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4"/>
  </p:notesMasterIdLst>
  <p:sldIdLst>
    <p:sldId id="256" r:id="rId2"/>
    <p:sldId id="273" r:id="rId3"/>
    <p:sldId id="294" r:id="rId4"/>
    <p:sldId id="287" r:id="rId5"/>
    <p:sldId id="288" r:id="rId6"/>
    <p:sldId id="292" r:id="rId7"/>
    <p:sldId id="290" r:id="rId8"/>
    <p:sldId id="295" r:id="rId9"/>
    <p:sldId id="296" r:id="rId10"/>
    <p:sldId id="280" r:id="rId11"/>
    <p:sldId id="305" r:id="rId12"/>
    <p:sldId id="298" r:id="rId13"/>
    <p:sldId id="301" r:id="rId14"/>
    <p:sldId id="306" r:id="rId15"/>
    <p:sldId id="302" r:id="rId16"/>
    <p:sldId id="307" r:id="rId17"/>
    <p:sldId id="309" r:id="rId18"/>
    <p:sldId id="308" r:id="rId19"/>
    <p:sldId id="281" r:id="rId20"/>
    <p:sldId id="282" r:id="rId21"/>
    <p:sldId id="285" r:id="rId22"/>
    <p:sldId id="310" r:id="rId23"/>
    <p:sldId id="316" r:id="rId24"/>
    <p:sldId id="312" r:id="rId25"/>
    <p:sldId id="313" r:id="rId26"/>
    <p:sldId id="314" r:id="rId27"/>
    <p:sldId id="315" r:id="rId28"/>
    <p:sldId id="259" r:id="rId29"/>
    <p:sldId id="317" r:id="rId30"/>
    <p:sldId id="283" r:id="rId31"/>
    <p:sldId id="286" r:id="rId32"/>
    <p:sldId id="31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61" autoAdjust="0"/>
  </p:normalViewPr>
  <p:slideViewPr>
    <p:cSldViewPr>
      <p:cViewPr varScale="1">
        <p:scale>
          <a:sx n="101" d="100"/>
          <a:sy n="101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BA8DC-DDC2-4358-A8AA-AC0E99FA5227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6DE63-9575-49E7-ACCE-709B53F3C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Introduce ourselves</a:t>
            </a:r>
            <a:r>
              <a:rPr lang="en-CA" baseline="0" dirty="0" smtClean="0"/>
              <a:t> . . .  Hope that we have the presentation pulled together enough to make this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DE63-9575-49E7-ACCE-709B53F3C6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</a:t>
            </a:r>
            <a:r>
              <a:rPr lang="en-CA" baseline="0" dirty="0" smtClean="0"/>
              <a:t> idea is that we create a search space of the graph (like an index for a database). In order to make the graph faster to traverse duplicate sub-graphs are removed. Note the highlighted </a:t>
            </a:r>
            <a:r>
              <a:rPr lang="en-CA" baseline="0" dirty="0" err="1" smtClean="0"/>
              <a:t>Vertix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DE63-9575-49E7-ACCE-709B53F3C6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DE63-9575-49E7-ACCE-709B53F3C6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DE63-9575-49E7-ACCE-709B53F3C6A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DE63-9575-49E7-ACCE-709B53F3C6A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DE63-9575-49E7-ACCE-709B53F3C6A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DE63-9575-49E7-ACCE-709B53F3C6A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Graph</a:t>
            </a:r>
            <a:r>
              <a:rPr lang="en-CA" baseline="0" dirty="0" smtClean="0"/>
              <a:t> 1 is the original graph we are working with.  Combining the labelling and selecting any node, we should notice that the graph structure is retained.</a:t>
            </a:r>
          </a:p>
          <a:p>
            <a:r>
              <a:rPr lang="en-CA" baseline="0" dirty="0" smtClean="0"/>
              <a:t>In Graph 2-3, a node is selected, and the Vertex + Edge is labeled with V and a Number</a:t>
            </a:r>
          </a:p>
          <a:p>
            <a:r>
              <a:rPr lang="en-CA" baseline="0" dirty="0" smtClean="0"/>
              <a:t>The solid lines represents a forward Edge set, while the dashed lines represents a backward edge set . . .reminder that the Vertex + Edge = a label (V#) . . . The label number increases as we traverse down the right most path, then any branches increment after that – Note that the Z vertex at the branch by itself is always V4</a:t>
            </a:r>
          </a:p>
          <a:p>
            <a:endParaRPr lang="en-CA" baseline="0" dirty="0" smtClean="0"/>
          </a:p>
          <a:p>
            <a:r>
              <a:rPr lang="en-CA" baseline="0" dirty="0" smtClean="0"/>
              <a:t>For the original Graph – there exists tens of possibilities of generating DFS Codes.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DE63-9575-49E7-ACCE-709B53F3C6A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DE63-9575-49E7-ACCE-709B53F3C6A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DE63-9575-49E7-ACCE-709B53F3C6A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Finally, at the</a:t>
            </a:r>
            <a:r>
              <a:rPr lang="en-CA" baseline="0" dirty="0" smtClean="0"/>
              <a:t> content of the paper . .. Yes, majority of the paper is about how to setup the DFS Tree in order to use the G-Span algorithm. G-span does a pre-order search of he DFS Code tree, covering the entire graph.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DE63-9575-49E7-ACCE-709B53F3C6A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DE63-9575-49E7-ACCE-709B53F3C6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</a:t>
            </a:r>
            <a:r>
              <a:rPr lang="en-CA" baseline="0" dirty="0" smtClean="0"/>
              <a:t> Sample G-Span Tree, compared to the Grown G-Span Tree . . . </a:t>
            </a:r>
          </a:p>
          <a:p>
            <a:r>
              <a:rPr lang="en-CA" baseline="0" dirty="0" smtClean="0"/>
              <a:t>Rule 1: </a:t>
            </a:r>
            <a:r>
              <a:rPr lang="en-CA" baseline="0" dirty="0" smtClean="0"/>
              <a:t>X-a-X is pruned because this would be a child duplicate node . . . .</a:t>
            </a:r>
            <a:endParaRPr lang="en-CA" baseline="0" dirty="0" smtClean="0"/>
          </a:p>
          <a:p>
            <a:r>
              <a:rPr lang="en-CA" baseline="0" dirty="0" smtClean="0"/>
              <a:t>Rule 2: X-a-Z is larger than X-c-Y, therefore the back edge is removed.</a:t>
            </a:r>
          </a:p>
          <a:p>
            <a:r>
              <a:rPr lang="en-CA" baseline="0" dirty="0" smtClean="0"/>
              <a:t>Rule 3: (According to the Paper: W-a-Z is pruned fore not being on the right most path . . . ) Do they mean X-b-Y?</a:t>
            </a:r>
          </a:p>
          <a:p>
            <a:r>
              <a:rPr lang="en-CA" baseline="0" dirty="0" smtClean="0"/>
              <a:t>Rule 4: Z-e-Y is pruned . . 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DE63-9575-49E7-ACCE-709B53F3C6A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 order</a:t>
            </a:r>
            <a:r>
              <a:rPr lang="en-CA" baseline="0" dirty="0" smtClean="0"/>
              <a:t> to make the DFS tree smaller, pruning duplicate graph patterns is done.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DE63-9575-49E7-ACCE-709B53F3C6A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Labels</a:t>
            </a:r>
            <a:r>
              <a:rPr lang="en-CA" baseline="0" dirty="0" smtClean="0"/>
              <a:t> are assigned to each Vertex (Node) and Edge – this labelling procedure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DE63-9575-49E7-ACCE-709B53F3C6A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Selecting</a:t>
            </a:r>
            <a:r>
              <a:rPr lang="en-CA" baseline="0" dirty="0" smtClean="0"/>
              <a:t> a Node, we traverse all edges to their adjoining 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DE63-9575-49E7-ACCE-709B53F3C6A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Then</a:t>
            </a:r>
            <a:r>
              <a:rPr lang="en-CA" baseline="0" dirty="0" smtClean="0"/>
              <a:t> we repeat by following all the edges for the nodes discovered .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DE63-9575-49E7-ACCE-709B53F3C6A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Until</a:t>
            </a:r>
            <a:r>
              <a:rPr lang="en-CA" baseline="0" dirty="0" smtClean="0"/>
              <a:t> the process is complete – the problem with the process, is that traversing all edges to their respective nodes, can be very expensive (time and effort) with a large graph. (Especially one that is mislabelled)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DE63-9575-49E7-ACCE-709B53F3C6A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Depth First Search has a</a:t>
            </a:r>
            <a:r>
              <a:rPr lang="en-CA" baseline="0" dirty="0" smtClean="0"/>
              <a:t> lot of weaknesses compared to the Breadth First Search .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DE63-9575-49E7-ACCE-709B53F3C6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By traversing the longest path first we automatically generate</a:t>
            </a:r>
            <a:r>
              <a:rPr lang="en-CA" baseline="0" dirty="0" smtClean="0"/>
              <a:t> a deeper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DE63-9575-49E7-ACCE-709B53F3C6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</a:t>
            </a:r>
            <a:r>
              <a:rPr lang="en-CA" baseline="0" dirty="0" smtClean="0"/>
              <a:t> advantage of using depth First search is a smaller graph to traverse. The depth first search generated duplicate entries (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DE63-9575-49E7-ACCE-709B53F3C6A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9B8C-F8F1-4B71-8BE4-236FB46F1EEB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CD5C-FA61-4413-9505-9285CB5CF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9B8C-F8F1-4B71-8BE4-236FB46F1EEB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CD5C-FA61-4413-9505-9285CB5CF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9B8C-F8F1-4B71-8BE4-236FB46F1EEB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CD5C-FA61-4413-9505-9285CB5CF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 dirty="0"/>
              <a:t>Body Level One</a:t>
            </a:r>
          </a:p>
          <a:p>
            <a:pPr lvl="1">
              <a:defRPr sz="1800"/>
            </a:pPr>
            <a:r>
              <a:rPr sz="2500" dirty="0"/>
              <a:t>Body Level Two</a:t>
            </a:r>
          </a:p>
          <a:p>
            <a:pPr lvl="2">
              <a:defRPr sz="1800"/>
            </a:pPr>
            <a:r>
              <a:rPr sz="2500" dirty="0"/>
              <a:t>Body Level Three</a:t>
            </a:r>
          </a:p>
          <a:p>
            <a:pPr lvl="3">
              <a:defRPr sz="1800"/>
            </a:pPr>
            <a:r>
              <a:rPr sz="2500" dirty="0"/>
              <a:t>Body Level Four</a:t>
            </a:r>
          </a:p>
          <a:p>
            <a:pPr lvl="4">
              <a:defRPr sz="1800"/>
            </a:pPr>
            <a:r>
              <a:rPr sz="2500"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9B8C-F8F1-4B71-8BE4-236FB46F1EEB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CD5C-FA61-4413-9505-9285CB5CF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9B8C-F8F1-4B71-8BE4-236FB46F1EEB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CD5C-FA61-4413-9505-9285CB5CF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9B8C-F8F1-4B71-8BE4-236FB46F1EEB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CD5C-FA61-4413-9505-9285CB5CF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9B8C-F8F1-4B71-8BE4-236FB46F1EEB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CD5C-FA61-4413-9505-9285CB5CF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9B8C-F8F1-4B71-8BE4-236FB46F1EEB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CD5C-FA61-4413-9505-9285CB5CF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9B8C-F8F1-4B71-8BE4-236FB46F1EEB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CD5C-FA61-4413-9505-9285CB5CF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9B8C-F8F1-4B71-8BE4-236FB46F1EEB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CD5C-FA61-4413-9505-9285CB5CF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9B8C-F8F1-4B71-8BE4-236FB46F1EEB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F4CD5C-FA61-4413-9505-9285CB5CF1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BE9B8C-F8F1-4B71-8BE4-236FB46F1EEB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F4CD5C-FA61-4413-9505-9285CB5CF1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 smtClean="0"/>
              <a:t>gSpan</a:t>
            </a:r>
            <a:r>
              <a:rPr lang="en-CA" dirty="0" smtClean="0"/>
              <a:t>: </a:t>
            </a:r>
            <a:r>
              <a:rPr lang="en-CA" u="sng" dirty="0" smtClean="0"/>
              <a:t>g</a:t>
            </a:r>
            <a:r>
              <a:rPr lang="en-CA" dirty="0" smtClean="0"/>
              <a:t>raph-based </a:t>
            </a:r>
            <a:r>
              <a:rPr lang="en-CA" u="sng" dirty="0" smtClean="0"/>
              <a:t>S</a:t>
            </a:r>
            <a:r>
              <a:rPr lang="en-CA" dirty="0" smtClean="0"/>
              <a:t>ubstructure  </a:t>
            </a:r>
            <a:r>
              <a:rPr lang="en-CA" u="sng" dirty="0" smtClean="0"/>
              <a:t>pa</a:t>
            </a:r>
            <a:r>
              <a:rPr lang="en-CA" dirty="0" smtClean="0"/>
              <a:t>tter</a:t>
            </a:r>
            <a:r>
              <a:rPr lang="en-CA" u="sng" dirty="0" smtClean="0"/>
              <a:t>n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Paper by: </a:t>
            </a:r>
            <a:r>
              <a:rPr lang="en-CA" dirty="0" err="1" smtClean="0"/>
              <a:t>Xifeng</a:t>
            </a:r>
            <a:r>
              <a:rPr lang="en-CA" dirty="0" smtClean="0"/>
              <a:t> Yan and </a:t>
            </a:r>
            <a:r>
              <a:rPr lang="en-CA" dirty="0" err="1" smtClean="0"/>
              <a:t>Jiawei</a:t>
            </a:r>
            <a:r>
              <a:rPr lang="en-CA" dirty="0" smtClean="0"/>
              <a:t> Han</a:t>
            </a:r>
          </a:p>
          <a:p>
            <a:r>
              <a:rPr lang="en-CA" dirty="0" smtClean="0"/>
              <a:t>Report by</a:t>
            </a:r>
            <a:r>
              <a:rPr lang="en-CA" dirty="0" smtClean="0"/>
              <a:t>: </a:t>
            </a:r>
            <a:r>
              <a:rPr lang="en-CA" dirty="0" err="1" smtClean="0"/>
              <a:t>Gaurav</a:t>
            </a:r>
            <a:r>
              <a:rPr lang="en-CA" dirty="0" smtClean="0"/>
              <a:t> </a:t>
            </a:r>
            <a:r>
              <a:rPr lang="en-CA" dirty="0" err="1" smtClean="0"/>
              <a:t>Ghosh</a:t>
            </a:r>
            <a:r>
              <a:rPr lang="en-CA" dirty="0"/>
              <a:t> </a:t>
            </a:r>
            <a:r>
              <a:rPr lang="en-CA" dirty="0" smtClean="0"/>
              <a:t>and Harold Austin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Search Space: Depth First Search Code Tree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038600" cy="4525963"/>
          </a:xfrm>
        </p:spPr>
        <p:txBody>
          <a:bodyPr/>
          <a:lstStyle/>
          <a:p>
            <a:r>
              <a:rPr lang="en-CA" dirty="0" smtClean="0"/>
              <a:t>DFS Tree problems:</a:t>
            </a:r>
          </a:p>
          <a:p>
            <a:pPr lvl="1"/>
            <a:r>
              <a:rPr lang="en-CA" dirty="0" smtClean="0"/>
              <a:t>Deeper </a:t>
            </a:r>
            <a:r>
              <a:rPr lang="en-CA" dirty="0" smtClean="0"/>
              <a:t>Tree</a:t>
            </a:r>
            <a:endParaRPr lang="en-CA" dirty="0" smtClean="0"/>
          </a:p>
          <a:p>
            <a:pPr lvl="1"/>
            <a:r>
              <a:rPr lang="en-CA" dirty="0" smtClean="0"/>
              <a:t>Duplicate Entries</a:t>
            </a:r>
          </a:p>
          <a:p>
            <a:pPr lvl="1"/>
            <a:r>
              <a:rPr lang="en-CA" dirty="0" smtClean="0"/>
              <a:t>Quickly Expands</a:t>
            </a:r>
          </a:p>
          <a:p>
            <a:r>
              <a:rPr lang="en-CA" dirty="0" smtClean="0">
                <a:solidFill>
                  <a:srgbClr val="7030A0"/>
                </a:solidFill>
              </a:rPr>
              <a:t>(X-c-Z) is removed</a:t>
            </a:r>
          </a:p>
          <a:p>
            <a:pPr lvl="1"/>
            <a:r>
              <a:rPr lang="en-CA" dirty="0" smtClean="0">
                <a:solidFill>
                  <a:srgbClr val="00B0F0"/>
                </a:solidFill>
              </a:rPr>
              <a:t>(X-c-Z) </a:t>
            </a:r>
            <a:r>
              <a:rPr lang="en-CA" dirty="0" smtClean="0"/>
              <a:t>== </a:t>
            </a:r>
            <a:r>
              <a:rPr lang="en-CA" dirty="0" smtClean="0">
                <a:solidFill>
                  <a:srgbClr val="7030A0"/>
                </a:solidFill>
              </a:rPr>
              <a:t>(X-c-Z) </a:t>
            </a:r>
            <a:endParaRPr lang="en-CA" dirty="0" smtClean="0">
              <a:solidFill>
                <a:srgbClr val="00B0F0"/>
              </a:solidFill>
            </a:endParaRPr>
          </a:p>
          <a:p>
            <a:r>
              <a:rPr lang="en-CA" dirty="0" smtClean="0">
                <a:solidFill>
                  <a:srgbClr val="FF0000"/>
                </a:solidFill>
              </a:rPr>
              <a:t>(Y-d-Z) is NOT removed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(Y-d-Z) != (Z-b-Y)</a:t>
            </a:r>
          </a:p>
          <a:p>
            <a:endParaRPr lang="en-CA" dirty="0" smtClean="0"/>
          </a:p>
        </p:txBody>
      </p:sp>
      <p:pic>
        <p:nvPicPr>
          <p:cNvPr id="10" name="Content Placeholder 9" descr="DFSDuplicate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7303"/>
            <a:ext cx="4038600" cy="348103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DFS Code for Generating DFS Tree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051"/>
                <a:gridCol w="2538549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Edge No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Tree (iv)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(V0,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V1, X, a, X)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(V1,</a:t>
                      </a:r>
                      <a:r>
                        <a:rPr lang="en-CA" baseline="0" dirty="0" smtClean="0"/>
                        <a:t> V2, X, a, 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(V2, V0, Y, b, 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(V2, V3,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dirty="0" smtClean="0"/>
                        <a:t>Y, b, Z)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(V3, V0, Z, c, 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5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(V2, V4, Y, d, Z)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Content Placeholder 6" descr="DepthFirstSearchExample0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56939"/>
            <a:ext cx="4038600" cy="376176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Labelling DFS Tree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A vertex is selected</a:t>
            </a:r>
          </a:p>
          <a:p>
            <a:pPr lvl="1"/>
            <a:r>
              <a:rPr lang="en-CA" dirty="0" smtClean="0"/>
              <a:t>A middle vertex is selected to better illustrate the process</a:t>
            </a:r>
          </a:p>
          <a:p>
            <a:r>
              <a:rPr lang="en-CA" dirty="0" smtClean="0"/>
              <a:t>This vertex is labelled </a:t>
            </a:r>
            <a:r>
              <a:rPr lang="en-CA" dirty="0" smtClean="0"/>
              <a:t>V0</a:t>
            </a:r>
            <a:endParaRPr lang="en-US" dirty="0"/>
          </a:p>
        </p:txBody>
      </p:sp>
      <p:pic>
        <p:nvPicPr>
          <p:cNvPr id="6" name="Content Placeholder 5" descr="DepthFirstSearchExample0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905000"/>
            <a:ext cx="4038600" cy="376176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Labelling and DFS </a:t>
            </a:r>
            <a:r>
              <a:rPr lang="en-CA" dirty="0" smtClean="0"/>
              <a:t>Tree, Cont.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 Forward Edge is added</a:t>
            </a:r>
          </a:p>
          <a:p>
            <a:pPr lvl="1"/>
            <a:r>
              <a:rPr lang="en-CA" dirty="0" smtClean="0"/>
              <a:t>can only be added to the rightmost path</a:t>
            </a:r>
          </a:p>
          <a:p>
            <a:r>
              <a:rPr lang="en-CA" dirty="0" smtClean="0"/>
              <a:t>A Backwards Edge connects a node to another existing non-parent node</a:t>
            </a:r>
          </a:p>
          <a:p>
            <a:pPr lvl="1"/>
            <a:r>
              <a:rPr lang="en-CA" dirty="0" smtClean="0"/>
              <a:t>can only be added to the rightmost vertex (closest to the root)</a:t>
            </a:r>
            <a:endParaRPr lang="en-US" dirty="0"/>
          </a:p>
        </p:txBody>
      </p:sp>
      <p:pic>
        <p:nvPicPr>
          <p:cNvPr id="7" name="Content Placeholder 6" descr="DepthFirstSearchLabelExample0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56939"/>
            <a:ext cx="4038600" cy="376176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DFS Code for Graph iv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051"/>
                <a:gridCol w="2538549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Edge No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Tree (iv)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0 (V0’s Edge)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(V0,</a:t>
                      </a:r>
                      <a:r>
                        <a:rPr lang="en-CA" baseline="0" dirty="0" smtClean="0">
                          <a:solidFill>
                            <a:srgbClr val="FF0000"/>
                          </a:solidFill>
                        </a:rPr>
                        <a:t> V1, X, a, X)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(V1,</a:t>
                      </a:r>
                      <a:r>
                        <a:rPr lang="en-CA" baseline="0" dirty="0" smtClean="0"/>
                        <a:t> V2, X, a, 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(V2, V0, Y, b, 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(V2, V3,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dirty="0" smtClean="0"/>
                        <a:t>Y, b, Z)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(V3, V0, Z, c, 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5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(V2, V4, Y, d, Z)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Content Placeholder 7" descr="DepthFirstSearchLabelExample0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56939"/>
            <a:ext cx="4038600" cy="376176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Labelling and DFS Tree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 Forward Edge is added</a:t>
            </a:r>
          </a:p>
          <a:p>
            <a:pPr lvl="1"/>
            <a:r>
              <a:rPr lang="en-CA" dirty="0" smtClean="0"/>
              <a:t>can only be added to the rightmost path</a:t>
            </a:r>
          </a:p>
          <a:p>
            <a:r>
              <a:rPr lang="en-CA" dirty="0" smtClean="0"/>
              <a:t>A Backwards Edge connects a node to another existing non-parent node</a:t>
            </a:r>
          </a:p>
          <a:p>
            <a:pPr lvl="1"/>
            <a:r>
              <a:rPr lang="en-CA" dirty="0" smtClean="0"/>
              <a:t>can only be added to the rightmost vertex (closest to the root)</a:t>
            </a:r>
            <a:endParaRPr lang="en-US" dirty="0"/>
          </a:p>
        </p:txBody>
      </p:sp>
      <p:pic>
        <p:nvPicPr>
          <p:cNvPr id="6" name="Content Placeholder 5" descr="DepthFirstSearchLabelExample0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56939"/>
            <a:ext cx="4038600" cy="376176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DFS Code for Graph iv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051"/>
                <a:gridCol w="2538549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Edge No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Tree (iv)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(V0,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V1, X, a, X)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(V1,</a:t>
                      </a:r>
                      <a:r>
                        <a:rPr lang="en-CA" baseline="0" dirty="0" smtClean="0">
                          <a:solidFill>
                            <a:srgbClr val="FF0000"/>
                          </a:solidFill>
                        </a:rPr>
                        <a:t> V2, X, a, Y)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(V2, V0, Y, b, X)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(V2, V3,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dirty="0" smtClean="0"/>
                        <a:t>Y, b, Z)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(V3, V0, Z, c, 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5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(V2, V4, Y, d, Z)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Content Placeholder 6" descr="DepthFirstSearchLabelExample03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56939"/>
            <a:ext cx="4038600" cy="376176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DFS Code for Graph iv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051"/>
                <a:gridCol w="2538549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Edge No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Tree (iv)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(V0,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V1, X, a, X)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(V1,</a:t>
                      </a:r>
                      <a:r>
                        <a:rPr lang="en-CA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V2, X, a, Y)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(V2, V0, Y, b, X)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(V2, V3,</a:t>
                      </a:r>
                      <a:r>
                        <a:rPr lang="en-CA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Y, b, Z)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(V3, V0, Z, c, X)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5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(V2, V4, Y, d, Z)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Content Placeholder 7" descr="DepthFirstSearchLabelExample04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56939"/>
            <a:ext cx="4038600" cy="376176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DFS Code for Graph iv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051"/>
                <a:gridCol w="2538549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Edge No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Tree (iv)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(V0,</a:t>
                      </a:r>
                      <a:r>
                        <a:rPr lang="en-CA" baseline="0" dirty="0" smtClean="0"/>
                        <a:t> V1, X, a, 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(V1,</a:t>
                      </a:r>
                      <a:r>
                        <a:rPr lang="en-CA" baseline="0" dirty="0" smtClean="0"/>
                        <a:t> V2, X, a, 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(V2, V0, Y, b, 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(V2, V3,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dirty="0" smtClean="0"/>
                        <a:t>Y, b, Z)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(V3, V0, Z, c, 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(V2, V4, Y, d, Z)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Content Placeholder 9" descr="Graphiv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200" y="1752600"/>
            <a:ext cx="2897459" cy="465865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Step One: Pick a Node and traverse the graph, depth first search</a:t>
            </a:r>
            <a:endParaRPr lang="en-US" dirty="0"/>
          </a:p>
        </p:txBody>
      </p:sp>
      <p:pic>
        <p:nvPicPr>
          <p:cNvPr id="8" name="Content Placeholder 7" descr="DepthFirstSearchExamp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2057400"/>
            <a:ext cx="8229600" cy="377939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Definitions (Labeled Graph, BFS, DFS)</a:t>
            </a:r>
          </a:p>
          <a:p>
            <a:r>
              <a:rPr lang="en-CA" dirty="0" smtClean="0"/>
              <a:t>The Problem – Organizing Data</a:t>
            </a:r>
          </a:p>
          <a:p>
            <a:pPr lvl="1"/>
            <a:r>
              <a:rPr lang="en-CA" dirty="0" smtClean="0"/>
              <a:t>Data Structures can grow exponentially</a:t>
            </a:r>
          </a:p>
          <a:p>
            <a:r>
              <a:rPr lang="en-CA" dirty="0" smtClean="0"/>
              <a:t>Depth First Search Tree</a:t>
            </a:r>
          </a:p>
          <a:p>
            <a:pPr lvl="1"/>
            <a:r>
              <a:rPr lang="en-CA" dirty="0" smtClean="0"/>
              <a:t>Forward Edge Set and Backward Edge Set</a:t>
            </a:r>
          </a:p>
          <a:p>
            <a:pPr lvl="1"/>
            <a:r>
              <a:rPr lang="en-CA" dirty="0" smtClean="0"/>
              <a:t>Canonical Labelling and Minimum DFS Code</a:t>
            </a:r>
          </a:p>
          <a:p>
            <a:r>
              <a:rPr lang="en-CA" dirty="0" err="1" smtClean="0"/>
              <a:t>gSpan</a:t>
            </a:r>
            <a:r>
              <a:rPr lang="en-CA" dirty="0" smtClean="0"/>
              <a:t> </a:t>
            </a:r>
            <a:r>
              <a:rPr lang="en-CA" dirty="0" smtClean="0"/>
              <a:t>Algorithm</a:t>
            </a:r>
          </a:p>
          <a:p>
            <a:r>
              <a:rPr lang="en-CA" dirty="0" err="1" smtClean="0"/>
              <a:t>gSpan</a:t>
            </a:r>
            <a:r>
              <a:rPr lang="en-CA" dirty="0" smtClean="0"/>
              <a:t> Comparisons</a:t>
            </a:r>
            <a:endParaRPr lang="en-CA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DFS Code for Graph ii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051"/>
                <a:gridCol w="2538549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Edge No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Tree</a:t>
                      </a:r>
                      <a:r>
                        <a:rPr lang="en-CA" baseline="0" dirty="0" smtClean="0"/>
                        <a:t> (ii)</a:t>
                      </a:r>
                      <a:endParaRPr lang="en-US" dirty="0"/>
                    </a:p>
                  </a:txBody>
                  <a:tcPr marL="138466" marR="13846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(V0,</a:t>
                      </a:r>
                      <a:r>
                        <a:rPr lang="en-CA" baseline="0" dirty="0" smtClean="0"/>
                        <a:t> V1, X, a, Y)</a:t>
                      </a:r>
                      <a:endParaRPr lang="en-US" dirty="0"/>
                    </a:p>
                  </a:txBody>
                  <a:tcPr marL="138466" marR="13846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(V1,</a:t>
                      </a:r>
                      <a:r>
                        <a:rPr lang="en-CA" baseline="0" dirty="0" smtClean="0"/>
                        <a:t> V2, Y, b, X)</a:t>
                      </a:r>
                      <a:endParaRPr lang="en-US" dirty="0"/>
                    </a:p>
                  </a:txBody>
                  <a:tcPr marL="138466" marR="13846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(V2, V0, X, a, X)</a:t>
                      </a:r>
                      <a:endParaRPr lang="en-US" dirty="0"/>
                    </a:p>
                  </a:txBody>
                  <a:tcPr marL="138466" marR="13846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(V2,</a:t>
                      </a:r>
                      <a:r>
                        <a:rPr lang="en-CA" baseline="0" dirty="0" smtClean="0"/>
                        <a:t> V3, X, c, Z)</a:t>
                      </a:r>
                      <a:endParaRPr lang="en-US" dirty="0"/>
                    </a:p>
                  </a:txBody>
                  <a:tcPr marL="138466" marR="13846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(V3, V1, Z, b, Y)</a:t>
                      </a:r>
                      <a:endParaRPr lang="en-US" dirty="0"/>
                    </a:p>
                  </a:txBody>
                  <a:tcPr marL="138466" marR="13846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5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(V1, V4,</a:t>
                      </a:r>
                      <a:r>
                        <a:rPr lang="en-CA" baseline="0" dirty="0" smtClean="0"/>
                        <a:t> Y, d, Z)</a:t>
                      </a:r>
                      <a:endParaRPr lang="en-US" dirty="0"/>
                    </a:p>
                  </a:txBody>
                  <a:tcPr marL="138466" marR="138466"/>
                </a:tc>
              </a:tr>
            </a:tbl>
          </a:graphicData>
        </a:graphic>
      </p:graphicFrame>
      <p:pic>
        <p:nvPicPr>
          <p:cNvPr id="9" name="Content Placeholder 8" descr="Graphii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28855" y="2127231"/>
            <a:ext cx="2077290" cy="40211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DFS Code for Graph iii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051"/>
                <a:gridCol w="2538549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Edge No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Tree (iii)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(V0,</a:t>
                      </a:r>
                      <a:r>
                        <a:rPr lang="en-CA" baseline="0" dirty="0" smtClean="0"/>
                        <a:t> V1, Y, a, 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(V1, V2, X, a, 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(V2, V0, X, b, 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(V2, V3, X, c,</a:t>
                      </a:r>
                      <a:r>
                        <a:rPr lang="en-CA" baseline="0" dirty="0" smtClean="0"/>
                        <a:t> Z)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(V3, V0, </a:t>
                      </a:r>
                      <a:r>
                        <a:rPr lang="en-CA" baseline="0" dirty="0" smtClean="0"/>
                        <a:t> Z, b, 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5</a:t>
                      </a:r>
                      <a:endParaRPr lang="en-US" dirty="0"/>
                    </a:p>
                  </a:txBody>
                  <a:tcPr marL="138466" marR="13846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(V0, V4, Y, d, Z)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Content Placeholder 6" descr="Graphiii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1200" y="1749606"/>
            <a:ext cx="2895600" cy="487979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G-Span Algorithm (Pruning the DFS Tree)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Rule 1: In the DFS Tree, no potential child can contain an edge less than </a:t>
            </a:r>
            <a:r>
              <a:rPr lang="en-CA" i="1" dirty="0" smtClean="0"/>
              <a:t>e</a:t>
            </a:r>
            <a:r>
              <a:rPr lang="en-CA" dirty="0" smtClean="0"/>
              <a:t>0 </a:t>
            </a:r>
            <a:r>
              <a:rPr lang="en-CA" dirty="0" smtClean="0"/>
              <a:t>(No negative edge counts)</a:t>
            </a:r>
          </a:p>
          <a:p>
            <a:r>
              <a:rPr lang="en-CA" dirty="0" smtClean="0"/>
              <a:t>Rule 2: Backward Edges must be smaller edge than the parents edge</a:t>
            </a:r>
          </a:p>
          <a:p>
            <a:r>
              <a:rPr lang="en-CA" dirty="0" smtClean="0"/>
              <a:t>Rule 3: Do not prune from the Rightmost path</a:t>
            </a:r>
          </a:p>
          <a:p>
            <a:r>
              <a:rPr lang="en-CA" dirty="0" smtClean="0"/>
              <a:t>Rule 4: Post-pruning is applied to the remaining un-pruned nodes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Pruning Examples</a:t>
            </a:r>
            <a:endParaRPr lang="en-US" dirty="0"/>
          </a:p>
        </p:txBody>
      </p:sp>
      <p:pic>
        <p:nvPicPr>
          <p:cNvPr id="4" name="Content Placeholder 3" descr="DFSPrunin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029287"/>
            <a:ext cx="8229600" cy="420118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9727" y="160734"/>
            <a:ext cx="7804547" cy="151804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/>
            </a:pPr>
            <a:r>
              <a:rPr sz="4200" dirty="0"/>
              <a:t>Comparisons</a:t>
            </a:r>
          </a:p>
        </p:txBody>
      </p:sp>
      <p:sp>
        <p:nvSpPr>
          <p:cNvPr id="40" name="Shape 40"/>
          <p:cNvSpPr/>
          <p:nvPr/>
        </p:nvSpPr>
        <p:spPr>
          <a:xfrm>
            <a:off x="429536" y="1752475"/>
            <a:ext cx="8186702" cy="1995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 dirty="0"/>
              <a:t>FSG by </a:t>
            </a:r>
            <a:r>
              <a:rPr sz="2500" dirty="0" err="1"/>
              <a:t>Kuramochi</a:t>
            </a:r>
            <a:r>
              <a:rPr sz="2500" dirty="0"/>
              <a:t> and </a:t>
            </a:r>
            <a:r>
              <a:rPr sz="2500" dirty="0" err="1"/>
              <a:t>Karypis</a:t>
            </a:r>
            <a:endParaRPr sz="2500" dirty="0"/>
          </a:p>
          <a:p>
            <a:pPr marL="312528" indent="-312528">
              <a:buSzPct val="75000"/>
              <a:buChar char="•"/>
              <a:defRPr sz="1800"/>
            </a:pPr>
            <a:r>
              <a:rPr sz="2500" dirty="0" err="1"/>
              <a:t>Apriori</a:t>
            </a:r>
            <a:r>
              <a:rPr sz="2500" dirty="0"/>
              <a:t> based</a:t>
            </a:r>
          </a:p>
          <a:p>
            <a:pPr marL="312528" indent="-312528">
              <a:buSzPct val="75000"/>
              <a:buChar char="•"/>
              <a:defRPr sz="1800"/>
            </a:pPr>
            <a:r>
              <a:rPr sz="2500" dirty="0"/>
              <a:t>Candidate set generation</a:t>
            </a:r>
          </a:p>
          <a:p>
            <a:pPr marL="312528" indent="-312528">
              <a:buSzPct val="75000"/>
              <a:buChar char="•"/>
              <a:defRPr sz="1800"/>
            </a:pPr>
            <a:r>
              <a:rPr sz="2500" dirty="0"/>
              <a:t>Multiple scans of database</a:t>
            </a:r>
          </a:p>
          <a:p>
            <a:pPr marL="312528" indent="-312528">
              <a:buSzPct val="75000"/>
              <a:buChar char="•"/>
              <a:defRPr sz="1800"/>
            </a:pPr>
            <a:r>
              <a:rPr sz="2500" dirty="0"/>
              <a:t>Harder to scale</a:t>
            </a:r>
          </a:p>
        </p:txBody>
      </p:sp>
      <p:sp>
        <p:nvSpPr>
          <p:cNvPr id="41" name="Shape 41"/>
          <p:cNvSpPr/>
          <p:nvPr/>
        </p:nvSpPr>
        <p:spPr>
          <a:xfrm>
            <a:off x="535781" y="3286125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4200" dirty="0"/>
              <a:t>Tests</a:t>
            </a:r>
          </a:p>
        </p:txBody>
      </p:sp>
      <p:sp>
        <p:nvSpPr>
          <p:cNvPr id="42" name="Shape 42"/>
          <p:cNvSpPr/>
          <p:nvPr/>
        </p:nvSpPr>
        <p:spPr>
          <a:xfrm>
            <a:off x="727573" y="4669135"/>
            <a:ext cx="7688855" cy="841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lvl="0" algn="l">
              <a:defRPr sz="1800"/>
            </a:pPr>
            <a:r>
              <a:rPr sz="2500" dirty="0"/>
              <a:t>Synthetic data by </a:t>
            </a:r>
            <a:r>
              <a:rPr sz="2500" dirty="0" err="1"/>
              <a:t>Kuramochi</a:t>
            </a:r>
            <a:r>
              <a:rPr sz="2500" dirty="0"/>
              <a:t> and </a:t>
            </a:r>
            <a:r>
              <a:rPr sz="2500" dirty="0" err="1"/>
              <a:t>Karypis</a:t>
            </a:r>
            <a:endParaRPr sz="2500" dirty="0"/>
          </a:p>
          <a:p>
            <a:pPr lvl="0" algn="l">
              <a:defRPr sz="1800"/>
            </a:pPr>
            <a:r>
              <a:rPr sz="2500" dirty="0"/>
              <a:t>Real data is a chemical compound dataset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892969" y="133946"/>
            <a:ext cx="7358063" cy="759023"/>
          </a:xfrm>
          <a:prstGeom prst="rect">
            <a:avLst/>
          </a:prstGeom>
        </p:spPr>
        <p:txBody>
          <a:bodyPr>
            <a:normAutofit/>
          </a:bodyPr>
          <a:lstStyle>
            <a:lvl1pPr defTabSz="467359">
              <a:defRPr sz="6400"/>
            </a:lvl1pPr>
          </a:lstStyle>
          <a:p>
            <a:pPr lvl="0">
              <a:defRPr sz="1800"/>
            </a:pPr>
            <a:r>
              <a:rPr sz="4500" dirty="0"/>
              <a:t>Performance</a:t>
            </a:r>
          </a:p>
        </p:txBody>
      </p:sp>
      <p:pic>
        <p:nvPicPr>
          <p:cNvPr id="45" name="Screen Shot 2014-09-05 at 1.41.05 AM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52400" y="762000"/>
            <a:ext cx="8763000" cy="3746984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/>
        </p:nvSpPr>
        <p:spPr>
          <a:xfrm>
            <a:off x="79175" y="4552767"/>
            <a:ext cx="7726278" cy="949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marL="334851" indent="-334851">
              <a:buSzPct val="100000"/>
              <a:buAutoNum type="alphaLcParenBoth"/>
              <a:defRPr sz="1800"/>
            </a:pPr>
            <a:r>
              <a:rPr sz="1900" dirty="0"/>
              <a:t>N: Number of possible Labels, T: Average size of graphs in terms of edges</a:t>
            </a:r>
          </a:p>
          <a:p>
            <a:pPr lvl="0" algn="l">
              <a:defRPr sz="1800"/>
            </a:pPr>
            <a:r>
              <a:rPr sz="1900" dirty="0"/>
              <a:t>(b) Average Size of graphs 20, Average size of potential frequent </a:t>
            </a:r>
            <a:r>
              <a:rPr sz="1900" dirty="0" err="1"/>
              <a:t>subgraph</a:t>
            </a:r>
            <a:r>
              <a:rPr sz="1900" dirty="0"/>
              <a:t>: 5</a:t>
            </a:r>
          </a:p>
          <a:p>
            <a:pPr lvl="0" algn="l">
              <a:defRPr sz="1800"/>
            </a:pPr>
            <a:r>
              <a:rPr sz="1900" dirty="0"/>
              <a:t>(c) Average Size of graphs 40, Average size of potential frequent </a:t>
            </a:r>
            <a:r>
              <a:rPr sz="1900" dirty="0" err="1"/>
              <a:t>subgraph</a:t>
            </a:r>
            <a:r>
              <a:rPr sz="1900" dirty="0"/>
              <a:t>: 7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Performance</a:t>
            </a:r>
          </a:p>
        </p:txBody>
      </p:sp>
      <p:pic>
        <p:nvPicPr>
          <p:cNvPr id="49" name="Screen Shot 2014-09-05 at 2.19.51 AM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828800"/>
            <a:ext cx="9144000" cy="4129147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1619791" y="5825903"/>
            <a:ext cx="512210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 dirty="0"/>
              <a:t>Scalability of </a:t>
            </a:r>
            <a:r>
              <a:rPr sz="2500" dirty="0" err="1"/>
              <a:t>gSpan</a:t>
            </a:r>
            <a:r>
              <a:rPr sz="2500" dirty="0"/>
              <a:t> and Induced </a:t>
            </a:r>
            <a:r>
              <a:rPr sz="2500" dirty="0" err="1"/>
              <a:t>gSpan</a:t>
            </a:r>
            <a:endParaRPr sz="2500"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669727" y="142875"/>
            <a:ext cx="7804547" cy="151804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Performance</a:t>
            </a:r>
          </a:p>
        </p:txBody>
      </p:sp>
      <p:pic>
        <p:nvPicPr>
          <p:cNvPr id="53" name="Screen Shot 2014-09-05 at 2.20.43 AM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524000"/>
            <a:ext cx="9144000" cy="418581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2325576" y="5424067"/>
            <a:ext cx="3967365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 dirty="0"/>
              <a:t>Chemical Compound Datasets</a:t>
            </a:r>
          </a:p>
        </p:txBody>
      </p:sp>
      <p:sp>
        <p:nvSpPr>
          <p:cNvPr id="55" name="Shape 55"/>
          <p:cNvSpPr/>
          <p:nvPr/>
        </p:nvSpPr>
        <p:spPr>
          <a:xfrm>
            <a:off x="723215" y="6102724"/>
            <a:ext cx="6946449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 dirty="0"/>
              <a:t>Chemical compounds have lots of tree like structures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Recent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Test Machine: 500 </a:t>
            </a:r>
            <a:r>
              <a:rPr lang="en-CA" dirty="0" err="1" smtClean="0"/>
              <a:t>Mhz</a:t>
            </a:r>
            <a:r>
              <a:rPr lang="en-CA" dirty="0" smtClean="0"/>
              <a:t> Intel Pentium III PC with 488 MB</a:t>
            </a:r>
          </a:p>
          <a:p>
            <a:pPr lvl="1">
              <a:buNone/>
            </a:pPr>
            <a:r>
              <a:rPr lang="en-CA" b="1" dirty="0" smtClean="0"/>
              <a:t>A survey of Frequent </a:t>
            </a:r>
            <a:r>
              <a:rPr lang="en-CA" b="1" dirty="0" err="1" smtClean="0"/>
              <a:t>Subgraph</a:t>
            </a:r>
            <a:r>
              <a:rPr lang="en-CA" b="1" dirty="0" smtClean="0"/>
              <a:t> Mining Algorithms </a:t>
            </a:r>
            <a:r>
              <a:rPr lang="en-CA" dirty="0" smtClean="0"/>
              <a:t>by </a:t>
            </a:r>
            <a:r>
              <a:rPr lang="en-CA" dirty="0" err="1" smtClean="0"/>
              <a:t>Chuntau</a:t>
            </a:r>
            <a:r>
              <a:rPr lang="en-CA" dirty="0" smtClean="0"/>
              <a:t> Jiang, </a:t>
            </a:r>
            <a:r>
              <a:rPr lang="en-CA" dirty="0" err="1" smtClean="0"/>
              <a:t>Frans</a:t>
            </a:r>
            <a:r>
              <a:rPr lang="en-CA" dirty="0" smtClean="0"/>
              <a:t> </a:t>
            </a:r>
            <a:r>
              <a:rPr lang="en-CA" dirty="0" err="1" smtClean="0"/>
              <a:t>Coenen</a:t>
            </a:r>
            <a:r>
              <a:rPr lang="en-CA" dirty="0" smtClean="0"/>
              <a:t> and Michel </a:t>
            </a:r>
            <a:r>
              <a:rPr lang="en-CA" dirty="0" err="1" smtClean="0"/>
              <a:t>Zato</a:t>
            </a:r>
            <a:r>
              <a:rPr lang="en-CA" dirty="0" smtClean="0"/>
              <a:t> II</a:t>
            </a:r>
          </a:p>
          <a:p>
            <a:pPr lvl="1">
              <a:buNone/>
            </a:pPr>
            <a:endParaRPr lang="en-CA" dirty="0" smtClean="0"/>
          </a:p>
          <a:p>
            <a:pPr marL="971550" lvl="1" indent="-514350">
              <a:buAutoNum type="arabicPeriod"/>
            </a:pPr>
            <a:r>
              <a:rPr lang="en-CA" dirty="0" smtClean="0"/>
              <a:t>ADI-Mine (Wang et al. 2004b) Use general index structure. Can mine graphs sets off up to 1 million while </a:t>
            </a:r>
            <a:r>
              <a:rPr lang="en-CA" dirty="0" err="1" smtClean="0"/>
              <a:t>gSpan</a:t>
            </a:r>
            <a:r>
              <a:rPr lang="en-CA" dirty="0" smtClean="0"/>
              <a:t> can only do 300K</a:t>
            </a:r>
          </a:p>
          <a:p>
            <a:pPr marL="971550" lvl="1" indent="-514350">
              <a:buAutoNum type="arabicPeriod"/>
            </a:pPr>
            <a:r>
              <a:rPr lang="en-CA" dirty="0" smtClean="0"/>
              <a:t>FFSM (</a:t>
            </a:r>
            <a:r>
              <a:rPr lang="en-CA" dirty="0" err="1" smtClean="0"/>
              <a:t>Huan</a:t>
            </a:r>
            <a:r>
              <a:rPr lang="en-CA" dirty="0" smtClean="0"/>
              <a:t> et al. 2003). Large and dense graphs with number of labels.</a:t>
            </a:r>
          </a:p>
          <a:p>
            <a:pPr marL="971550" lvl="1" indent="-514350">
              <a:buAutoNum type="arabicPeriod"/>
            </a:pPr>
            <a:r>
              <a:rPr lang="en-CA" dirty="0" smtClean="0"/>
              <a:t>SPIN (</a:t>
            </a:r>
            <a:r>
              <a:rPr lang="en-CA" dirty="0" err="1" smtClean="0"/>
              <a:t>Huan</a:t>
            </a:r>
            <a:r>
              <a:rPr lang="en-CA" dirty="0" smtClean="0"/>
              <a:t> et al. 2004) is a spanning tree based frequent </a:t>
            </a:r>
            <a:r>
              <a:rPr lang="en-CA" dirty="0" err="1" smtClean="0"/>
              <a:t>subgraph</a:t>
            </a:r>
            <a:r>
              <a:rPr lang="en-CA" dirty="0" smtClean="0"/>
              <a:t> mining algorith</a:t>
            </a:r>
            <a:r>
              <a:rPr lang="en-CA" dirty="0" smtClean="0"/>
              <a:t>m. SPIN displayed significantly better performance than </a:t>
            </a:r>
            <a:r>
              <a:rPr lang="en-CA" dirty="0" err="1" smtClean="0"/>
              <a:t>gSpan</a:t>
            </a:r>
            <a:r>
              <a:rPr lang="en-CA" dirty="0" smtClean="0"/>
              <a:t> and FFSM with respects to both synthetic and chemical data</a:t>
            </a:r>
          </a:p>
          <a:p>
            <a:pPr marL="571500" indent="-514350">
              <a:buNone/>
            </a:pPr>
            <a:r>
              <a:rPr lang="en-CA" dirty="0" err="1" smtClean="0"/>
              <a:t>Closegraph</a:t>
            </a:r>
            <a:r>
              <a:rPr lang="en-CA" dirty="0" smtClean="0"/>
              <a:t> (Yan &amp; Han, 2003) improvement on </a:t>
            </a:r>
            <a:r>
              <a:rPr lang="en-CA" dirty="0" err="1" smtClean="0"/>
              <a:t>gSpan</a:t>
            </a:r>
            <a:r>
              <a:rPr lang="en-CA" dirty="0" smtClean="0"/>
              <a:t> uses an equivalent based early termination to prune the search space.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 algn="ctr">
              <a:buNone/>
            </a:pPr>
            <a:r>
              <a:rPr lang="en-CA" dirty="0" smtClean="0"/>
              <a:t>Thank you . . 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Definition: Labeled Graph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Basically – Each vertex + edge is assigned a label</a:t>
            </a:r>
          </a:p>
          <a:p>
            <a:pPr lvl="1"/>
            <a:r>
              <a:rPr lang="en-CA" dirty="0" smtClean="0"/>
              <a:t>Canonical expression</a:t>
            </a:r>
          </a:p>
          <a:p>
            <a:pPr lvl="2"/>
            <a:r>
              <a:rPr lang="en-CA" dirty="0" smtClean="0"/>
              <a:t>G=(V,E, L, l)</a:t>
            </a:r>
          </a:p>
          <a:p>
            <a:pPr lvl="2"/>
            <a:r>
              <a:rPr lang="en-CA" dirty="0" smtClean="0"/>
              <a:t>V = Vertex (Node)</a:t>
            </a:r>
          </a:p>
          <a:p>
            <a:pPr lvl="2"/>
            <a:r>
              <a:rPr lang="en-CA" dirty="0" smtClean="0"/>
              <a:t>E = Edge (Connects to vertices)</a:t>
            </a:r>
          </a:p>
          <a:p>
            <a:pPr lvl="2"/>
            <a:r>
              <a:rPr lang="en-CA" dirty="0" smtClean="0"/>
              <a:t>L = Label Set</a:t>
            </a:r>
          </a:p>
          <a:p>
            <a:pPr lvl="2"/>
            <a:r>
              <a:rPr lang="en-CA" dirty="0" smtClean="0"/>
              <a:t>l = function for assigning </a:t>
            </a:r>
            <a:r>
              <a:rPr lang="en-CA" dirty="0" smtClean="0"/>
              <a:t>labels (in case there are no Labels)</a:t>
            </a:r>
            <a:endParaRPr lang="en-US" dirty="0"/>
          </a:p>
        </p:txBody>
      </p:sp>
      <p:pic>
        <p:nvPicPr>
          <p:cNvPr id="8" name="Content Placeholder 7" descr="LabelledGraph0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56939"/>
            <a:ext cx="4038600" cy="376176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Hidden Slide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Edge No/ Depth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Tree</a:t>
                      </a:r>
                      <a:r>
                        <a:rPr lang="en-CA" baseline="0" dirty="0" smtClean="0"/>
                        <a:t> (ii)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Tree (iii)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Tree (iv)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(V0,</a:t>
                      </a:r>
                      <a:r>
                        <a:rPr lang="en-CA" baseline="0" dirty="0" smtClean="0"/>
                        <a:t> V1, X, a, 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(V0,</a:t>
                      </a:r>
                      <a:r>
                        <a:rPr lang="en-CA" baseline="0" dirty="0" smtClean="0"/>
                        <a:t> V1, Y, a, 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(V0,</a:t>
                      </a:r>
                      <a:r>
                        <a:rPr lang="en-CA" baseline="0" dirty="0" smtClean="0"/>
                        <a:t> V1, X, a, 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(V1,</a:t>
                      </a:r>
                      <a:r>
                        <a:rPr lang="en-CA" baseline="0" dirty="0" smtClean="0"/>
                        <a:t> V2, Y, b, 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(V1, V2, X, a, 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(V1,</a:t>
                      </a:r>
                      <a:r>
                        <a:rPr lang="en-CA" baseline="0" dirty="0" smtClean="0"/>
                        <a:t> V2, X, a, 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(V2, V0, X, a, 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(V2, V0, X, b, 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(V2, V0, Y, b, 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(V2,</a:t>
                      </a:r>
                      <a:r>
                        <a:rPr lang="en-CA" baseline="0" dirty="0" smtClean="0"/>
                        <a:t> V3, X, c, 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(V2, V3, X, c,</a:t>
                      </a:r>
                      <a:r>
                        <a:rPr lang="en-CA" baseline="0" dirty="0" smtClean="0"/>
                        <a:t> 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(V2, V3,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dirty="0" smtClean="0"/>
                        <a:t>Y, b, Z)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(V3, V1, Z, b, 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(V3, V0, </a:t>
                      </a:r>
                      <a:r>
                        <a:rPr lang="en-CA" baseline="0" dirty="0" smtClean="0"/>
                        <a:t> Z, b, 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(V3, V0, Z, c, 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(V1, V4,</a:t>
                      </a:r>
                      <a:r>
                        <a:rPr lang="en-CA" baseline="0" dirty="0" smtClean="0"/>
                        <a:t> Y, d, 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(V0, V4, Y, d, 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(V2, V4, Y, d, Z)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Hidden Pruning the DFS Tree</a:t>
            </a:r>
            <a:endParaRPr lang="en-US" dirty="0"/>
          </a:p>
        </p:txBody>
      </p:sp>
      <p:pic>
        <p:nvPicPr>
          <p:cNvPr id="4" name="Content Placeholder 3" descr="DFSDuplicat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25746" y="1935163"/>
            <a:ext cx="5092507" cy="4389437"/>
          </a:xfr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Background Information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669727" y="1835051"/>
            <a:ext cx="7804547" cy="4420195"/>
          </a:xfrm>
          <a:prstGeom prst="rect">
            <a:avLst/>
          </a:prstGeom>
        </p:spPr>
        <p:txBody>
          <a:bodyPr/>
          <a:lstStyle/>
          <a:p>
            <a:pPr lvl="2">
              <a:defRPr sz="1800"/>
            </a:pPr>
            <a:r>
              <a:rPr sz="4000" dirty="0"/>
              <a:t>	Substructure Mining</a:t>
            </a:r>
          </a:p>
          <a:p>
            <a:pPr lvl="2">
              <a:defRPr sz="1800"/>
            </a:pPr>
            <a:r>
              <a:rPr sz="4000" dirty="0"/>
              <a:t>	Graphs isomorphism</a:t>
            </a:r>
          </a:p>
          <a:p>
            <a:pPr lvl="2">
              <a:defRPr sz="1800"/>
            </a:pPr>
            <a:r>
              <a:rPr sz="4000" dirty="0"/>
              <a:t>	Lexicographic order</a:t>
            </a:r>
          </a:p>
          <a:p>
            <a:pPr lvl="2">
              <a:defRPr sz="1800"/>
            </a:pPr>
            <a:r>
              <a:rPr sz="4000" dirty="0"/>
              <a:t>  Depth First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Definitions: Breadth First 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Select Node</a:t>
            </a:r>
          </a:p>
        </p:txBody>
      </p:sp>
      <p:pic>
        <p:nvPicPr>
          <p:cNvPr id="9" name="Content Placeholder 8" descr="BreadthFirstSearchExample0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52600"/>
            <a:ext cx="4038600" cy="333184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Definitions: Breadth First 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Select Node</a:t>
            </a:r>
          </a:p>
          <a:p>
            <a:r>
              <a:rPr lang="en-CA" dirty="0" smtClean="0"/>
              <a:t>Traverse all Edges connected to the Node</a:t>
            </a:r>
          </a:p>
          <a:p>
            <a:pPr lvl="1"/>
            <a:r>
              <a:rPr lang="en-CA" dirty="0" smtClean="0"/>
              <a:t>Add Adjoining Nodes</a:t>
            </a:r>
          </a:p>
        </p:txBody>
      </p:sp>
      <p:pic>
        <p:nvPicPr>
          <p:cNvPr id="6" name="Content Placeholder 5" descr="BreadthFirstSearchExample0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52600"/>
            <a:ext cx="4038600" cy="363710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Definitions: Breadth First 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Select Node</a:t>
            </a:r>
          </a:p>
          <a:p>
            <a:r>
              <a:rPr lang="en-CA" dirty="0" smtClean="0"/>
              <a:t>Traverse all Edges connected to the Node</a:t>
            </a:r>
          </a:p>
          <a:p>
            <a:pPr lvl="1"/>
            <a:r>
              <a:rPr lang="en-CA" dirty="0" smtClean="0"/>
              <a:t>Add Adjoining Nodes</a:t>
            </a:r>
          </a:p>
          <a:p>
            <a:r>
              <a:rPr lang="en-CA" dirty="0" smtClean="0"/>
              <a:t>Repeat for each Node Added, until Graph is complete</a:t>
            </a:r>
            <a:endParaRPr lang="en-US" dirty="0"/>
          </a:p>
        </p:txBody>
      </p:sp>
      <p:pic>
        <p:nvPicPr>
          <p:cNvPr id="11" name="Content Placeholder 10" descr="BreadthFirstSearchExample03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676400"/>
            <a:ext cx="4648200" cy="33191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Definition: Depth First 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Select a Node</a:t>
            </a:r>
            <a:endParaRPr lang="en-US" dirty="0"/>
          </a:p>
        </p:txBody>
      </p:sp>
      <p:pic>
        <p:nvPicPr>
          <p:cNvPr id="6" name="Content Placeholder 5" descr="BreadthFirstSearchExample0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52600"/>
            <a:ext cx="4038600" cy="333184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Definition: Depth First 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Select a Node</a:t>
            </a:r>
            <a:endParaRPr lang="en-US" dirty="0" smtClean="0"/>
          </a:p>
          <a:p>
            <a:r>
              <a:rPr lang="en-CA" dirty="0" smtClean="0"/>
              <a:t>Follow down the longest Path</a:t>
            </a:r>
          </a:p>
          <a:p>
            <a:pPr lvl="1"/>
            <a:r>
              <a:rPr lang="en-CA" dirty="0" smtClean="0"/>
              <a:t>Add adjoining Edge + Node</a:t>
            </a:r>
          </a:p>
        </p:txBody>
      </p:sp>
      <p:pic>
        <p:nvPicPr>
          <p:cNvPr id="7" name="Content Placeholder 6" descr="DepthFirstSearchExample0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87453"/>
            <a:ext cx="4038600" cy="41007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Definition: Depth First 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Select a Node</a:t>
            </a:r>
            <a:endParaRPr lang="en-US" dirty="0" smtClean="0"/>
          </a:p>
          <a:p>
            <a:r>
              <a:rPr lang="en-CA" dirty="0" smtClean="0"/>
              <a:t>Follow down the longest Path</a:t>
            </a:r>
          </a:p>
          <a:p>
            <a:pPr lvl="1"/>
            <a:r>
              <a:rPr lang="en-CA" dirty="0" smtClean="0"/>
              <a:t>Add adjoining Edge + Node</a:t>
            </a:r>
          </a:p>
          <a:p>
            <a:r>
              <a:rPr lang="en-CA" dirty="0" smtClean="0"/>
              <a:t>Repeat ad Nauseam</a:t>
            </a:r>
          </a:p>
        </p:txBody>
      </p:sp>
      <p:pic>
        <p:nvPicPr>
          <p:cNvPr id="9" name="Content Placeholder 8" descr="DepthFirstSearchExample04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12919" y="1752599"/>
            <a:ext cx="5231081" cy="450887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1018</TotalTime>
  <Words>2006</Words>
  <Application>Microsoft Office PowerPoint</Application>
  <PresentationFormat>On-screen Show (4:3)</PresentationFormat>
  <Paragraphs>284</Paragraphs>
  <Slides>32</Slides>
  <Notes>21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gSpan: graph-based Substructure  pattern</vt:lpstr>
      <vt:lpstr>Introduction</vt:lpstr>
      <vt:lpstr>Definition: Labeled Graph</vt:lpstr>
      <vt:lpstr>Definitions: Breadth First Search</vt:lpstr>
      <vt:lpstr>Definitions: Breadth First Search</vt:lpstr>
      <vt:lpstr>Definitions: Breadth First Search</vt:lpstr>
      <vt:lpstr>Definition: Depth First Search</vt:lpstr>
      <vt:lpstr>Definition: Depth First Search</vt:lpstr>
      <vt:lpstr>Definition: Depth First Search</vt:lpstr>
      <vt:lpstr>Search Space: Depth First Search Code Tree</vt:lpstr>
      <vt:lpstr>DFS Code for Generating DFS Tree</vt:lpstr>
      <vt:lpstr>Labelling DFS Tree</vt:lpstr>
      <vt:lpstr>Labelling and DFS Tree, Cont.</vt:lpstr>
      <vt:lpstr>DFS Code for Graph iv</vt:lpstr>
      <vt:lpstr>Labelling and DFS Tree</vt:lpstr>
      <vt:lpstr>DFS Code for Graph iv</vt:lpstr>
      <vt:lpstr>DFS Code for Graph iv</vt:lpstr>
      <vt:lpstr>DFS Code for Graph iv</vt:lpstr>
      <vt:lpstr>Step One: Pick a Node and traverse the graph, depth first search</vt:lpstr>
      <vt:lpstr>DFS Code for Graph ii</vt:lpstr>
      <vt:lpstr>DFS Code for Graph iii</vt:lpstr>
      <vt:lpstr>G-Span Algorithm (Pruning the DFS Tree)</vt:lpstr>
      <vt:lpstr>Pruning Examples</vt:lpstr>
      <vt:lpstr>Comparisons</vt:lpstr>
      <vt:lpstr>Performance</vt:lpstr>
      <vt:lpstr>Performance</vt:lpstr>
      <vt:lpstr>Performance</vt:lpstr>
      <vt:lpstr>Recent Developments</vt:lpstr>
      <vt:lpstr>Conclusion</vt:lpstr>
      <vt:lpstr>Hidden Slide</vt:lpstr>
      <vt:lpstr>Hidden Pruning the DFS Tree</vt:lpstr>
      <vt:lpstr>Background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gSpan: graph-based Substructure  pattern</dc:title>
  <dc:creator>Harold</dc:creator>
  <cp:lastModifiedBy>Harold</cp:lastModifiedBy>
  <cp:revision>136</cp:revision>
  <dcterms:created xsi:type="dcterms:W3CDTF">2014-08-30T17:36:06Z</dcterms:created>
  <dcterms:modified xsi:type="dcterms:W3CDTF">2014-09-05T18:30:18Z</dcterms:modified>
</cp:coreProperties>
</file>