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s/comment1.xml" ContentType="application/vnd.openxmlformats-officedocument.presentationml.comment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commentAuthors.xml" ContentType="application/vnd.openxmlformats-officedocument.presentationml.commentAuthor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37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2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33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3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1.xml" ContentType="application/vnd.openxmlformats-officedocument.presentationml.slide+xml"/>
  <Override PartName="/ppt/slides/slide38.xml" ContentType="application/vnd.openxmlformats-officedocument.presentationml.slide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9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30.xml" ContentType="application/vnd.openxmlformats-officedocument.presentationml.slide+xml"/>
  <Override PartName="/ppt/slides/slide8.xml" ContentType="application/vnd.openxmlformats-officedocument.presentationml.slide+xml"/>
  <Override PartName="/ppt/slides/slide27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 showSpecialPlsOnTitleSld="0" firstSlideNum="0">
  <p:sldMasterIdLst>
    <p:sldMasterId id="214748365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Author id="0" initials="" name="Jeel Patel" lastIdx="2" clrIdx="0"/>
  <p:cmAuthor id="1" initials="" name="Petko Bogdanov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33.xml" Type="http://schemas.openxmlformats.org/officeDocument/2006/relationships/slide" Id="rId39"/><Relationship Target="slides/slide32.xml" Type="http://schemas.openxmlformats.org/officeDocument/2006/relationships/slide" Id="rId38"/><Relationship Target="slides/slide31.xml" Type="http://schemas.openxmlformats.org/officeDocument/2006/relationships/slide" Id="rId37"/><Relationship Target="slides/slide13.xml" Type="http://schemas.openxmlformats.org/officeDocument/2006/relationships/slide" Id="rId19"/><Relationship Target="slides/slide30.xml" Type="http://schemas.openxmlformats.org/officeDocument/2006/relationships/slide" Id="rId36"/><Relationship Target="slides/slide12.xml" Type="http://schemas.openxmlformats.org/officeDocument/2006/relationships/slide" Id="rId18"/><Relationship Target="slides/slide11.xml" Type="http://schemas.openxmlformats.org/officeDocument/2006/relationships/slide" Id="rId17"/><Relationship Target="slides/slide10.xml" Type="http://schemas.openxmlformats.org/officeDocument/2006/relationships/slide" Id="rId16"/><Relationship Target="slides/slide9.xml" Type="http://schemas.openxmlformats.org/officeDocument/2006/relationships/slide" Id="rId15"/><Relationship Target="slides/slide8.xml" Type="http://schemas.openxmlformats.org/officeDocument/2006/relationships/slide" Id="rId14"/><Relationship Target="slides/slide24.xml" Type="http://schemas.openxmlformats.org/officeDocument/2006/relationships/slide" Id="rId30"/><Relationship Target="slides/slide6.xml" Type="http://schemas.openxmlformats.org/officeDocument/2006/relationships/slide" Id="rId12"/><Relationship Target="slides/slide25.xml" Type="http://schemas.openxmlformats.org/officeDocument/2006/relationships/slide" Id="rId31"/><Relationship Target="slides/slide7.xml" Type="http://schemas.openxmlformats.org/officeDocument/2006/relationships/slide" Id="rId13"/><Relationship Target="slides/slide4.xml" Type="http://schemas.openxmlformats.org/officeDocument/2006/relationships/slide" Id="rId10"/><Relationship Target="slides/slide5.xml" Type="http://schemas.openxmlformats.org/officeDocument/2006/relationships/slide" Id="rId11"/><Relationship Target="slides/slide28.xml" Type="http://schemas.openxmlformats.org/officeDocument/2006/relationships/slide" Id="rId34"/><Relationship Target="slides/slide29.xml" Type="http://schemas.openxmlformats.org/officeDocument/2006/relationships/slide" Id="rId35"/><Relationship Target="slides/slide26.xml" Type="http://schemas.openxmlformats.org/officeDocument/2006/relationships/slide" Id="rId32"/><Relationship Target="slides/slide27.xml" Type="http://schemas.openxmlformats.org/officeDocument/2006/relationships/slide" Id="rId33"/><Relationship Target="slides/slide23.xml" Type="http://schemas.openxmlformats.org/officeDocument/2006/relationships/slide" Id="rId29"/><Relationship Target="slides/slide20.xml" Type="http://schemas.openxmlformats.org/officeDocument/2006/relationships/slide" Id="rId26"/><Relationship Target="slides/slide19.xml" Type="http://schemas.openxmlformats.org/officeDocument/2006/relationships/slide" Id="rId25"/><Relationship Target="slides/slide22.xml" Type="http://schemas.openxmlformats.org/officeDocument/2006/relationships/slide" Id="rId28"/><Relationship Target="slides/slide21.xml" Type="http://schemas.openxmlformats.org/officeDocument/2006/relationships/slide" Id="rId27"/><Relationship Target="presProps.xml" Type="http://schemas.openxmlformats.org/officeDocument/2006/relationships/presProps" Id="rId2"/><Relationship Target="slides/slide15.xml" Type="http://schemas.openxmlformats.org/officeDocument/2006/relationships/slide" Id="rId21"/><Relationship Target="slides/slide34.xml" Type="http://schemas.openxmlformats.org/officeDocument/2006/relationships/slide" Id="rId40"/><Relationship Target="theme/theme2.xml" Type="http://schemas.openxmlformats.org/officeDocument/2006/relationships/theme" Id="rId1"/><Relationship Target="slides/slide16.xml" Type="http://schemas.openxmlformats.org/officeDocument/2006/relationships/slide" Id="rId22"/><Relationship Target="slides/slide35.xml" Type="http://schemas.openxmlformats.org/officeDocument/2006/relationships/slide" Id="rId41"/><Relationship Target="commentAuthors.xml" Type="http://schemas.openxmlformats.org/officeDocument/2006/relationships/commentAuthors" Id="rId4"/><Relationship Target="slides/slide17.xml" Type="http://schemas.openxmlformats.org/officeDocument/2006/relationships/slide" Id="rId23"/><Relationship Target="slides/slide36.xml" Type="http://schemas.openxmlformats.org/officeDocument/2006/relationships/slide" Id="rId42"/><Relationship Target="tableStyles.xml" Type="http://schemas.openxmlformats.org/officeDocument/2006/relationships/tableStyles" Id="rId3"/><Relationship Target="slides/slide18.xml" Type="http://schemas.openxmlformats.org/officeDocument/2006/relationships/slide" Id="rId24"/><Relationship Target="slides/slide37.xml" Type="http://schemas.openxmlformats.org/officeDocument/2006/relationships/slide" Id="rId43"/><Relationship Target="slides/slide38.xml" Type="http://schemas.openxmlformats.org/officeDocument/2006/relationships/slide" Id="rId44"/><Relationship Target="slides/slide14.xml" Type="http://schemas.openxmlformats.org/officeDocument/2006/relationships/slide" Id="rId20"/><Relationship Target="slides/slide3.xml" Type="http://schemas.openxmlformats.org/officeDocument/2006/relationships/slide" Id="rId9"/><Relationship Target="notesMasters/notesMaster1.xml" Type="http://schemas.openxmlformats.org/officeDocument/2006/relationships/notesMaster" Id="rId6"/><Relationship Target="slideMasters/slideMaster1.xml" Type="http://schemas.openxmlformats.org/officeDocument/2006/relationships/slideMaster" Id="rId5"/><Relationship Target="slides/slide2.xml" Type="http://schemas.openxmlformats.org/officeDocument/2006/relationships/slide" Id="rId8"/><Relationship Target="slides/slide1.xml" Type="http://schemas.openxmlformats.org/officeDocument/2006/relationships/slide" Id="rId7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 idx="1" authorId="0">
    <p:pos y="0" x="6000"/>
    <p:text>abc</p:text>
  </p:cm>
  <p:cm idx="2" authorId="0">
    <p:pos y="100" x="6000"/>
    <p:text>_Marked as resolved_</p:text>
  </p:cm>
  <p:cm idx="1" authorId="1">
    <p:pos y="200" x="6000"/>
    <p:text>_Re-opened_
can you add an example, even schematic of the most important steps? for slides 16-21</p:text>
  </p:cm>
  <p:cm idx="2" authorId="1">
    <p:pos y="300" x="6000"/>
    <p:text>add more results slides. How did they evaluate, what are the metrics? Comparisons?</p:text>
  </p:cm>
</p:cmLst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1" name="Shape 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4" name="Shape 1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7" name="Shape 1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4" name="Shape 1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0" name="Shape 1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9" name="Shape 1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8" name="Shape 1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7" name="Shape 1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8" name="Shape 16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6" name="Shape 1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7" name="Shape 17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5" name="Shape 1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6" name="Shape 18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1" name="Shape 1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2" name="Shape 19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0" name="Shape 2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1" name="Shape 20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02" name="Shape 20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9" name="Shape 2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0" name="Shape 21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11" name="Shape 21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8" name="Shape 2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9" name="Shape 21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20" name="Shape 22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4" name="Shape 2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5" name="Shape 22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26" name="Shape 22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0" name="Shape 2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1" name="Shape 23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32" name="Shape 23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6" name="Shape 2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7" name="Shape 23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38" name="Shape 23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2" name="Shape 2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3" name="Shape 24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44" name="Shape 24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8" name="Shape 2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9" name="Shape 24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50" name="Shape 25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5" name="Shape 2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6" name="Shape 25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57" name="Shape 25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1" name="Shape 2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2" name="Shape 26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63" name="Shape 26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8" name="Shape 2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9" name="Shape 26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70" name="Shape 27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74" name="Shape 2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5" name="Shape 27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76" name="Shape 27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80" name="Shape 2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1" name="Shape 28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82" name="Shape 2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86" name="Shape 2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7" name="Shape 28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88" name="Shape 28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93" name="Shape 2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4" name="Shape 29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95" name="Shape 29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99" name="Shape 2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0" name="Shape 30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01" name="Shape 30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05" name="Shape 3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6" name="Shape 30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07" name="Shape 30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 rot="10800000" flipH="1">
            <a:off y="2984999" x="0"/>
            <a:ext cy="2158500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" name="Shape 9"/>
          <p:cNvSpPr/>
          <p:nvPr/>
        </p:nvSpPr>
        <p:spPr>
          <a:xfrm>
            <a:off y="2393175" x="0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" name="Shape 10"/>
          <p:cNvSpPr/>
          <p:nvPr/>
        </p:nvSpPr>
        <p:spPr>
          <a:xfrm rot="10800000" flipH="1">
            <a:off y="2983958" x="0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y="1746892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y="3093357" x="685800"/>
            <a:ext cy="666600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/>
          <p:nvPr/>
        </p:nvSpPr>
        <p:spPr>
          <a:xfrm rot="10800000" flipH="1">
            <a:off y="1163100" x="0"/>
            <a:ext cy="39803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y="571349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" name="Shape 16"/>
          <p:cNvSpPr/>
          <p:nvPr/>
        </p:nvSpPr>
        <p:spPr>
          <a:xfrm rot="10800000">
            <a:off y="1162132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" name="Shape 1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/>
          <p:nvPr/>
        </p:nvSpPr>
        <p:spPr>
          <a:xfrm rot="10800000" flipH="1">
            <a:off y="1163100" x="0"/>
            <a:ext cy="39803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/>
          <p:nvPr/>
        </p:nvSpPr>
        <p:spPr>
          <a:xfrm rot="10800000">
            <a:off y="1162132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/>
          <p:nvPr/>
        </p:nvSpPr>
        <p:spPr>
          <a:xfrm flipH="1">
            <a:off y="571349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" name="Shape 25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/>
          <p:nvPr/>
        </p:nvSpPr>
        <p:spPr>
          <a:xfrm rot="10800000" flipH="1">
            <a:off y="1163100" x="0"/>
            <a:ext cy="39803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" name="Shape 28"/>
          <p:cNvSpPr/>
          <p:nvPr/>
        </p:nvSpPr>
        <p:spPr>
          <a:xfrm flipH="1">
            <a:off y="571349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" name="Shape 2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/>
          <p:nvPr/>
        </p:nvSpPr>
        <p:spPr>
          <a:xfrm rot="10800000">
            <a:off y="1162132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/>
        </p:nvSpPr>
        <p:spPr>
          <a:xfrm rot="10800000" flipH="1">
            <a:off y="4412699" x="0"/>
            <a:ext cy="7307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y="3820834" x="4526627"/>
            <a:ext cy="590502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/>
          <p:nvPr/>
        </p:nvSpPr>
        <p:spPr>
          <a:xfrm rot="10800000">
            <a:off y="4411617" x="4526627"/>
            <a:ext cy="57109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4421726" x="457200"/>
            <a:ext cy="5052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/>
          <p:nvPr/>
        </p:nvSpPr>
        <p:spPr>
          <a:xfrm>
            <a:off y="76256" x="6676"/>
            <a:ext cy="5054792" cx="9134130"/>
          </a:xfrm>
          <a:custGeom>
            <a:pathLst>
              <a:path w="9157023" extrusionOk="0" h="6739723">
                <a:moveTo>
                  <a:pt y="0" x="1629"/>
                </a:moveTo>
                <a:lnTo>
                  <a:pt y="4340980" x="9157023"/>
                </a:lnTo>
                <a:lnTo>
                  <a:pt y="6739723" x="1593"/>
                </a:lnTo>
                <a:cubicBezTo>
                  <a:pt y="5123960" x="-3941"/>
                  <a:pt y="1615763" x="7163"/>
                  <a:pt y="0" x="162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accent1"/>
            </a:gs>
            <a:gs pos="100000">
              <a:schemeClr val="dk2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buFont typeface="Georgia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7.pn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8.png" Type="http://schemas.openxmlformats.org/officeDocument/2006/relationships/image" Id="rId3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8.png" Type="http://schemas.openxmlformats.org/officeDocument/2006/relationships/image" Id="rId3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8.png" Type="http://schemas.openxmlformats.org/officeDocument/2006/relationships/image" Id="rId3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8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8.png" Type="http://schemas.openxmlformats.org/officeDocument/2006/relationships/image" Id="rId3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png" Type="http://schemas.openxmlformats.org/officeDocument/2006/relationships/image" Id="rId3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png" Type="http://schemas.openxmlformats.org/officeDocument/2006/relationships/image" Id="rId3"/></Relationships>
</file>

<file path=ppt/slides/_rels/slide24.xml.rels><?xml version="1.0" encoding="UTF-8" standalone="yes"?><Relationships xmlns="http://schemas.openxmlformats.org/package/2006/relationships"><Relationship Target="../notesSlides/notesSlide2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png" Type="http://schemas.openxmlformats.org/officeDocument/2006/relationships/image" Id="rId3"/></Relationships>
</file>

<file path=ppt/slides/_rels/slide25.xml.rels><?xml version="1.0" encoding="UTF-8" standalone="yes"?><Relationships xmlns="http://schemas.openxmlformats.org/package/2006/relationships"><Relationship Target="../notesSlides/notesSlide2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6.xml.rels><?xml version="1.0" encoding="UTF-8" standalone="yes"?><Relationships xmlns="http://schemas.openxmlformats.org/package/2006/relationships"><Relationship Target="../notesSlides/notesSlide2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7.xml.rels><?xml version="1.0" encoding="UTF-8" standalone="yes"?><Relationships xmlns="http://schemas.openxmlformats.org/package/2006/relationships"><Relationship Target="../notesSlides/notesSlide2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8.xml.rels><?xml version="1.0" encoding="UTF-8" standalone="yes"?><Relationships xmlns="http://schemas.openxmlformats.org/package/2006/relationships"><Relationship Target="../notesSlides/notesSlide2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9.xml.rels><?xml version="1.0" encoding="UTF-8" standalone="yes"?><Relationships xmlns="http://schemas.openxmlformats.org/package/2006/relationships"><Relationship Target="../notesSlides/notesSlide2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jpg" Type="http://schemas.openxmlformats.org/officeDocument/2006/relationships/image" Id="rId4"/><Relationship Target="../comments/comment1.xml" Type="http://schemas.openxmlformats.org/officeDocument/2006/relationships/comments" Id="rId3"/></Relationships>
</file>

<file path=ppt/slides/_rels/slide30.xml.rels><?xml version="1.0" encoding="UTF-8" standalone="yes"?><Relationships xmlns="http://schemas.openxmlformats.org/package/2006/relationships"><Relationship Target="../notesSlides/notesSlide3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1.png" Type="http://schemas.openxmlformats.org/officeDocument/2006/relationships/image" Id="rId3"/></Relationships>
</file>

<file path=ppt/slides/_rels/slide31.xml.rels><?xml version="1.0" encoding="UTF-8" standalone="yes"?><Relationships xmlns="http://schemas.openxmlformats.org/package/2006/relationships"><Relationship Target="../notesSlides/notesSlide3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2.xml.rels><?xml version="1.0" encoding="UTF-8" standalone="yes"?><Relationships xmlns="http://schemas.openxmlformats.org/package/2006/relationships"><Relationship Target="../notesSlides/notesSlide3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0.png" Type="http://schemas.openxmlformats.org/officeDocument/2006/relationships/image" Id="rId3"/></Relationships>
</file>

<file path=ppt/slides/_rels/slide33.xml.rels><?xml version="1.0" encoding="UTF-8" standalone="yes"?><Relationships xmlns="http://schemas.openxmlformats.org/package/2006/relationships"><Relationship Target="../notesSlides/notesSlide3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4.xml.rels><?xml version="1.0" encoding="UTF-8" standalone="yes"?><Relationships xmlns="http://schemas.openxmlformats.org/package/2006/relationships"><Relationship Target="../notesSlides/notesSlide3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5.xml.rels><?xml version="1.0" encoding="UTF-8" standalone="yes"?><Relationships xmlns="http://schemas.openxmlformats.org/package/2006/relationships"><Relationship Target="../notesSlides/notesSlide3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6.xml.rels><?xml version="1.0" encoding="UTF-8" standalone="yes"?><Relationships xmlns="http://schemas.openxmlformats.org/package/2006/relationships"><Relationship Target="../notesSlides/notesSlide3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2.png" Type="http://schemas.openxmlformats.org/officeDocument/2006/relationships/image" Id="rId3"/></Relationships>
</file>

<file path=ppt/slides/_rels/slide37.xml.rels><?xml version="1.0" encoding="UTF-8" standalone="yes"?><Relationships xmlns="http://schemas.openxmlformats.org/package/2006/relationships"><Relationship Target="../notesSlides/notesSlide3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8.xml.rels><?xml version="1.0" encoding="UTF-8" standalone="yes"?><Relationships xmlns="http://schemas.openxmlformats.org/package/2006/relationships"><Relationship Target="../notesSlides/notesSlide3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jp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jp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9.pn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type="ctrTitle"/>
          </p:nvPr>
        </p:nvSpPr>
        <p:spPr>
          <a:xfrm>
            <a:off y="1746892" x="685800"/>
            <a:ext cy="1238099" cx="77724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sz="3000" lang="zh-CN"/>
              <a:t>Learning Patterns in the Dynamics of Biological Networks</a:t>
            </a:r>
          </a:p>
        </p:txBody>
      </p:sp>
      <p:sp>
        <p:nvSpPr>
          <p:cNvPr id="40" name="Shape 40"/>
          <p:cNvSpPr txBox="1"/>
          <p:nvPr>
            <p:ph idx="1" type="subTitle"/>
          </p:nvPr>
        </p:nvSpPr>
        <p:spPr>
          <a:xfrm>
            <a:off y="3268678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zh-CN"/>
              <a:t>Speaker : Jeel Patel &amp; Lin Zhang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zh-CN"/>
              <a:t>Professor : Petko Bogdanov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400"/>
          </a:p>
          <a:p>
            <a:pPr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zh-CN"/>
              <a:t>4. Approach </a:t>
            </a:r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>
              <a:spcBef>
                <a:spcPts val="0"/>
              </a:spcBef>
              <a:buNone/>
            </a:pPr>
            <a:r>
              <a:rPr lang="zh-CN"/>
              <a:t>1.Compressing minimization</a:t>
            </a:r>
          </a:p>
          <a:p>
            <a:pPr rtl="0">
              <a:spcBef>
                <a:spcPts val="0"/>
              </a:spcBef>
              <a:buNone/>
            </a:pPr>
            <a:r>
              <a:rPr lang="zh-CN"/>
              <a:t>2.Learning Graph Rewriting Rules</a:t>
            </a:r>
          </a:p>
          <a:p>
            <a:pPr rtl="0">
              <a:spcBef>
                <a:spcPts val="0"/>
              </a:spcBef>
              <a:buNone/>
            </a:pPr>
            <a:r>
              <a:rPr lang="zh-CN"/>
              <a:t>3.Learning Transformation Rule</a:t>
            </a:r>
          </a:p>
          <a:p>
            <a:pPr rtl="0">
              <a:spcBef>
                <a:spcPts val="0"/>
              </a:spcBef>
              <a:buNone/>
            </a:pPr>
            <a:r>
              <a:rPr lang="zh-CN"/>
              <a:t>4.Complexity Issue</a:t>
            </a:r>
          </a:p>
          <a:p>
            <a:pPr>
              <a:spcBef>
                <a:spcPts val="0"/>
              </a:spcBef>
              <a:buNone/>
            </a:pPr>
            <a:r>
              <a:rPr lang="zh-CN"/>
              <a:t>5.Evaluation Metric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sz="3600" lang="zh-CN"/>
              <a:t>4.1Compressing minimization</a:t>
            </a:r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>
              <a:spcBef>
                <a:spcPts val="0"/>
              </a:spcBef>
              <a:buNone/>
            </a:pPr>
            <a:r>
              <a:rPr lang="zh-CN"/>
              <a:t>Definition the best-compressing subgraphs:</a:t>
            </a:r>
          </a:p>
          <a:p>
            <a:pPr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zh-CN"/>
              <a:t>These can minimize the description length of the input graph after being compressed by the subgraphs based on the Minimum Description Length (MDL) principle.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600" lang="zh-CN"/>
              <a:t>4.1Compressing minimization</a:t>
            </a:r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y="1153900" x="33005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zh-CN"/>
              <a:t>The approach finds a substructure S that minimizes the Compression of the graph defined as:</a:t>
            </a:r>
          </a:p>
        </p:txBody>
      </p:sp>
      <p:pic>
        <p:nvPicPr>
          <p:cNvPr id="113" name="Shape 1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466200" x="1276975"/>
            <a:ext cy="989775" cx="621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7" name="Shape 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600" lang="zh-CN"/>
              <a:t>4.1Compressing minimization</a:t>
            </a:r>
          </a:p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y="1153900" x="33005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zh-CN"/>
              <a:t>Explaination </a:t>
            </a:r>
          </a:p>
        </p:txBody>
      </p:sp>
      <p:pic>
        <p:nvPicPr>
          <p:cNvPr id="120" name="Shape 1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396850" x="1738075"/>
            <a:ext cy="747024" cx="4691324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Shape 121"/>
          <p:cNvSpPr txBox="1"/>
          <p:nvPr/>
        </p:nvSpPr>
        <p:spPr>
          <a:xfrm>
            <a:off y="1410150" x="2369475"/>
            <a:ext cy="531600" cx="2253899"/>
          </a:xfrm>
          <a:prstGeom prst="rect">
            <a:avLst/>
          </a:prstGeom>
          <a:noFill/>
          <a:ln w="9525" cap="flat">
            <a:solidFill>
              <a:srgbClr val="FF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zh-C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The description length of the substructure S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y="3398175" x="2196100"/>
            <a:ext cy="857400" cx="1687500"/>
          </a:xfrm>
          <a:prstGeom prst="rect">
            <a:avLst/>
          </a:prstGeom>
          <a:noFill/>
          <a:ln w="9525" cap="flat">
            <a:solidFill>
              <a:srgbClr val="FF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t" anchorCtr="0">
            <a:spAutoFit/>
          </a:bodyPr>
          <a:lstStyle/>
          <a:p>
            <a:pPr algn="just" rtl="0" lvl="0">
              <a:spcBef>
                <a:spcPts val="0"/>
              </a:spcBef>
              <a:buNone/>
            </a:pPr>
            <a:r>
              <a:rPr lang="zh-C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The description length of the input graph</a:t>
            </a:r>
          </a:p>
        </p:txBody>
      </p:sp>
      <p:cxnSp>
        <p:nvCxnSpPr>
          <p:cNvPr id="123" name="Shape 123"/>
          <p:cNvCxnSpPr>
            <a:endCxn id="122" idx="3"/>
          </p:cNvCxnSpPr>
          <p:nvPr/>
        </p:nvCxnSpPr>
        <p:spPr>
          <a:xfrm flipH="1">
            <a:off y="3191175" x="3883599"/>
            <a:ext cy="635700" cx="6705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124" name="Shape 124"/>
          <p:cNvCxnSpPr>
            <a:stCxn id="120" idx="0"/>
            <a:endCxn id="121" idx="2"/>
          </p:cNvCxnSpPr>
          <p:nvPr/>
        </p:nvCxnSpPr>
        <p:spPr>
          <a:xfrm rot="10800000">
            <a:off y="1941750" x="3496337"/>
            <a:ext cy="455100" cx="5874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125" name="Shape 125"/>
          <p:cNvSpPr txBox="1"/>
          <p:nvPr/>
        </p:nvSpPr>
        <p:spPr>
          <a:xfrm>
            <a:off y="1756875" x="7120000"/>
            <a:ext cy="1259999" cx="1566900"/>
          </a:xfrm>
          <a:prstGeom prst="rect">
            <a:avLst/>
          </a:prstGeom>
          <a:noFill/>
          <a:ln w="9525" cap="flat">
            <a:solidFill>
              <a:srgbClr val="FF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t" anchorCtr="0">
            <a:spAutoFit/>
          </a:bodyPr>
          <a:lstStyle/>
          <a:p>
            <a:pPr algn="just"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zh-CN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The description length of the input graph after compression</a:t>
            </a:r>
          </a:p>
        </p:txBody>
      </p:sp>
      <p:cxnSp>
        <p:nvCxnSpPr>
          <p:cNvPr id="126" name="Shape 126"/>
          <p:cNvCxnSpPr/>
          <p:nvPr/>
        </p:nvCxnSpPr>
        <p:spPr>
          <a:xfrm rot="10800000" flipH="1">
            <a:off y="2334775" x="5802325"/>
            <a:ext cy="173399" cx="11441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600" lang="zh-CN"/>
              <a:t>4.1Compressing minimization</a:t>
            </a:r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y="1153900" x="33005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zh-CN"/>
              <a:t>Example: </a:t>
            </a:r>
          </a:p>
        </p:txBody>
      </p:sp>
      <p:pic>
        <p:nvPicPr>
          <p:cNvPr id="133" name="Shape 1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298325" x="2244475"/>
            <a:ext cy="3436825" cx="4967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  <a:ln w="9525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sz="3600" lang="zh-CN"/>
              <a:t>4.2Learning Graph Rewriting Rule</a:t>
            </a:r>
          </a:p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algn="just" rtl="0" lvl="0">
              <a:spcBef>
                <a:spcPts val="0"/>
              </a:spcBef>
              <a:buNone/>
            </a:pPr>
            <a:r>
              <a:rPr lang="zh-CN"/>
              <a:t>Purpose: </a:t>
            </a:r>
            <a:r>
              <a:rPr sz="2400" lang="zh-CN"/>
              <a:t>The leanring graph rewriting rule is used to describe the difference between two sequential graph. </a:t>
            </a:r>
          </a:p>
          <a:p>
            <a:pPr algn="just"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algn="just" lvl="0">
              <a:spcBef>
                <a:spcPts val="0"/>
              </a:spcBef>
              <a:buNone/>
            </a:pPr>
            <a:r>
              <a:rPr lang="zh-CN"/>
              <a:t>Result: </a:t>
            </a:r>
            <a:r>
              <a:rPr sz="2400" lang="zh-CN"/>
              <a:t>Through repeated application of this method allows us to find the set of all subgraphs common to a pair of consecutive graphs.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 lvl="0">
              <a:spcBef>
                <a:spcPts val="0"/>
              </a:spcBef>
              <a:buNone/>
            </a:pPr>
            <a:r>
              <a:rPr sz="3600" lang="zh-CN"/>
              <a:t>4.2Learning Graph Rewriting Rule</a:t>
            </a:r>
          </a:p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46" name="Shape 1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173119" x="457200"/>
            <a:ext cy="3779766" cx="521382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7" name="Shape 147"/>
          <p:cNvCxnSpPr/>
          <p:nvPr/>
        </p:nvCxnSpPr>
        <p:spPr>
          <a:xfrm rot="10800000" flipH="1">
            <a:off y="1826274" x="2427275"/>
            <a:ext cy="265800" cx="31554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148" name="Shape 148"/>
          <p:cNvSpPr txBox="1"/>
          <p:nvPr/>
        </p:nvSpPr>
        <p:spPr>
          <a:xfrm>
            <a:off y="1624075" x="5671025"/>
            <a:ext cy="857400" cx="2893800"/>
          </a:xfrm>
          <a:prstGeom prst="rect">
            <a:avLst/>
          </a:prstGeom>
          <a:noFill/>
          <a:ln w="9525" cap="flat">
            <a:solidFill>
              <a:srgbClr val="FF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zh-CN"/>
              <a:t>The L C is used to store and removal subgraph and connection edges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2" name="Shape 1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600" lang="zh-CN"/>
              <a:t>4.2Learning Graph Rewriting Rule</a:t>
            </a:r>
          </a:p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55" name="Shape 1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173119" x="457200"/>
            <a:ext cy="3779766" cx="521382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6" name="Shape 156"/>
          <p:cNvCxnSpPr/>
          <p:nvPr/>
        </p:nvCxnSpPr>
        <p:spPr>
          <a:xfrm rot="10800000" flipH="1">
            <a:off y="2121175" x="3502200"/>
            <a:ext cy="271499" cx="2288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157" name="Shape 157"/>
          <p:cNvSpPr txBox="1"/>
          <p:nvPr/>
        </p:nvSpPr>
        <p:spPr>
          <a:xfrm>
            <a:off y="1889875" x="5671025"/>
            <a:ext cy="502800" cx="2928599"/>
          </a:xfrm>
          <a:prstGeom prst="rect">
            <a:avLst/>
          </a:prstGeom>
          <a:noFill/>
          <a:ln w="9525" cap="flat">
            <a:solidFill>
              <a:srgbClr val="FF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zh-CN"/>
              <a:t>prepare two sequential graph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1" name="Shape 1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600" lang="zh-CN"/>
              <a:t>4.2Learning Graph Rewriting Rule</a:t>
            </a:r>
          </a:p>
        </p:txBody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64" name="Shape 1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173119" x="457200"/>
            <a:ext cy="3779766" cx="521382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5" name="Shape 165"/>
          <p:cNvCxnSpPr/>
          <p:nvPr/>
        </p:nvCxnSpPr>
        <p:spPr>
          <a:xfrm rot="10800000" flipH="1">
            <a:off y="2537275" x="3929875"/>
            <a:ext cy="271499" cx="2288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166" name="Shape 166"/>
          <p:cNvSpPr txBox="1"/>
          <p:nvPr/>
        </p:nvSpPr>
        <p:spPr>
          <a:xfrm>
            <a:off y="1889875" x="6322450"/>
            <a:ext cy="1254000" cx="2207699"/>
          </a:xfrm>
          <a:prstGeom prst="rect">
            <a:avLst/>
          </a:prstGeom>
          <a:noFill/>
          <a:ln w="9525" cap="flat">
            <a:solidFill>
              <a:srgbClr val="FF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t" anchorCtr="0">
            <a:spAutoFit/>
          </a:bodyPr>
          <a:lstStyle/>
          <a:p>
            <a:pPr rtl="0">
              <a:spcBef>
                <a:spcPts val="0"/>
              </a:spcBef>
              <a:buNone/>
            </a:pPr>
            <a:r>
              <a:rPr lang="zh-CN"/>
              <a:t>while loop:</a:t>
            </a:r>
          </a:p>
          <a:p>
            <a:pPr rtl="0" lvl="0">
              <a:spcBef>
                <a:spcPts val="0"/>
              </a:spcBef>
              <a:buNone/>
            </a:pPr>
            <a:r>
              <a:rPr lang="zh-CN"/>
              <a:t>Discovery the common subgraph by compressed-based approach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0" name="Shape 1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1" name="Shape 17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600" lang="zh-CN"/>
              <a:t>4.2Learning Graph Rewriting Rule</a:t>
            </a:r>
          </a:p>
        </p:txBody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73" name="Shape 1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173119" x="457200"/>
            <a:ext cy="3779766" cx="521382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4" name="Shape 174"/>
          <p:cNvCxnSpPr/>
          <p:nvPr/>
        </p:nvCxnSpPr>
        <p:spPr>
          <a:xfrm rot="10800000" flipH="1">
            <a:off y="3560025" x="3906750"/>
            <a:ext cy="346799" cx="17685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175" name="Shape 175"/>
          <p:cNvSpPr txBox="1"/>
          <p:nvPr/>
        </p:nvSpPr>
        <p:spPr>
          <a:xfrm>
            <a:off y="1340775" x="5767650"/>
            <a:ext cy="3120900" cx="2635499"/>
          </a:xfrm>
          <a:prstGeom prst="rect">
            <a:avLst/>
          </a:prstGeom>
          <a:noFill/>
          <a:ln w="9525" cap="flat">
            <a:solidFill>
              <a:srgbClr val="FF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t" anchorCtr="0">
            <a:spAutoFit/>
          </a:bodyPr>
          <a:lstStyle/>
          <a:p>
            <a:pPr algn="just" rtl="0">
              <a:spcBef>
                <a:spcPts val="0"/>
              </a:spcBef>
              <a:buNone/>
            </a:pPr>
            <a:r>
              <a:rPr lang="zh-CN"/>
              <a:t>line 9~11:</a:t>
            </a:r>
          </a:p>
          <a:p>
            <a:pPr algn="just"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zh-CN">
                <a:solidFill>
                  <a:schemeClr val="dk1"/>
                </a:solidFill>
              </a:rPr>
              <a:t>After compressing the two graphs by the maximum common subgraph, the algorithm identifies removal (or addition) sub-graphs and connection edges (lines 9 and 11) using a modified Breadth First Search (mBFS), which adds each edge as well as each vertex into the queues as visited or to be visited.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zh-CN"/>
              <a:t>Overview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  <a:ln>
            <a:noFill/>
          </a:ln>
        </p:spPr>
        <p:txBody>
          <a:bodyPr bIns="91425" rIns="91425" lIns="91425" tIns="91425" anchor="t" anchorCtr="0">
            <a:spAutoFit/>
          </a:bodyPr>
          <a:lstStyle/>
          <a:p>
            <a:pPr rtl="0" lvl="0" indent="-400050" marL="45720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Char char="➔"/>
            </a:pPr>
            <a:r>
              <a:rPr sz="2700" lang="zh-CN">
                <a:solidFill>
                  <a:schemeClr val="dk2"/>
                </a:solidFill>
              </a:rPr>
              <a:t>Motivation</a:t>
            </a:r>
          </a:p>
          <a:p>
            <a:pPr rtl="0" lvl="0" indent="-400050" marL="45720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Char char="➔"/>
            </a:pPr>
            <a:r>
              <a:rPr sz="2700" lang="zh-CN">
                <a:solidFill>
                  <a:schemeClr val="dk2"/>
                </a:solidFill>
              </a:rPr>
              <a:t>Current Work</a:t>
            </a:r>
          </a:p>
          <a:p>
            <a:pPr rtl="0" lvl="0" indent="-400050" marL="45720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Char char="➔"/>
            </a:pPr>
            <a:r>
              <a:rPr sz="2700" lang="zh-CN">
                <a:solidFill>
                  <a:schemeClr val="dk2"/>
                </a:solidFill>
              </a:rPr>
              <a:t>Problem Definition</a:t>
            </a:r>
          </a:p>
          <a:p>
            <a:pPr rtl="0" lvl="0" indent="-400050" marL="45720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Char char="➔"/>
            </a:pPr>
            <a:r>
              <a:rPr sz="2700" lang="zh-CN">
                <a:solidFill>
                  <a:schemeClr val="dk2"/>
                </a:solidFill>
              </a:rPr>
              <a:t>Approach</a:t>
            </a:r>
          </a:p>
          <a:p>
            <a:pPr rtl="0" lvl="0" indent="-400050" marL="45720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Char char="➔"/>
            </a:pPr>
            <a:r>
              <a:rPr sz="2700" lang="zh-CN">
                <a:solidFill>
                  <a:schemeClr val="dk2"/>
                </a:solidFill>
              </a:rPr>
              <a:t>Experiments &amp; Results</a:t>
            </a:r>
          </a:p>
          <a:p>
            <a:pPr lvl="0" indent="-400050" marL="45720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Char char="➔"/>
            </a:pPr>
            <a:r>
              <a:rPr sz="2700" lang="zh-CN">
                <a:solidFill>
                  <a:schemeClr val="dk2"/>
                </a:solidFill>
              </a:rPr>
              <a:t>Conclusion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9" name="Shape 1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0" name="Shape 18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3600" lang="zh-CN"/>
              <a:t>4.2Learning Graph Rewriting Rule</a:t>
            </a:r>
          </a:p>
        </p:txBody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82" name="Shape 1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173119" x="457200"/>
            <a:ext cy="3779766" cx="521382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3" name="Shape 183"/>
          <p:cNvCxnSpPr/>
          <p:nvPr/>
        </p:nvCxnSpPr>
        <p:spPr>
          <a:xfrm rot="10800000" flipH="1">
            <a:off y="4218800" x="4380625"/>
            <a:ext cy="300599" cx="14565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  <p:sp>
        <p:nvSpPr>
          <p:cNvPr id="184" name="Shape 184"/>
          <p:cNvSpPr txBox="1"/>
          <p:nvPr/>
        </p:nvSpPr>
        <p:spPr>
          <a:xfrm>
            <a:off y="2947400" x="5871750"/>
            <a:ext cy="1571999" cx="2635499"/>
          </a:xfrm>
          <a:prstGeom prst="rect">
            <a:avLst/>
          </a:prstGeom>
          <a:noFill/>
          <a:ln w="9525" cap="flat">
            <a:solidFill>
              <a:srgbClr val="FF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t" anchorCtr="0">
            <a:spAutoFit/>
          </a:bodyPr>
          <a:lstStyle/>
          <a:p>
            <a:pPr algn="just" rtl="0" lvl="0">
              <a:spcBef>
                <a:spcPts val="0"/>
              </a:spcBef>
              <a:buNone/>
            </a:pPr>
            <a:r>
              <a:rPr lang="zh-CN"/>
              <a:t>output:</a:t>
            </a:r>
          </a:p>
          <a:p>
            <a:pPr algn="just"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zh-CN">
                <a:solidFill>
                  <a:schemeClr val="dk1"/>
                </a:solidFill>
              </a:rPr>
              <a:t>A will be the input of the Algorithm and C will be use to visualize the relation between learned subgraphs and original graphs.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8" name="Shape 1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9" name="Shape 18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zh-CN"/>
              <a:t>4.3 </a:t>
            </a:r>
            <a:r>
              <a:rPr sz="3600" lang="zh-CN"/>
              <a:t>Learning Transformation Rule</a:t>
            </a:r>
          </a:p>
        </p:txBody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algn="just" rtl="0" lvl="0">
              <a:spcBef>
                <a:spcPts val="0"/>
              </a:spcBef>
              <a:buNone/>
            </a:pPr>
            <a:r>
              <a:rPr lang="zh-CN"/>
              <a:t>Purpose: </a:t>
            </a:r>
            <a:r>
              <a:rPr sz="2400" lang="zh-CN"/>
              <a:t>Describe how the graph changes over time. A sequence of revised graphs are used to represent the changes. </a:t>
            </a:r>
          </a:p>
          <a:p>
            <a:pPr algn="just" rtl="0" lv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algn="just" rtl="0" lvl="0">
              <a:spcBef>
                <a:spcPts val="0"/>
              </a:spcBef>
              <a:buNone/>
            </a:pPr>
            <a:r>
              <a:rPr lang="zh-CN"/>
              <a:t>Result</a:t>
            </a:r>
            <a:r>
              <a:rPr sz="2400" lang="zh-CN"/>
              <a:t>: This allows us to find the subgraphs repeatedly added and removed in the dynamic graph</a:t>
            </a:r>
          </a:p>
          <a:p>
            <a:pPr algn="just" lvl="0"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4" name="Shape 1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5" name="Shape 19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CN"/>
              <a:t>4.3 </a:t>
            </a:r>
            <a:r>
              <a:rPr sz="3600" lang="zh-CN"/>
              <a:t>Learning Transformation Rule</a:t>
            </a:r>
          </a:p>
        </p:txBody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y="1200150" x="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zh-CN"/>
              <a:t> </a:t>
            </a:r>
          </a:p>
        </p:txBody>
      </p:sp>
      <p:pic>
        <p:nvPicPr>
          <p:cNvPr id="197" name="Shape 1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464000" x="179875"/>
            <a:ext cy="3198000" cx="6408399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Shape 198"/>
          <p:cNvSpPr txBox="1"/>
          <p:nvPr/>
        </p:nvSpPr>
        <p:spPr>
          <a:xfrm>
            <a:off y="1664425" x="6877150"/>
            <a:ext cy="1144199" cx="2126999"/>
          </a:xfrm>
          <a:prstGeom prst="rect">
            <a:avLst/>
          </a:prstGeom>
          <a:noFill/>
          <a:ln w="9525" cap="flat">
            <a:solidFill>
              <a:srgbClr val="FF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t" anchorCtr="0">
            <a:spAutoFit/>
          </a:bodyPr>
          <a:lstStyle/>
          <a:p>
            <a:pPr algn="just"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zh-CN">
                <a:solidFill>
                  <a:schemeClr val="dk1"/>
                </a:solidFill>
              </a:rPr>
              <a:t>We then use DiscoverCommonSub again to find common subgraphs in L</a:t>
            </a:r>
          </a:p>
        </p:txBody>
      </p:sp>
      <p:cxnSp>
        <p:nvCxnSpPr>
          <p:cNvPr id="199" name="Shape 199"/>
          <p:cNvCxnSpPr/>
          <p:nvPr/>
        </p:nvCxnSpPr>
        <p:spPr>
          <a:xfrm rot="10800000" flipH="1">
            <a:off y="2068799" x="4658050"/>
            <a:ext cy="185100" cx="22191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3" name="Shape 2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4" name="Shape 20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zh-CN"/>
              <a:t>4.3 </a:t>
            </a:r>
            <a:r>
              <a:rPr sz="3600" lang="zh-CN"/>
              <a:t>Learning Transformation Rule</a:t>
            </a:r>
          </a:p>
        </p:txBody>
      </p:sp>
      <p:sp>
        <p:nvSpPr>
          <p:cNvPr id="205" name="Shape 205"/>
          <p:cNvSpPr txBox="1"/>
          <p:nvPr>
            <p:ph idx="1" type="body"/>
          </p:nvPr>
        </p:nvSpPr>
        <p:spPr>
          <a:xfrm>
            <a:off y="1200150" x="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zh-CN"/>
              <a:t> </a:t>
            </a:r>
          </a:p>
        </p:txBody>
      </p:sp>
      <p:pic>
        <p:nvPicPr>
          <p:cNvPr id="206" name="Shape 20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464000" x="272350"/>
            <a:ext cy="3198000" cx="6408399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Shape 207"/>
          <p:cNvSpPr txBox="1"/>
          <p:nvPr/>
        </p:nvSpPr>
        <p:spPr>
          <a:xfrm>
            <a:off y="1999650" x="6727000"/>
            <a:ext cy="2288399" cx="2311800"/>
          </a:xfrm>
          <a:prstGeom prst="rect">
            <a:avLst/>
          </a:prstGeom>
          <a:noFill/>
          <a:ln w="9525" cap="flat">
            <a:solidFill>
              <a:srgbClr val="FF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t" anchorCtr="0">
            <a:spAutoFit/>
          </a:bodyPr>
          <a:lstStyle/>
          <a:p>
            <a:pPr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zh-CN">
                <a:solidFill>
                  <a:schemeClr val="dk1"/>
                </a:solidFill>
              </a:rPr>
              <a:t>We calculate the temporal distance between two consecutive instances of the best-compressing</a:t>
            </a:r>
          </a:p>
          <a:p>
            <a:pPr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zh-CN">
                <a:solidFill>
                  <a:schemeClr val="dk1"/>
                </a:solidFill>
              </a:rPr>
              <a:t>subgraphs to describe the time at which the removal (or addition) occurs after the previous addition (or removal)</a:t>
            </a:r>
          </a:p>
        </p:txBody>
      </p:sp>
      <p:cxnSp>
        <p:nvCxnSpPr>
          <p:cNvPr id="208" name="Shape 208"/>
          <p:cNvCxnSpPr>
            <a:endCxn id="206" idx="3"/>
          </p:cNvCxnSpPr>
          <p:nvPr/>
        </p:nvCxnSpPr>
        <p:spPr>
          <a:xfrm rot="10800000" flipH="1">
            <a:off y="3063000" x="4796749"/>
            <a:ext cy="92400" cx="1883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2" name="Shape 2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3" name="Shape 21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zh-CN"/>
              <a:t>4.3 </a:t>
            </a:r>
            <a:r>
              <a:rPr sz="3600" lang="zh-CN"/>
              <a:t>Learning Transformation Rule</a:t>
            </a:r>
          </a:p>
        </p:txBody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y="1200150" x="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zh-CN"/>
              <a:t> </a:t>
            </a:r>
          </a:p>
        </p:txBody>
      </p:sp>
      <p:pic>
        <p:nvPicPr>
          <p:cNvPr id="215" name="Shape 2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464000" x="272350"/>
            <a:ext cy="3198000" cx="6408399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Shape 216"/>
          <p:cNvSpPr txBox="1"/>
          <p:nvPr/>
        </p:nvSpPr>
        <p:spPr>
          <a:xfrm>
            <a:off y="1999650" x="6461150"/>
            <a:ext cy="2358000" cx="2577600"/>
          </a:xfrm>
          <a:prstGeom prst="rect">
            <a:avLst/>
          </a:prstGeom>
          <a:noFill/>
          <a:ln w="9525" cap="flat">
            <a:solidFill>
              <a:srgbClr val="FF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t" anchorCtr="0">
            <a:spAutoFit/>
          </a:bodyPr>
          <a:lstStyle/>
          <a:p>
            <a:pPr algn="just"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zh-CN">
                <a:solidFill>
                  <a:schemeClr val="dk1"/>
                </a:solidFill>
              </a:rPr>
              <a:t>After the discovery of the common subgraph, L is</a:t>
            </a:r>
          </a:p>
          <a:p>
            <a:pPr algn="just"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lang="zh-CN">
                <a:solidFill>
                  <a:schemeClr val="dk1"/>
                </a:solidFill>
              </a:rPr>
              <a:t>compressed by this subgraph, and the discovery process is iterated until no more compression is achieved or we reach a user-defined limit Iter on the number of iterations.</a:t>
            </a:r>
          </a:p>
        </p:txBody>
      </p:sp>
      <p:cxnSp>
        <p:nvCxnSpPr>
          <p:cNvPr id="217" name="Shape 217"/>
          <p:cNvCxnSpPr/>
          <p:nvPr/>
        </p:nvCxnSpPr>
        <p:spPr>
          <a:xfrm rot="10800000" flipH="1">
            <a:off y="3837475" x="3560000"/>
            <a:ext cy="161699" cx="26931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1" name="Shape 2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2" name="Shape 22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 lvl="0">
              <a:spcBef>
                <a:spcPts val="0"/>
              </a:spcBef>
              <a:buNone/>
            </a:pPr>
            <a:r>
              <a:rPr lang="zh-CN"/>
              <a:t>4.4 </a:t>
            </a:r>
            <a:r>
              <a:rPr sz="3600" lang="zh-CN"/>
              <a:t>Complexity Issue</a:t>
            </a:r>
          </a:p>
        </p:txBody>
      </p:sp>
      <p:sp>
        <p:nvSpPr>
          <p:cNvPr id="223" name="Shape 22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zh-CN"/>
              <a:t>The problem addressed in this paper is a NP-complete. Specifically, the chanllenge is to discover the maximum common subgraph between two sequential graphs. 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7" name="Shape 2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8" name="Shape 22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zh-CN"/>
              <a:t>4.4 </a:t>
            </a:r>
            <a:r>
              <a:rPr sz="3600" lang="zh-CN"/>
              <a:t>Complexity Issue</a:t>
            </a:r>
          </a:p>
        </p:txBody>
      </p:sp>
      <p:sp>
        <p:nvSpPr>
          <p:cNvPr id="229" name="Shape 22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algn="just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lang="zh-CN"/>
              <a:t>Algorithm 1’s total runtime: </a:t>
            </a:r>
            <a:r>
              <a:rPr sz="2400" lang="zh-CN"/>
              <a:t>N1 = N</a:t>
            </a:r>
            <a:r>
              <a:rPr sz="1400" lang="zh-CN"/>
              <a:t>DCS</a:t>
            </a:r>
            <a:r>
              <a:rPr sz="2400" lang="zh-CN"/>
              <a:t>(T − 1), where N</a:t>
            </a:r>
            <a:r>
              <a:rPr sz="1400" lang="zh-CN"/>
              <a:t>DCS</a:t>
            </a:r>
            <a:r>
              <a:rPr sz="2400" lang="zh-CN"/>
              <a:t> is the runtime of Discover CommonSub and it runs for T-1 times.</a:t>
            </a:r>
          </a:p>
          <a:p>
            <a:pPr algn="just" rtl="0" lv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lang="zh-CN"/>
              <a:t>Algorithm 2’s running time is dominated by N</a:t>
            </a:r>
            <a:r>
              <a:rPr sz="1800" lang="zh-CN"/>
              <a:t>DCS</a:t>
            </a:r>
            <a:r>
              <a:rPr lang="zh-CN"/>
              <a:t>. </a:t>
            </a:r>
            <a:r>
              <a:rPr sz="2400" lang="zh-CN"/>
              <a:t>N</a:t>
            </a:r>
            <a:r>
              <a:rPr sz="1400" lang="zh-CN"/>
              <a:t>DCS</a:t>
            </a:r>
            <a:r>
              <a:rPr sz="2400" lang="zh-CN"/>
              <a:t> is restricted by limit that is calculated based on input data, specifically, the number of unique vertex and edge labels</a:t>
            </a:r>
            <a:r>
              <a:rPr lang="zh-CN"/>
              <a:t>.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3" name="Shape 2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4" name="Shape 23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zh-CN"/>
              <a:t>4.4 </a:t>
            </a:r>
            <a:r>
              <a:rPr sz="3600" lang="zh-CN"/>
              <a:t>Complexity Issue</a:t>
            </a:r>
          </a:p>
        </p:txBody>
      </p:sp>
      <p:sp>
        <p:nvSpPr>
          <p:cNvPr id="235" name="Shape 23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lang="zh-CN"/>
              <a:t>Two reasons make sure the proposed algorithm’s complexity is not high: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lang="zh-CN"/>
              <a:t>1:</a:t>
            </a:r>
            <a:r>
              <a:rPr sz="1800" lang="zh-CN"/>
              <a:t> Biological networks are usually sparse graphs and there are not many instances due to plenty of unique labels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lang="zh-CN"/>
              <a:t>2: </a:t>
            </a:r>
            <a:r>
              <a:rPr sz="1800" lang="zh-CN"/>
              <a:t>The algorithm does not try to discover the entire set of maximum common substructures at once.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9" name="Shape 2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0" name="Shape 24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zh-CN"/>
              <a:t>4.4 </a:t>
            </a:r>
            <a:r>
              <a:rPr sz="3600" lang="zh-CN"/>
              <a:t>Complexity Issue</a:t>
            </a:r>
          </a:p>
        </p:txBody>
      </p:sp>
      <p:sp>
        <p:nvSpPr>
          <p:cNvPr id="241" name="Shape 24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lang="zh-CN"/>
              <a:t>There will be a tradeoff between exactness and computation time when analyzing very large graphs. So, how to balance them is a ctritical issue.</a:t>
            </a: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5" name="Shape 2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6" name="Shape 24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zh-CN"/>
              <a:t>4.5 </a:t>
            </a:r>
            <a:r>
              <a:rPr sz="3600" lang="zh-CN"/>
              <a:t>Evaluation Metrics</a:t>
            </a:r>
          </a:p>
        </p:txBody>
      </p:sp>
      <p:sp>
        <p:nvSpPr>
          <p:cNvPr id="247" name="Shape 24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>
              <a:spcBef>
                <a:spcPts val="0"/>
              </a:spcBef>
              <a:buNone/>
            </a:pPr>
            <a:r>
              <a:rPr lang="zh-CN"/>
              <a:t>Two metrics are applied to evaluate the leaned transformation rules.</a:t>
            </a:r>
          </a:p>
          <a:p>
            <a:pPr rtl="0">
              <a:spcBef>
                <a:spcPts val="0"/>
              </a:spcBef>
              <a:buNone/>
            </a:pPr>
            <a:r>
              <a:rPr sz="2400" lang="zh-CN"/>
              <a:t>1.</a:t>
            </a:r>
            <a:r>
              <a:rPr sz="2400" lang="zh-CN" i="1"/>
              <a:t>Coverage</a:t>
            </a:r>
            <a:r>
              <a:rPr sz="2400" lang="zh-CN"/>
              <a:t>: Evaluate how well the rule describes the change in the graphs.</a:t>
            </a:r>
          </a:p>
          <a:p>
            <a:pPr rtl="0" lvl="0">
              <a:spcBef>
                <a:spcPts val="0"/>
              </a:spcBef>
              <a:buNone/>
            </a:pPr>
            <a:r>
              <a:rPr sz="2400" lang="zh-CN"/>
              <a:t>2</a:t>
            </a:r>
            <a:r>
              <a:rPr sz="2400" lang="zh-CN" i="1"/>
              <a:t>Prediction</a:t>
            </a:r>
            <a:r>
              <a:rPr sz="2400" lang="zh-CN"/>
              <a:t>: Evaluate the prediction capability of the learned transformation rule.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zh-CN"/>
              <a:t>Motivation</a:t>
            </a:r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  <a:ln>
            <a:noFill/>
          </a:ln>
        </p:spPr>
        <p:txBody>
          <a:bodyPr bIns="91425" rIns="91425" lIns="91425" tIns="91425" anchor="t" anchorCtr="0">
            <a:spAutoFit/>
          </a:bodyPr>
          <a:lstStyle/>
          <a:p>
            <a:pPr rtl="0" lvl="0" indent="-368300" marL="457200">
              <a:spcBef>
                <a:spcPts val="0"/>
              </a:spcBef>
              <a:buClr>
                <a:srgbClr val="CC4125"/>
              </a:buClr>
              <a:buSzPct val="100000"/>
              <a:buFont typeface="Arial"/>
              <a:buChar char="●"/>
            </a:pPr>
            <a:r>
              <a:rPr sz="2200" lang="zh-CN">
                <a:solidFill>
                  <a:srgbClr val="CC4125"/>
                </a:solidFill>
              </a:rPr>
              <a:t>Biological network directly connected to</a:t>
            </a:r>
          </a:p>
          <a:p>
            <a:pPr rtl="0">
              <a:spcBef>
                <a:spcPts val="0"/>
              </a:spcBef>
              <a:buNone/>
            </a:pPr>
            <a:r>
              <a:rPr sz="2200" lang="zh-CN">
                <a:solidFill>
                  <a:srgbClr val="CC4125"/>
                </a:solidFill>
              </a:rPr>
              <a:t>our own biological system.</a:t>
            </a:r>
          </a:p>
          <a:p>
            <a:pPr rtl="0" lvl="0" indent="-368300" marL="457200">
              <a:spcBef>
                <a:spcPts val="0"/>
              </a:spcBef>
              <a:buClr>
                <a:srgbClr val="6AA84F"/>
              </a:buClr>
              <a:buSzPct val="100000"/>
              <a:buFont typeface="Arial"/>
              <a:buChar char="●"/>
            </a:pPr>
            <a:r>
              <a:rPr sz="2200" lang="zh-CN">
                <a:solidFill>
                  <a:srgbClr val="6AA84F"/>
                </a:solidFill>
              </a:rPr>
              <a:t>Advancement in the understanding of</a:t>
            </a:r>
          </a:p>
          <a:p>
            <a:pPr rtl="0">
              <a:spcBef>
                <a:spcPts val="0"/>
              </a:spcBef>
              <a:buNone/>
            </a:pPr>
            <a:r>
              <a:rPr sz="2200" lang="zh-CN">
                <a:solidFill>
                  <a:srgbClr val="6AA84F"/>
                </a:solidFill>
              </a:rPr>
              <a:t>this system could lead to better health</a:t>
            </a:r>
          </a:p>
          <a:p>
            <a:pPr rtl="0">
              <a:spcBef>
                <a:spcPts val="0"/>
              </a:spcBef>
              <a:buNone/>
            </a:pPr>
            <a:r>
              <a:rPr sz="2200" lang="zh-CN">
                <a:solidFill>
                  <a:srgbClr val="6AA84F"/>
                </a:solidFill>
              </a:rPr>
              <a:t>conditions.</a:t>
            </a:r>
          </a:p>
          <a:p>
            <a:pPr rtl="0" lvl="0" indent="-368300" marL="457200">
              <a:spcBef>
                <a:spcPts val="0"/>
              </a:spcBef>
              <a:buClr>
                <a:srgbClr val="B45F06"/>
              </a:buClr>
              <a:buSzPct val="100000"/>
              <a:buFont typeface="Arial"/>
              <a:buChar char="●"/>
            </a:pPr>
            <a:r>
              <a:rPr sz="2200" lang="zh-CN">
                <a:solidFill>
                  <a:srgbClr val="B45F06"/>
                </a:solidFill>
              </a:rPr>
              <a:t>So let’s learn about the Dynamics of the</a:t>
            </a:r>
          </a:p>
          <a:p>
            <a:pPr rtl="0">
              <a:spcBef>
                <a:spcPts val="0"/>
              </a:spcBef>
              <a:buNone/>
            </a:pPr>
            <a:r>
              <a:rPr sz="2200" lang="zh-CN">
                <a:solidFill>
                  <a:srgbClr val="B45F06"/>
                </a:solidFill>
              </a:rPr>
              <a:t>Biological Network and the patterns associated </a:t>
            </a:r>
          </a:p>
          <a:p>
            <a:pPr rtl="0" lvl="0">
              <a:spcBef>
                <a:spcPts val="0"/>
              </a:spcBef>
              <a:buNone/>
            </a:pPr>
            <a:r>
              <a:rPr sz="2200" lang="zh-CN">
                <a:solidFill>
                  <a:srgbClr val="B45F06"/>
                </a:solidFill>
              </a:rPr>
              <a:t>with it.!</a:t>
            </a:r>
          </a:p>
          <a:p>
            <a:pPr rtl="0" lvl="0">
              <a:spcBef>
                <a:spcPts val="0"/>
              </a:spcBef>
              <a:buNone/>
            </a:pPr>
            <a:r>
              <a:rPr sz="2200" lang="zh-CN">
                <a:solidFill>
                  <a:srgbClr val="B45F06"/>
                </a:solidFill>
              </a:rPr>
              <a:t>  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200">
              <a:solidFill>
                <a:srgbClr val="6AA84F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200">
              <a:solidFill>
                <a:srgbClr val="CC4125"/>
              </a:solidFill>
            </a:endParaRP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200">
              <a:solidFill>
                <a:srgbClr val="CC4125"/>
              </a:solidFill>
            </a:endParaRPr>
          </a:p>
        </p:txBody>
      </p:sp>
      <p:pic>
        <p:nvPicPr>
          <p:cNvPr id="53" name="Shape 5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1200150" x="6478025"/>
            <a:ext cy="3074625" cx="256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1" name="Shape 2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2" name="Shape 25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zh-CN"/>
              <a:t>4.5 </a:t>
            </a:r>
            <a:r>
              <a:rPr sz="3600" lang="zh-CN"/>
              <a:t>Evaluation Metrics</a:t>
            </a:r>
          </a:p>
        </p:txBody>
      </p:sp>
      <p:sp>
        <p:nvSpPr>
          <p:cNvPr id="253" name="Shape 25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>
              <a:spcBef>
                <a:spcPts val="0"/>
              </a:spcBef>
              <a:buNone/>
            </a:pPr>
            <a:r>
              <a:rPr sz="2400" lang="zh-CN"/>
              <a:t>4.5.1 </a:t>
            </a:r>
            <a:r>
              <a:rPr sz="2400" lang="zh-CN" i="1"/>
              <a:t>Coverage</a:t>
            </a:r>
          </a:p>
          <a:p>
            <a:pPr rtl="0">
              <a:spcBef>
                <a:spcPts val="0"/>
              </a:spcBef>
              <a:buNone/>
            </a:pPr>
            <a:r>
              <a:rPr sz="2400" lang="zh-CN"/>
              <a:t>The definition of coverage: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 indent="101600">
              <a:lnSpc>
                <a:spcPct val="115000"/>
              </a:lnSpc>
              <a:spcBef>
                <a:spcPts val="0"/>
              </a:spcBef>
              <a:buNone/>
            </a:pPr>
            <a:r>
              <a:rPr sz="1400" lang="zh-CN" i="1"/>
              <a:t>where,</a:t>
            </a:r>
          </a:p>
          <a:p>
            <a:pPr rtl="0" lvl="0" indent="101600">
              <a:lnSpc>
                <a:spcPct val="115000"/>
              </a:lnSpc>
              <a:spcBef>
                <a:spcPts val="0"/>
              </a:spcBef>
              <a:buNone/>
            </a:pPr>
            <a:r>
              <a:rPr sz="1400" lang="zh-CN" i="1"/>
              <a:t>As </a:t>
            </a:r>
            <a:r>
              <a:rPr sz="1400" lang="zh-CN"/>
              <a:t>and </a:t>
            </a:r>
            <a:r>
              <a:rPr sz="1400" lang="zh-CN" i="1"/>
              <a:t>Rs </a:t>
            </a:r>
            <a:r>
              <a:rPr sz="1400" lang="zh-CN"/>
              <a:t>are the addition and removal subgraphs in L that contain BestSub.</a:t>
            </a:r>
          </a:p>
          <a:p>
            <a:pPr rtl="0" lvl="0" indent="10160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rtl="0" lvl="0" indent="101600">
              <a:lnSpc>
                <a:spcPct val="115000"/>
              </a:lnSpc>
              <a:spcBef>
                <a:spcPts val="0"/>
              </a:spcBef>
              <a:buNone/>
            </a:pPr>
            <a:r>
              <a:rPr sz="1400" lang="zh-CN"/>
              <a:t>size(G) = |V | + |E| calculate the size of graph G</a:t>
            </a:r>
          </a:p>
        </p:txBody>
      </p:sp>
      <p:pic>
        <p:nvPicPr>
          <p:cNvPr id="254" name="Shape 2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271731" x="619000"/>
            <a:ext cy="918399" cx="5787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8" name="Shape 2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9" name="Shape 25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zh-CN"/>
              <a:t>4.5 </a:t>
            </a:r>
            <a:r>
              <a:rPr sz="3600" lang="zh-CN"/>
              <a:t>Evaluation Metrics</a:t>
            </a:r>
          </a:p>
        </p:txBody>
      </p:sp>
      <p:sp>
        <p:nvSpPr>
          <p:cNvPr id="260" name="Shape 26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zh-CN"/>
              <a:t>4.5.1 </a:t>
            </a:r>
            <a:r>
              <a:rPr sz="2400" lang="zh-CN" i="1"/>
              <a:t>Coverage</a:t>
            </a:r>
          </a:p>
          <a:p>
            <a:pPr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zh-CN"/>
              <a:t>The meaning of Coverage: Higher Coverage indicates the subgraph can describe more significant (larger portions of) changes.</a:t>
            </a:r>
          </a:p>
          <a:p>
            <a:pPr rtl="0" lvl="0" indent="10160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zh-CN"/>
              <a:t>Drawback: Coverage ignores  the size of connection edges (|C|).</a:t>
            </a:r>
          </a:p>
        </p:txBody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4" name="Shape 2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5" name="Shape 26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zh-CN"/>
              <a:t>4.5 </a:t>
            </a:r>
            <a:r>
              <a:rPr sz="3600" lang="zh-CN"/>
              <a:t>Evaluation Metrics</a:t>
            </a:r>
          </a:p>
        </p:txBody>
      </p:sp>
      <p:sp>
        <p:nvSpPr>
          <p:cNvPr id="266" name="Shape 26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zh-CN"/>
              <a:t>4.5.2 </a:t>
            </a:r>
            <a:r>
              <a:rPr sz="2400" lang="zh-CN" i="1"/>
              <a:t>Prediction</a:t>
            </a:r>
          </a:p>
          <a:p>
            <a:pPr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zh-CN"/>
              <a:t>The definition of Prediction:</a:t>
            </a:r>
          </a:p>
          <a:p>
            <a:pPr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algn="just"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sz="1800" lang="zh-CN" i="1"/>
              <a:t>P </a:t>
            </a:r>
            <a:r>
              <a:rPr sz="1800" lang="zh-CN"/>
              <a:t>is the set of positions where we predict the </a:t>
            </a:r>
            <a:r>
              <a:rPr sz="1800" lang="zh-CN" i="1"/>
              <a:t>PredictedSubi</a:t>
            </a:r>
            <a:r>
              <a:rPr sz="1800" lang="zh-CN"/>
              <a:t> will show up, </a:t>
            </a:r>
            <a:r>
              <a:rPr sz="1800" lang="zh-CN" i="1"/>
              <a:t>RealSubi </a:t>
            </a:r>
            <a:r>
              <a:rPr sz="1800" lang="zh-CN"/>
              <a:t>is the actual subgraph found at position </a:t>
            </a:r>
            <a:r>
              <a:rPr sz="1800" lang="zh-CN" i="1"/>
              <a:t>i</a:t>
            </a:r>
            <a:r>
              <a:rPr sz="1800" lang="zh-CN"/>
              <a:t>,</a:t>
            </a:r>
          </a:p>
          <a:p>
            <a:pPr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  <p:pic>
        <p:nvPicPr>
          <p:cNvPr id="267" name="Shape 2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313825" x="614750"/>
            <a:ext cy="760699" cx="5613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1" name="Shape 2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2" name="Shape 27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zh-CN"/>
              <a:t>4.5 </a:t>
            </a:r>
            <a:r>
              <a:rPr sz="3600" lang="zh-CN"/>
              <a:t>Evaluation Metrics</a:t>
            </a:r>
          </a:p>
        </p:txBody>
      </p:sp>
      <p:sp>
        <p:nvSpPr>
          <p:cNvPr id="273" name="Shape 27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>
              <a:spcBef>
                <a:spcPts val="0"/>
              </a:spcBef>
              <a:buNone/>
            </a:pPr>
            <a:r>
              <a:rPr sz="2400" lang="zh-CN"/>
              <a:t>4.5.2 </a:t>
            </a:r>
            <a:r>
              <a:rPr sz="2400" lang="zh-CN" i="1"/>
              <a:t>Prediction</a:t>
            </a:r>
          </a:p>
          <a:p>
            <a:pPr rtl="0" lvl="0" indent="1016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zh-CN"/>
              <a:t>The meaning of Prediction: </a:t>
            </a:r>
            <a:r>
              <a:rPr sz="1800" lang="zh-CN"/>
              <a:t>Prediction represents how much the predicted subgraph covers the sub-graphs in the testing experiments.</a:t>
            </a:r>
          </a:p>
          <a:p>
            <a:pPr rtl="0" lvl="0" indent="1016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400"/>
          </a:p>
          <a:p>
            <a:pPr rtl="0" lvl="0" indent="101600">
              <a:lnSpc>
                <a:spcPct val="115000"/>
              </a:lnSpc>
              <a:spcBef>
                <a:spcPts val="0"/>
              </a:spcBef>
              <a:buNone/>
            </a:pPr>
            <a:r>
              <a:rPr sz="2400" lang="zh-CN"/>
              <a:t>Drawback: </a:t>
            </a:r>
            <a:r>
              <a:rPr sz="1800" lang="zh-CN"/>
              <a:t>It’s not for a temporal prediction, i.e., the exact time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sz="1800" lang="zh-CN"/>
              <a:t>the subgraph appears, but for a sequential prediction,</a:t>
            </a:r>
          </a:p>
          <a:p>
            <a:pPr algn="just"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7" name="Shape 2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8" name="Shape 27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zh-CN"/>
              <a:t>5 </a:t>
            </a:r>
            <a:r>
              <a:rPr sz="3600" lang="zh-CN"/>
              <a:t>Example and Results</a:t>
            </a:r>
          </a:p>
        </p:txBody>
      </p:sp>
      <p:sp>
        <p:nvSpPr>
          <p:cNvPr id="279" name="Shape 27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800" lang="zh-CN"/>
              <a:t>Four experiments are designed to evaluate the proposed method using three ways: artificial generation, combination with two real world data sets.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algn="just"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sz="1800" lang="zh-CN"/>
              <a:t>In the artificial generation, we use a real biological network, but we remove and add some subgraphs manually to generate the dynamic graphs. </a:t>
            </a:r>
          </a:p>
          <a:p>
            <a:pPr algn="just"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algn="just"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sz="1800" lang="zh-CN"/>
              <a:t>In the real world data, we use the KEGG data in combination with additional data to generate dynamic graphs.</a:t>
            </a:r>
          </a:p>
          <a:p>
            <a:pPr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3" name="Shape 2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4" name="Shape 28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zh-CN"/>
              <a:t>5 </a:t>
            </a:r>
            <a:r>
              <a:rPr sz="3600" lang="zh-CN"/>
              <a:t>Example and Results</a:t>
            </a:r>
          </a:p>
        </p:txBody>
      </p:sp>
      <p:sp>
        <p:nvSpPr>
          <p:cNvPr id="285" name="Shape 285"/>
          <p:cNvSpPr txBox="1"/>
          <p:nvPr>
            <p:ph idx="1" type="body"/>
          </p:nvPr>
        </p:nvSpPr>
        <p:spPr>
          <a:xfrm>
            <a:off y="1200150" x="457200"/>
            <a:ext cy="40127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b="1" sz="1800" lang="zh-CN"/>
              <a:t>Artificial Generation</a:t>
            </a:r>
            <a:r>
              <a:rPr sz="1800" lang="zh-CN"/>
              <a:t>: The goal of the artificial generation experiment is to identify the strengths and weaknesses of our approach.</a:t>
            </a:r>
          </a:p>
          <a:p>
            <a:pPr algn="just"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b="1" sz="1800" lang="zh-CN"/>
              <a:t>Prediction Experiment</a:t>
            </a:r>
            <a:r>
              <a:rPr sz="1800" lang="zh-CN"/>
              <a:t>: Processing this experiment is because of the  research is focused on patterns in graph rewriting rules (patterns in structural changes), we can predict which graph rewriting rules appear.</a:t>
            </a:r>
          </a:p>
          <a:p>
            <a:pPr algn="just"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b="1" sz="1800" lang="zh-CN"/>
              <a:t>Mathematical Modeling</a:t>
            </a:r>
            <a:r>
              <a:rPr sz="1800" lang="zh-CN"/>
              <a:t>: Applying the approach to a dynamic graph based on the mathematical modeling data.</a:t>
            </a:r>
          </a:p>
          <a:p>
            <a:pPr algn="just"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b="1" sz="1800" lang="zh-CN"/>
              <a:t>Microarray Data</a:t>
            </a:r>
            <a:r>
              <a:rPr sz="1800" lang="zh-CN"/>
              <a:t>: Showing  the result of the dynamic graphs based on</a:t>
            </a:r>
          </a:p>
          <a:p>
            <a:pPr algn="just"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sz="1800" lang="zh-CN"/>
              <a:t>microarray data.</a:t>
            </a:r>
          </a:p>
          <a:p>
            <a:pPr algn="just"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algn="just"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algn="just"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9" name="Shape 2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0" name="Shape 29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zh-CN"/>
              <a:t>5 </a:t>
            </a:r>
            <a:r>
              <a:rPr sz="3600" lang="zh-CN"/>
              <a:t>Example and Results</a:t>
            </a:r>
          </a:p>
        </p:txBody>
      </p:sp>
      <p:sp>
        <p:nvSpPr>
          <p:cNvPr id="291" name="Shape 291"/>
          <p:cNvSpPr txBox="1"/>
          <p:nvPr>
            <p:ph idx="1" type="body"/>
          </p:nvPr>
        </p:nvSpPr>
        <p:spPr>
          <a:xfrm>
            <a:off y="1200150" x="457200"/>
            <a:ext cy="40127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algn="just"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rPr sz="1800" lang="zh-CN"/>
              <a:t>Mathematical Modeling:</a:t>
            </a:r>
          </a:p>
          <a:p>
            <a:pPr algn="just"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algn="just"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algn="just"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  <p:pic>
        <p:nvPicPr>
          <p:cNvPr id="292" name="Shape 2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895600" x="94162"/>
            <a:ext cy="3132324" cx="8955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6" name="Shape 2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7" name="Shape 297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zh-CN"/>
              <a:t>6 </a:t>
            </a:r>
            <a:r>
              <a:rPr sz="3600" lang="zh-CN"/>
              <a:t>Conclusion</a:t>
            </a:r>
          </a:p>
        </p:txBody>
      </p:sp>
      <p:sp>
        <p:nvSpPr>
          <p:cNvPr id="298" name="Shape 29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algn="just" rtl="0" indent="457200" marL="0">
              <a:lnSpc>
                <a:spcPct val="115000"/>
              </a:lnSpc>
              <a:spcBef>
                <a:spcPts val="0"/>
              </a:spcBef>
              <a:buNone/>
            </a:pPr>
            <a:r>
              <a:rPr sz="1800" lang="zh-CN"/>
              <a:t>1.Two basic algorithms are proposed:</a:t>
            </a:r>
          </a:p>
          <a:p>
            <a:pPr rtl="0" lvl="0" indent="45720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zh-CN"/>
              <a:t>1.Learning Graph Rewriting Rules</a:t>
            </a:r>
          </a:p>
          <a:p>
            <a:pPr algn="just" rtl="0" indent="457200" marL="0">
              <a:lnSpc>
                <a:spcPct val="115000"/>
              </a:lnSpc>
              <a:spcBef>
                <a:spcPts val="0"/>
              </a:spcBef>
              <a:buNone/>
            </a:pPr>
            <a:r>
              <a:rPr sz="1400" lang="zh-CN"/>
              <a:t>2.Learning Transformation Rule</a:t>
            </a:r>
          </a:p>
          <a:p>
            <a:pPr algn="just" rtl="0" indent="457200" mar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algn="just" rtl="0" indent="457200" marL="0">
              <a:lnSpc>
                <a:spcPct val="115000"/>
              </a:lnSpc>
              <a:spcBef>
                <a:spcPts val="0"/>
              </a:spcBef>
              <a:buNone/>
            </a:pPr>
            <a:r>
              <a:rPr sz="1800" lang="zh-CN"/>
              <a:t>2.Two evlauation metrics are provided:</a:t>
            </a:r>
          </a:p>
          <a:p>
            <a:pPr rtl="0" lvl="0" indent="45720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zh-CN"/>
              <a:t>1.</a:t>
            </a:r>
            <a:r>
              <a:rPr sz="1400" lang="zh-CN" i="1"/>
              <a:t>Coverage</a:t>
            </a:r>
            <a:r>
              <a:rPr sz="1400" lang="zh-CN"/>
              <a:t>: Evaluate how well the rule describes the change in the graphs.</a:t>
            </a:r>
          </a:p>
          <a:p>
            <a:pPr algn="just" rtl="0" indent="457200" marL="0">
              <a:lnSpc>
                <a:spcPct val="115000"/>
              </a:lnSpc>
              <a:spcBef>
                <a:spcPts val="0"/>
              </a:spcBef>
              <a:buNone/>
            </a:pPr>
            <a:r>
              <a:rPr sz="1400" lang="zh-CN"/>
              <a:t>2</a:t>
            </a:r>
            <a:r>
              <a:rPr sz="1400" lang="zh-CN" i="1"/>
              <a:t>Prediction</a:t>
            </a:r>
            <a:r>
              <a:rPr sz="1400" lang="zh-CN"/>
              <a:t>: Evaluate the prediction capability of the learned transformation rule.</a:t>
            </a:r>
          </a:p>
          <a:p>
            <a:pPr algn="just" rtl="0" indent="457200" mar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algn="just" rtl="0" indent="457200" marL="0">
              <a:lnSpc>
                <a:spcPct val="115000"/>
              </a:lnSpc>
              <a:spcBef>
                <a:spcPts val="0"/>
              </a:spcBef>
              <a:buNone/>
            </a:pPr>
            <a:r>
              <a:rPr sz="1800" lang="zh-CN"/>
              <a:t>3.Complexity issue addressed , it’s a NP complete</a:t>
            </a:r>
          </a:p>
          <a:p>
            <a:pPr algn="just" rtl="0" indent="457200" mar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algn="just" rtl="0" lvl="0" indent="457200" marL="0">
              <a:lnSpc>
                <a:spcPct val="115000"/>
              </a:lnSpc>
              <a:spcBef>
                <a:spcPts val="0"/>
              </a:spcBef>
              <a:buNone/>
            </a:pPr>
            <a:r>
              <a:rPr sz="1800" lang="zh-CN"/>
              <a:t>4.Four erxperiments are conducted to prove the proposed algorithms.</a:t>
            </a:r>
          </a:p>
          <a:p>
            <a:pPr algn="just"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algn="just"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2" name="Shape 3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3" name="Shape 30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zh-CN"/>
              <a:t>6 </a:t>
            </a:r>
            <a:r>
              <a:rPr sz="3600" lang="zh-CN"/>
              <a:t>Conclusion</a:t>
            </a:r>
          </a:p>
        </p:txBody>
      </p:sp>
      <p:sp>
        <p:nvSpPr>
          <p:cNvPr id="304" name="Shape 30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algn="just" rtl="0" indent="101600">
              <a:lnSpc>
                <a:spcPct val="115000"/>
              </a:lnSpc>
              <a:spcBef>
                <a:spcPts val="0"/>
              </a:spcBef>
              <a:buNone/>
            </a:pPr>
            <a:r>
              <a:rPr sz="1800" lang="zh-CN"/>
              <a:t> Future works:</a:t>
            </a:r>
          </a:p>
          <a:p>
            <a:pPr algn="just" rtl="0" indent="101600">
              <a:lnSpc>
                <a:spcPct val="115000"/>
              </a:lnSpc>
              <a:spcBef>
                <a:spcPts val="0"/>
              </a:spcBef>
              <a:buNone/>
            </a:pPr>
            <a:r>
              <a:rPr sz="1800" lang="zh-CN"/>
              <a:t>Find a more general standard compress graph;</a:t>
            </a:r>
          </a:p>
          <a:p>
            <a:pPr algn="just" rtl="0" indent="10160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algn="just" rtl="0" indent="101600">
              <a:lnSpc>
                <a:spcPct val="115000"/>
              </a:lnSpc>
              <a:spcBef>
                <a:spcPts val="0"/>
              </a:spcBef>
              <a:buNone/>
            </a:pPr>
            <a:r>
              <a:rPr sz="1800" lang="zh-CN"/>
              <a:t>The algorithm can compare more than two graph everytime, this will reduce the itertion. </a:t>
            </a:r>
          </a:p>
          <a:p>
            <a:pPr algn="just" rtl="0" indent="10160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algn="just" rtl="0" indent="101600">
              <a:lnSpc>
                <a:spcPct val="115000"/>
              </a:lnSpc>
              <a:spcBef>
                <a:spcPts val="0"/>
              </a:spcBef>
              <a:buNone/>
            </a:pPr>
            <a:r>
              <a:rPr sz="1800" lang="zh-CN"/>
              <a:t>Evaluation metric shoud be updated, make it more universal, not too much restriction.</a:t>
            </a:r>
          </a:p>
          <a:p>
            <a:pPr algn="just" rtl="0" lvl="0" indent="101600">
              <a:lnSpc>
                <a:spcPct val="115000"/>
              </a:lnSpc>
              <a:spcBef>
                <a:spcPts val="0"/>
              </a:spcBef>
              <a:buNone/>
            </a:pPr>
            <a:r>
              <a:rPr sz="1800" lang="zh-CN"/>
              <a:t>In the expriment part, more comparision work should be presented. </a:t>
            </a:r>
          </a:p>
          <a:p>
            <a:pPr algn="just" rtl="0" lvl="0" indent="0" mar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zh-CN"/>
              <a:t>Current Work</a:t>
            </a:r>
          </a:p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342900" marL="457200">
              <a:lnSpc>
                <a:spcPct val="12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sz="1800" lang="zh-CN">
                <a:solidFill>
                  <a:schemeClr val="dk2"/>
                </a:solidFill>
              </a:rPr>
              <a:t>Analysis of the trends in the </a:t>
            </a:r>
            <a:r>
              <a:rPr u="sng" sz="1800" lang="zh-CN">
                <a:solidFill>
                  <a:schemeClr val="dk2"/>
                </a:solidFill>
              </a:rPr>
              <a:t>amount of molecules</a:t>
            </a:r>
            <a:r>
              <a:rPr sz="1800" lang="zh-CN">
                <a:solidFill>
                  <a:schemeClr val="dk2"/>
                </a:solidFill>
              </a:rPr>
              <a:t> and </a:t>
            </a:r>
            <a:r>
              <a:rPr u="sng" sz="1800" lang="zh-CN">
                <a:solidFill>
                  <a:schemeClr val="dk2"/>
                </a:solidFill>
              </a:rPr>
              <a:t>flux of biochemical reactions</a:t>
            </a:r>
            <a:r>
              <a:rPr sz="1800" lang="zh-CN">
                <a:solidFill>
                  <a:schemeClr val="dk2"/>
                </a:solidFill>
              </a:rPr>
              <a:t>.</a:t>
            </a:r>
          </a:p>
          <a:p>
            <a:pPr rtl="0" lvl="0" indent="-342900" marL="457200">
              <a:lnSpc>
                <a:spcPct val="12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u="sng" sz="1800" lang="zh-CN">
                <a:solidFill>
                  <a:schemeClr val="dk2"/>
                </a:solidFill>
              </a:rPr>
              <a:t>Temporal data mining</a:t>
            </a:r>
            <a:r>
              <a:rPr sz="1800" lang="zh-CN">
                <a:solidFill>
                  <a:schemeClr val="dk2"/>
                </a:solidFill>
              </a:rPr>
              <a:t> attempts to learn temporal patterns in sequencial data, which is ordered with respect to some index like </a:t>
            </a:r>
            <a:r>
              <a:rPr u="sng" sz="1800" lang="zh-CN">
                <a:solidFill>
                  <a:schemeClr val="dk2"/>
                </a:solidFill>
              </a:rPr>
              <a:t>time-stamps</a:t>
            </a:r>
            <a:r>
              <a:rPr sz="1800" lang="zh-CN">
                <a:solidFill>
                  <a:schemeClr val="dk2"/>
                </a:solidFill>
              </a:rPr>
              <a:t>.</a:t>
            </a:r>
          </a:p>
          <a:p>
            <a:pPr rtl="0" lvl="0" indent="-342900" marL="457200">
              <a:lnSpc>
                <a:spcPct val="12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sz="1800" lang="zh-CN">
                <a:solidFill>
                  <a:schemeClr val="dk2"/>
                </a:solidFill>
              </a:rPr>
              <a:t>Discover communities and detect changes in dynamic graphs that is represented as </a:t>
            </a:r>
            <a:r>
              <a:rPr u="sng" sz="1800" lang="zh-CN">
                <a:solidFill>
                  <a:schemeClr val="dk2"/>
                </a:solidFill>
              </a:rPr>
              <a:t>matrix and encoding schemes</a:t>
            </a:r>
            <a:r>
              <a:rPr sz="1800" lang="zh-CN">
                <a:solidFill>
                  <a:schemeClr val="dk2"/>
                </a:solidFill>
              </a:rPr>
              <a:t>.</a:t>
            </a:r>
          </a:p>
          <a:p>
            <a:pPr rtl="0" lvl="0" indent="-342900" marL="457200">
              <a:lnSpc>
                <a:spcPct val="12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sz="1800" lang="zh-CN">
                <a:solidFill>
                  <a:schemeClr val="dk2"/>
                </a:solidFill>
              </a:rPr>
              <a:t>Several </a:t>
            </a:r>
            <a:r>
              <a:rPr u="sng" sz="1800" lang="zh-CN">
                <a:solidFill>
                  <a:schemeClr val="dk2"/>
                </a:solidFill>
              </a:rPr>
              <a:t>detection</a:t>
            </a:r>
            <a:r>
              <a:rPr sz="1800" lang="zh-CN">
                <a:solidFill>
                  <a:schemeClr val="dk2"/>
                </a:solidFill>
              </a:rPr>
              <a:t> measures of </a:t>
            </a:r>
            <a:r>
              <a:rPr u="sng" sz="1800" lang="zh-CN">
                <a:solidFill>
                  <a:schemeClr val="dk2"/>
                </a:solidFill>
              </a:rPr>
              <a:t>abnormal changes</a:t>
            </a:r>
            <a:r>
              <a:rPr sz="1800" lang="zh-CN">
                <a:solidFill>
                  <a:schemeClr val="dk2"/>
                </a:solidFill>
              </a:rPr>
              <a:t> in the sequence of graphs and graph distance measures between two graphs.</a:t>
            </a:r>
          </a:p>
          <a:p>
            <a:pPr rtl="0" lvl="0" indent="-342900" marL="457200">
              <a:lnSpc>
                <a:spcPct val="12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u="sng" sz="1800" lang="zh-CN">
                <a:solidFill>
                  <a:schemeClr val="dk2"/>
                </a:solidFill>
              </a:rPr>
              <a:t>Predict the future structure</a:t>
            </a:r>
            <a:r>
              <a:rPr sz="1800" lang="zh-CN">
                <a:solidFill>
                  <a:schemeClr val="dk2"/>
                </a:solidFill>
              </a:rPr>
              <a:t> in a dynamic network and mine periodic patterns </a:t>
            </a:r>
            <a:r>
              <a:rPr u="sng" sz="1800" lang="zh-CN">
                <a:solidFill>
                  <a:schemeClr val="dk2"/>
                </a:solidFill>
              </a:rPr>
              <a:t>using frequent subgraphs</a:t>
            </a:r>
            <a:r>
              <a:rPr sz="1800" lang="zh-CN">
                <a:solidFill>
                  <a:schemeClr val="dk2"/>
                </a:solidFill>
              </a:rPr>
              <a:t>.</a:t>
            </a:r>
          </a:p>
          <a:p>
            <a:pPr rtl="0">
              <a:lnSpc>
                <a:spcPct val="125000"/>
              </a:lnSpc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  <a:p>
            <a:pPr lvl="0">
              <a:lnSpc>
                <a:spcPct val="125000"/>
              </a:lnSpc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zh-CN"/>
              <a:t>Problem Definition</a:t>
            </a:r>
          </a:p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Char char="➔"/>
            </a:pPr>
            <a:r>
              <a:rPr sz="2400" lang="zh-CN">
                <a:solidFill>
                  <a:schemeClr val="dk2"/>
                </a:solidFill>
              </a:rPr>
              <a:t> The approach:</a:t>
            </a:r>
          </a:p>
          <a:p>
            <a:pPr rtl="0">
              <a:spcBef>
                <a:spcPts val="0"/>
              </a:spcBef>
              <a:buNone/>
            </a:pPr>
            <a:r>
              <a:rPr sz="2400" lang="zh-CN">
                <a:solidFill>
                  <a:schemeClr val="dk2"/>
                </a:solidFill>
              </a:rPr>
              <a:t>First learn how one graph is structurally transformed</a:t>
            </a:r>
          </a:p>
          <a:p>
            <a:pPr rtl="0">
              <a:spcBef>
                <a:spcPts val="0"/>
              </a:spcBef>
              <a:buNone/>
            </a:pPr>
            <a:r>
              <a:rPr sz="2400" lang="zh-CN">
                <a:solidFill>
                  <a:schemeClr val="dk2"/>
                </a:solidFill>
              </a:rPr>
              <a:t>into another using </a:t>
            </a:r>
            <a:r>
              <a:rPr u="sng" sz="2400" lang="zh-CN">
                <a:solidFill>
                  <a:schemeClr val="dk2"/>
                </a:solidFill>
              </a:rPr>
              <a:t>graph rewriting rules</a:t>
            </a:r>
            <a:r>
              <a:rPr sz="2400" lang="zh-CN">
                <a:solidFill>
                  <a:schemeClr val="dk2"/>
                </a:solidFill>
              </a:rPr>
              <a:t>, and then</a:t>
            </a:r>
          </a:p>
          <a:p>
            <a:pPr rtl="0">
              <a:spcBef>
                <a:spcPts val="0"/>
              </a:spcBef>
              <a:buNone/>
            </a:pPr>
            <a:r>
              <a:rPr sz="2400" lang="zh-CN">
                <a:solidFill>
                  <a:schemeClr val="dk2"/>
                </a:solidFill>
              </a:rPr>
              <a:t>abstract patterns that represent the dynamics of a</a:t>
            </a:r>
          </a:p>
          <a:p>
            <a:pPr lvl="0">
              <a:spcBef>
                <a:spcPts val="0"/>
              </a:spcBef>
              <a:buNone/>
            </a:pPr>
            <a:r>
              <a:rPr sz="2400" lang="zh-CN">
                <a:solidFill>
                  <a:schemeClr val="dk2"/>
                </a:solidFill>
              </a:rPr>
              <a:t>sequence of graphs using the </a:t>
            </a:r>
            <a:r>
              <a:rPr u="sng" sz="2400" lang="zh-CN">
                <a:solidFill>
                  <a:schemeClr val="dk2"/>
                </a:solidFill>
              </a:rPr>
              <a:t>transformation rules</a:t>
            </a:r>
            <a:r>
              <a:rPr sz="2400" lang="zh-CN">
                <a:solidFill>
                  <a:schemeClr val="dk2"/>
                </a:solidFill>
              </a:rPr>
              <a:t>.</a:t>
            </a:r>
          </a:p>
        </p:txBody>
      </p:sp>
      <p:pic>
        <p:nvPicPr>
          <p:cNvPr id="66" name="Shape 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200150" x="7501125"/>
            <a:ext cy="1648374" cx="1642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sz="3000" lang="zh-CN"/>
              <a:t> Learning graph rewriting rules from two sequential graphs</a:t>
            </a:r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zh-CN"/>
              <a:t>  </a:t>
            </a:r>
          </a:p>
        </p:txBody>
      </p:sp>
      <p:pic>
        <p:nvPicPr>
          <p:cNvPr id="73" name="Shape 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682275" x="0"/>
            <a:ext cy="2372375" cx="9143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sz="3000" lang="zh-CN"/>
              <a:t> Learning entire set of graph rewriting rules</a:t>
            </a: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zh-CN"/>
              <a:t> </a:t>
            </a:r>
          </a:p>
        </p:txBody>
      </p:sp>
      <p:pic>
        <p:nvPicPr>
          <p:cNvPr id="80" name="Shape 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935750" x="48674"/>
            <a:ext cy="2254499" cx="90554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y="6642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zh-CN"/>
              <a:t> </a:t>
            </a:r>
            <a:r>
              <a:rPr sz="3000" lang="zh-CN"/>
              <a:t>Learning a transformation rule to abstract the learned graph rewriting rules</a:t>
            </a:r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>
              <a:spcBef>
                <a:spcPts val="0"/>
              </a:spcBef>
              <a:buNone/>
            </a:pPr>
            <a:r>
              <a:rPr lang="zh-CN"/>
              <a:t> 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sz="1800" lang="zh-CN"/>
              <a:t>Above Example: </a:t>
            </a:r>
            <a:r>
              <a:rPr sz="1800" lang="zh-CN" i="1"/>
              <a:t>Sub </a:t>
            </a:r>
            <a:r>
              <a:rPr sz="1800" lang="zh-CN"/>
              <a:t>is removed from </a:t>
            </a:r>
            <a:r>
              <a:rPr sz="1800" lang="zh-CN" i="1"/>
              <a:t>Gi and then added back in Gi+4</a:t>
            </a:r>
          </a:p>
        </p:txBody>
      </p:sp>
      <p:pic>
        <p:nvPicPr>
          <p:cNvPr id="87" name="Shape 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383249" x="1087375"/>
            <a:ext cy="2775199" cx="716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zh-CN"/>
              <a:t> 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zh-CN"/>
              <a:t> </a:t>
            </a:r>
          </a:p>
        </p:txBody>
      </p:sp>
      <p:pic>
        <p:nvPicPr>
          <p:cNvPr id="94" name="Shape 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529475" x="1216575"/>
            <a:ext cy="3067050" cx="5657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paper-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