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1.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8" r:id="rId3"/>
    <p:sldMasterId id="2147483688" r:id="rId4"/>
    <p:sldMasterId id="2147483708" r:id="rId5"/>
    <p:sldMasterId id="2147483726" r:id="rId6"/>
    <p:sldMasterId id="2147483738" r:id="rId7"/>
    <p:sldMasterId id="2147483750" r:id="rId8"/>
    <p:sldMasterId id="2147483762" r:id="rId9"/>
    <p:sldMasterId id="2147483779" r:id="rId10"/>
    <p:sldMasterId id="2147483791" r:id="rId11"/>
    <p:sldMasterId id="2147483808" r:id="rId12"/>
  </p:sldMasterIdLst>
  <p:notesMasterIdLst>
    <p:notesMasterId r:id="rId72"/>
  </p:notesMasterIdLst>
  <p:sldIdLst>
    <p:sldId id="300" r:id="rId13"/>
    <p:sldId id="298" r:id="rId14"/>
    <p:sldId id="256" r:id="rId15"/>
    <p:sldId id="257" r:id="rId16"/>
    <p:sldId id="258" r:id="rId17"/>
    <p:sldId id="261" r:id="rId18"/>
    <p:sldId id="259" r:id="rId19"/>
    <p:sldId id="260"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0" autoAdjust="0"/>
    <p:restoredTop sz="75272" autoAdjust="0"/>
  </p:normalViewPr>
  <p:slideViewPr>
    <p:cSldViewPr snapToGrid="0" showGuides="1">
      <p:cViewPr>
        <p:scale>
          <a:sx n="75" d="100"/>
          <a:sy n="75" d="100"/>
        </p:scale>
        <p:origin x="-1912" y="-80"/>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slide" Target="slides/slide53.xml"/><Relationship Id="rId66" Type="http://schemas.openxmlformats.org/officeDocument/2006/relationships/slide" Target="slides/slide54.xml"/><Relationship Id="rId67" Type="http://schemas.openxmlformats.org/officeDocument/2006/relationships/slide" Target="slides/slide55.xml"/><Relationship Id="rId68" Type="http://schemas.openxmlformats.org/officeDocument/2006/relationships/slide" Target="slides/slide56.xml"/><Relationship Id="rId69" Type="http://schemas.openxmlformats.org/officeDocument/2006/relationships/slide" Target="slides/slide5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70" Type="http://schemas.openxmlformats.org/officeDocument/2006/relationships/slide" Target="slides/slide58.xml"/><Relationship Id="rId71" Type="http://schemas.openxmlformats.org/officeDocument/2006/relationships/slide" Target="slides/slide59.xml"/><Relationship Id="rId72" Type="http://schemas.openxmlformats.org/officeDocument/2006/relationships/notesMaster" Target="notesMasters/notesMaster1.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8FD17-EF38-4675-8FBD-8084F93D9D50}" type="datetimeFigureOut">
              <a:rPr lang="en-US" smtClean="0"/>
              <a:t>9/26/14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C6A16-06F9-40AD-B4F9-A60C87F1AEC1}" type="slidenum">
              <a:rPr lang="en-US" smtClean="0"/>
              <a:t>‹#›</a:t>
            </a:fld>
            <a:endParaRPr lang="en-US"/>
          </a:p>
        </p:txBody>
      </p:sp>
    </p:spTree>
    <p:extLst>
      <p:ext uri="{BB962C8B-B14F-4D97-AF65-F5344CB8AC3E}">
        <p14:creationId xmlns:p14="http://schemas.microsoft.com/office/powerpoint/2010/main" val="256173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Header Placeholder 1"/>
          <p:cNvSpPr>
            <a:spLocks noGrp="1"/>
          </p:cNvSpPr>
          <p:nvPr>
            <p:ph type="hdr" sz="quarter" idx="10"/>
          </p:nvPr>
        </p:nvSpPr>
        <p:spPr/>
        <p:txBody>
          <a:bodyPr/>
          <a:lstStyle/>
          <a:p>
            <a:r>
              <a:rPr lang="en-US" altLang="en-US" smtClean="0">
                <a:solidFill>
                  <a:prstClr val="black"/>
                </a:solidFill>
              </a:rPr>
              <a:t>http://www.cs.albany.edu/~petko/classes/FALL14.CSI660/</a:t>
            </a:r>
            <a:endParaRPr lang="en-US" altLang="en-US">
              <a:solidFill>
                <a:prstClr val="black"/>
              </a:solidFill>
            </a:endParaRPr>
          </a:p>
        </p:txBody>
      </p:sp>
    </p:spTree>
    <p:extLst>
      <p:ext uri="{BB962C8B-B14F-4D97-AF65-F5344CB8AC3E}">
        <p14:creationId xmlns:p14="http://schemas.microsoft.com/office/powerpoint/2010/main" val="251244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44A6F-7874-6D44-B84F-D37A5E13F78B}"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132487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Times New Roman" charset="0"/>
              </a:defRPr>
            </a:lvl1pPr>
            <a:lvl2pPr marL="742950" indent="-285750" eaLnBrk="0" hangingPunct="0">
              <a:defRPr sz="2400" b="1">
                <a:solidFill>
                  <a:schemeClr val="tx1"/>
                </a:solidFill>
                <a:latin typeface="Times New Roman" charset="0"/>
                <a:ea typeface="Times New Roman" charset="0"/>
                <a:cs typeface="Times New Roman" charset="0"/>
              </a:defRPr>
            </a:lvl2pPr>
            <a:lvl3pPr marL="1143000" indent="-228600" eaLnBrk="0" hangingPunct="0">
              <a:defRPr sz="2400" b="1">
                <a:solidFill>
                  <a:schemeClr val="tx1"/>
                </a:solidFill>
                <a:latin typeface="Times New Roman" charset="0"/>
                <a:ea typeface="Times New Roman" charset="0"/>
                <a:cs typeface="Times New Roman" charset="0"/>
              </a:defRPr>
            </a:lvl3pPr>
            <a:lvl4pPr marL="1600200" indent="-228600" eaLnBrk="0" hangingPunct="0">
              <a:defRPr sz="2400" b="1">
                <a:solidFill>
                  <a:schemeClr val="tx1"/>
                </a:solidFill>
                <a:latin typeface="Times New Roman" charset="0"/>
                <a:ea typeface="Times New Roman" charset="0"/>
                <a:cs typeface="Times New Roman" charset="0"/>
              </a:defRPr>
            </a:lvl4pPr>
            <a:lvl5pPr marL="2057400" indent="-228600" eaLnBrk="0" hangingPunct="0">
              <a:defRPr sz="2400" b="1">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9pPr>
          </a:lstStyle>
          <a:p>
            <a:pPr eaLnBrk="1" hangingPunct="1"/>
            <a:fld id="{0CC4F794-4A12-9E4D-B59E-878559FC30D8}" type="slidenum">
              <a:rPr lang="he-IL" sz="1200" b="0">
                <a:solidFill>
                  <a:prstClr val="black"/>
                </a:solidFill>
              </a:rPr>
              <a:pPr eaLnBrk="1" hangingPunct="1"/>
              <a:t>55</a:t>
            </a:fld>
            <a:endParaRPr lang="en-US" sz="1200" b="0">
              <a:solidFill>
                <a:prstClr val="black"/>
              </a:solidFill>
            </a:endParaRPr>
          </a:p>
        </p:txBody>
      </p:sp>
      <p:sp>
        <p:nvSpPr>
          <p:cNvPr id="9219" name="Rectangle 2"/>
          <p:cNvSpPr>
            <a:spLocks noRot="1" noChangeArrowheads="1" noTextEdit="1"/>
          </p:cNvSpPr>
          <p:nvPr>
            <p:ph type="sldImg"/>
          </p:nvPr>
        </p:nvSpPr>
        <p:spPr>
          <a:xfrm>
            <a:off x="890544" y="685617"/>
            <a:ext cx="5078547" cy="3429552"/>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Times New Roman" charset="0"/>
              </a:defRPr>
            </a:lvl1pPr>
            <a:lvl2pPr marL="742950" indent="-285750" eaLnBrk="0" hangingPunct="0">
              <a:defRPr sz="2400" b="1">
                <a:solidFill>
                  <a:schemeClr val="tx1"/>
                </a:solidFill>
                <a:latin typeface="Times New Roman" charset="0"/>
                <a:ea typeface="Times New Roman" charset="0"/>
                <a:cs typeface="Times New Roman" charset="0"/>
              </a:defRPr>
            </a:lvl2pPr>
            <a:lvl3pPr marL="1143000" indent="-228600" eaLnBrk="0" hangingPunct="0">
              <a:defRPr sz="2400" b="1">
                <a:solidFill>
                  <a:schemeClr val="tx1"/>
                </a:solidFill>
                <a:latin typeface="Times New Roman" charset="0"/>
                <a:ea typeface="Times New Roman" charset="0"/>
                <a:cs typeface="Times New Roman" charset="0"/>
              </a:defRPr>
            </a:lvl3pPr>
            <a:lvl4pPr marL="1600200" indent="-228600" eaLnBrk="0" hangingPunct="0">
              <a:defRPr sz="2400" b="1">
                <a:solidFill>
                  <a:schemeClr val="tx1"/>
                </a:solidFill>
                <a:latin typeface="Times New Roman" charset="0"/>
                <a:ea typeface="Times New Roman" charset="0"/>
                <a:cs typeface="Times New Roman" charset="0"/>
              </a:defRPr>
            </a:lvl4pPr>
            <a:lvl5pPr marL="2057400" indent="-228600" eaLnBrk="0" hangingPunct="0">
              <a:defRPr sz="2400" b="1">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9pPr>
          </a:lstStyle>
          <a:p>
            <a:pPr eaLnBrk="1" hangingPunct="1"/>
            <a:fld id="{AE05038A-7797-1749-8DD0-F5F58B4A5D14}" type="slidenum">
              <a:rPr lang="he-IL" sz="1200" b="0">
                <a:solidFill>
                  <a:prstClr val="black"/>
                </a:solidFill>
              </a:rPr>
              <a:pPr eaLnBrk="1" hangingPunct="1"/>
              <a:t>56</a:t>
            </a:fld>
            <a:endParaRPr lang="en-US" sz="1200" b="0">
              <a:solidFill>
                <a:prstClr val="black"/>
              </a:solidFill>
            </a:endParaRPr>
          </a:p>
        </p:txBody>
      </p:sp>
      <p:sp>
        <p:nvSpPr>
          <p:cNvPr id="10243" name="Rectangle 2"/>
          <p:cNvSpPr>
            <a:spLocks noRot="1" noChangeArrowheads="1" noTextEdit="1"/>
          </p:cNvSpPr>
          <p:nvPr>
            <p:ph type="sldImg"/>
          </p:nvPr>
        </p:nvSpPr>
        <p:spPr>
          <a:xfrm>
            <a:off x="890544" y="685617"/>
            <a:ext cx="5078547" cy="3429552"/>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Times New Roman" charset="0"/>
              </a:defRPr>
            </a:lvl1pPr>
            <a:lvl2pPr marL="742950" indent="-285750" eaLnBrk="0" hangingPunct="0">
              <a:defRPr sz="2400" b="1">
                <a:solidFill>
                  <a:schemeClr val="tx1"/>
                </a:solidFill>
                <a:latin typeface="Times New Roman" charset="0"/>
                <a:ea typeface="Times New Roman" charset="0"/>
                <a:cs typeface="Times New Roman" charset="0"/>
              </a:defRPr>
            </a:lvl2pPr>
            <a:lvl3pPr marL="1143000" indent="-228600" eaLnBrk="0" hangingPunct="0">
              <a:defRPr sz="2400" b="1">
                <a:solidFill>
                  <a:schemeClr val="tx1"/>
                </a:solidFill>
                <a:latin typeface="Times New Roman" charset="0"/>
                <a:ea typeface="Times New Roman" charset="0"/>
                <a:cs typeface="Times New Roman" charset="0"/>
              </a:defRPr>
            </a:lvl3pPr>
            <a:lvl4pPr marL="1600200" indent="-228600" eaLnBrk="0" hangingPunct="0">
              <a:defRPr sz="2400" b="1">
                <a:solidFill>
                  <a:schemeClr val="tx1"/>
                </a:solidFill>
                <a:latin typeface="Times New Roman" charset="0"/>
                <a:ea typeface="Times New Roman" charset="0"/>
                <a:cs typeface="Times New Roman" charset="0"/>
              </a:defRPr>
            </a:lvl4pPr>
            <a:lvl5pPr marL="2057400" indent="-228600" eaLnBrk="0" hangingPunct="0">
              <a:defRPr sz="2400" b="1">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9pPr>
          </a:lstStyle>
          <a:p>
            <a:pPr eaLnBrk="1" hangingPunct="1"/>
            <a:fld id="{8272EEFC-AA3B-CF45-ABD8-CA2F507D8687}" type="slidenum">
              <a:rPr lang="he-IL" sz="1200" b="0">
                <a:solidFill>
                  <a:prstClr val="black"/>
                </a:solidFill>
              </a:rPr>
              <a:pPr eaLnBrk="1" hangingPunct="1"/>
              <a:t>57</a:t>
            </a:fld>
            <a:endParaRPr lang="en-US" sz="1200" b="0">
              <a:solidFill>
                <a:prstClr val="black"/>
              </a:solidFill>
            </a:endParaRPr>
          </a:p>
        </p:txBody>
      </p:sp>
      <p:sp>
        <p:nvSpPr>
          <p:cNvPr id="11267" name="Rectangle 2"/>
          <p:cNvSpPr>
            <a:spLocks noRot="1" noChangeArrowheads="1" noTextEdit="1"/>
          </p:cNvSpPr>
          <p:nvPr>
            <p:ph type="sldImg"/>
          </p:nvPr>
        </p:nvSpPr>
        <p:spPr>
          <a:xfrm>
            <a:off x="890544" y="685617"/>
            <a:ext cx="5078547" cy="342955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Needs/Services, Threats, Mechanisms/Solutions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Times New Roman" charset="0"/>
              </a:defRPr>
            </a:lvl1pPr>
            <a:lvl2pPr marL="742950" indent="-285750" eaLnBrk="0" hangingPunct="0">
              <a:defRPr sz="2400" b="1">
                <a:solidFill>
                  <a:schemeClr val="tx1"/>
                </a:solidFill>
                <a:latin typeface="Times New Roman" charset="0"/>
                <a:ea typeface="Times New Roman" charset="0"/>
                <a:cs typeface="Times New Roman" charset="0"/>
              </a:defRPr>
            </a:lvl2pPr>
            <a:lvl3pPr marL="1143000" indent="-228600" eaLnBrk="0" hangingPunct="0">
              <a:defRPr sz="2400" b="1">
                <a:solidFill>
                  <a:schemeClr val="tx1"/>
                </a:solidFill>
                <a:latin typeface="Times New Roman" charset="0"/>
                <a:ea typeface="Times New Roman" charset="0"/>
                <a:cs typeface="Times New Roman" charset="0"/>
              </a:defRPr>
            </a:lvl3pPr>
            <a:lvl4pPr marL="1600200" indent="-228600" eaLnBrk="0" hangingPunct="0">
              <a:defRPr sz="2400" b="1">
                <a:solidFill>
                  <a:schemeClr val="tx1"/>
                </a:solidFill>
                <a:latin typeface="Times New Roman" charset="0"/>
                <a:ea typeface="Times New Roman" charset="0"/>
                <a:cs typeface="Times New Roman" charset="0"/>
              </a:defRPr>
            </a:lvl4pPr>
            <a:lvl5pPr marL="2057400" indent="-228600" eaLnBrk="0" hangingPunct="0">
              <a:defRPr sz="2400" b="1">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9pPr>
          </a:lstStyle>
          <a:p>
            <a:pPr eaLnBrk="1" hangingPunct="1"/>
            <a:fld id="{351EB34F-227D-CE4A-86FB-C2377D391282}" type="slidenum">
              <a:rPr lang="he-IL" sz="1200" b="0">
                <a:solidFill>
                  <a:prstClr val="black"/>
                </a:solidFill>
              </a:rPr>
              <a:pPr eaLnBrk="1" hangingPunct="1"/>
              <a:t>59</a:t>
            </a:fld>
            <a:endParaRPr lang="en-US" sz="1200" b="0">
              <a:solidFill>
                <a:prstClr val="black"/>
              </a:solidFill>
            </a:endParaRPr>
          </a:p>
        </p:txBody>
      </p:sp>
      <p:sp>
        <p:nvSpPr>
          <p:cNvPr id="12291" name="Rectangle 2"/>
          <p:cNvSpPr>
            <a:spLocks noRot="1" noChangeArrowheads="1" noTextEdit="1"/>
          </p:cNvSpPr>
          <p:nvPr>
            <p:ph type="sldImg"/>
          </p:nvPr>
        </p:nvSpPr>
        <p:spPr>
          <a:xfrm>
            <a:off x="890544" y="685617"/>
            <a:ext cx="5078547" cy="3429552"/>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many papers that tried to address this issue</a:t>
            </a:r>
          </a:p>
          <a:p>
            <a:r>
              <a:rPr lang="en-US" dirty="0" smtClean="0"/>
              <a:t>While some considered network structure of</a:t>
            </a:r>
            <a:r>
              <a:rPr lang="en-US" baseline="0" dirty="0" smtClean="0"/>
              <a:t> an ego network others considered profile information</a:t>
            </a:r>
          </a:p>
          <a:p>
            <a:r>
              <a:rPr lang="en-US" baseline="0" dirty="0" smtClean="0"/>
              <a:t>But this particular paper stood out and used both network structure and profile information.</a:t>
            </a:r>
          </a:p>
          <a:p>
            <a:r>
              <a:rPr lang="en-US" baseline="0" dirty="0" smtClean="0"/>
              <a:t>Their approach involved calculating a parameter which was a indicator of similarity between 2 alters of a ego network. We felt there was a lot of computation involved since the parameter is calculated for every pair in the ego’s network.</a:t>
            </a:r>
          </a:p>
        </p:txBody>
      </p:sp>
      <p:sp>
        <p:nvSpPr>
          <p:cNvPr id="4" name="Slide Number Placeholder 3"/>
          <p:cNvSpPr>
            <a:spLocks noGrp="1"/>
          </p:cNvSpPr>
          <p:nvPr>
            <p:ph type="sldNum" sz="quarter" idx="10"/>
          </p:nvPr>
        </p:nvSpPr>
        <p:spPr/>
        <p:txBody>
          <a:bodyPr/>
          <a:lstStyle/>
          <a:p>
            <a:fld id="{B9FC6A16-06F9-40AD-B4F9-A60C87F1AEC1}" type="slidenum">
              <a:rPr lang="en-US" smtClean="0"/>
              <a:t>5</a:t>
            </a:fld>
            <a:endParaRPr lang="en-US"/>
          </a:p>
        </p:txBody>
      </p:sp>
    </p:spTree>
    <p:extLst>
      <p:ext uri="{BB962C8B-B14F-4D97-AF65-F5344CB8AC3E}">
        <p14:creationId xmlns:p14="http://schemas.microsoft.com/office/powerpoint/2010/main" val="81000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much brainstorming and conversing and coffees!!!</a:t>
            </a:r>
          </a:p>
          <a:p>
            <a:endParaRPr lang="en-US" dirty="0" smtClean="0"/>
          </a:p>
          <a:p>
            <a:r>
              <a:rPr lang="en-US" dirty="0" smtClean="0"/>
              <a:t>We think</a:t>
            </a:r>
            <a:r>
              <a:rPr lang="en-US" baseline="0" dirty="0" smtClean="0"/>
              <a:t> the multilevel k way partitioning approach for irregular graphs would be a good way to address this problem.</a:t>
            </a:r>
          </a:p>
          <a:p>
            <a:r>
              <a:rPr lang="en-US" baseline="0" dirty="0" smtClean="0"/>
              <a:t>We have a few ideas and are still figuring out the details.</a:t>
            </a:r>
            <a:endParaRPr lang="en-US" dirty="0"/>
          </a:p>
        </p:txBody>
      </p:sp>
      <p:sp>
        <p:nvSpPr>
          <p:cNvPr id="4" name="Slide Number Placeholder 3"/>
          <p:cNvSpPr>
            <a:spLocks noGrp="1"/>
          </p:cNvSpPr>
          <p:nvPr>
            <p:ph type="sldNum" sz="quarter" idx="10"/>
          </p:nvPr>
        </p:nvSpPr>
        <p:spPr/>
        <p:txBody>
          <a:bodyPr/>
          <a:lstStyle/>
          <a:p>
            <a:fld id="{B9FC6A16-06F9-40AD-B4F9-A60C87F1AEC1}" type="slidenum">
              <a:rPr lang="en-US" smtClean="0"/>
              <a:t>6</a:t>
            </a:fld>
            <a:endParaRPr lang="en-US"/>
          </a:p>
        </p:txBody>
      </p:sp>
    </p:spTree>
    <p:extLst>
      <p:ext uri="{BB962C8B-B14F-4D97-AF65-F5344CB8AC3E}">
        <p14:creationId xmlns:p14="http://schemas.microsoft.com/office/powerpoint/2010/main" val="47872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C6A16-06F9-40AD-B4F9-A60C87F1AEC1}" type="slidenum">
              <a:rPr lang="en-US" smtClean="0"/>
              <a:t>7</a:t>
            </a:fld>
            <a:endParaRPr lang="en-US"/>
          </a:p>
        </p:txBody>
      </p:sp>
    </p:spTree>
    <p:extLst>
      <p:ext uri="{BB962C8B-B14F-4D97-AF65-F5344CB8AC3E}">
        <p14:creationId xmlns:p14="http://schemas.microsoft.com/office/powerpoint/2010/main" val="162851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latin typeface="Calibri"/>
              </a:rPr>
              <a:pPr/>
              <a:t>14</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latin typeface="Calibri"/>
              </a:rPr>
              <a:pPr/>
              <a:t>16</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3.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D8397-7511-4AF4-A4B9-96DACB8C807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419147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D8397-7511-4AF4-A4B9-96DACB8C807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38413066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solidFill>
                  <a:srgbClr val="000000"/>
                </a:solidFill>
                <a:latin typeface="Arial"/>
              </a:rPr>
              <a:pPr/>
              <a:t>September 26, 2014</a:t>
            </a:fld>
            <a:endParaRPr lang="en-US">
              <a:solidFill>
                <a:srgbClr val="000000"/>
              </a:solidFill>
              <a:latin typeface="Arial"/>
            </a:endParaRPr>
          </a:p>
        </p:txBody>
      </p:sp>
      <p:sp>
        <p:nvSpPr>
          <p:cNvPr id="8" name="Footer Placeholder 7"/>
          <p:cNvSpPr>
            <a:spLocks noGrp="1"/>
          </p:cNvSpPr>
          <p:nvPr>
            <p:ph type="ftr" sz="quarter" idx="11"/>
          </p:nvPr>
        </p:nvSpPr>
        <p:spPr/>
        <p:txBody>
          <a:bodyPr/>
          <a:lstStyle/>
          <a:p>
            <a:endParaRPr lang="en-US">
              <a:solidFill>
                <a:srgbClr val="000000"/>
              </a:solidFill>
              <a:latin typeface="Arial"/>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27576979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solidFill>
                  <a:srgbClr val="000000"/>
                </a:solidFill>
                <a:latin typeface="Arial"/>
              </a:rPr>
              <a:pPr/>
              <a:t>September 26, 2014</a:t>
            </a:fld>
            <a:endParaRPr lang="en-US">
              <a:solidFill>
                <a:srgbClr val="000000"/>
              </a:solidFill>
              <a:latin typeface="Arial"/>
            </a:endParaRPr>
          </a:p>
        </p:txBody>
      </p:sp>
      <p:sp>
        <p:nvSpPr>
          <p:cNvPr id="4" name="Footer Placeholder 3"/>
          <p:cNvSpPr>
            <a:spLocks noGrp="1"/>
          </p:cNvSpPr>
          <p:nvPr>
            <p:ph type="ftr" sz="quarter" idx="11"/>
          </p:nvPr>
        </p:nvSpPr>
        <p:spPr/>
        <p:txBody>
          <a:bodyPr/>
          <a:lstStyle/>
          <a:p>
            <a:endParaRPr lang="en-US">
              <a:solidFill>
                <a:srgbClr val="000000"/>
              </a:solidFill>
              <a:latin typeface="Aria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40063609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solidFill>
                  <a:srgbClr val="000000"/>
                </a:solidFill>
                <a:latin typeface="Arial"/>
              </a:rPr>
              <a:pPr/>
              <a:t>September 26, 2014</a:t>
            </a:fld>
            <a:endParaRPr lang="en-US">
              <a:solidFill>
                <a:srgbClr val="000000"/>
              </a:solidFill>
              <a:latin typeface="Arial"/>
            </a:endParaRPr>
          </a:p>
        </p:txBody>
      </p:sp>
      <p:sp>
        <p:nvSpPr>
          <p:cNvPr id="3" name="Footer Placeholder 2"/>
          <p:cNvSpPr>
            <a:spLocks noGrp="1"/>
          </p:cNvSpPr>
          <p:nvPr>
            <p:ph type="ftr" sz="quarter" idx="11"/>
          </p:nvPr>
        </p:nvSpPr>
        <p:spPr/>
        <p:txBody>
          <a:bodyPr/>
          <a:lstStyle/>
          <a:p>
            <a:endParaRPr lang="en-US">
              <a:solidFill>
                <a:srgbClr val="000000"/>
              </a:solidFill>
              <a:latin typeface="Aria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20358024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solidFill>
                  <a:srgbClr val="000000"/>
                </a:solidFill>
                <a:latin typeface="Arial"/>
              </a:rPr>
              <a:pPr/>
              <a:t>September 26, 2014</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77941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solidFill>
                  <a:srgbClr val="000000"/>
                </a:solidFill>
                <a:latin typeface="Arial"/>
              </a:rPr>
              <a:pPr/>
              <a:t>September 26, 2014</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latin typeface="Arial"/>
              </a:rPr>
              <a:pPr/>
              <a:t>‹#›</a:t>
            </a:fld>
            <a:endParaRPr lang="en-US" dirty="0">
              <a:solidFill>
                <a:srgbClr val="000000"/>
              </a:solidFill>
              <a:latin typeface="Arial"/>
            </a:endParaRPr>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Tree>
    <p:extLst>
      <p:ext uri="{BB962C8B-B14F-4D97-AF65-F5344CB8AC3E}">
        <p14:creationId xmlns:p14="http://schemas.microsoft.com/office/powerpoint/2010/main" val="1040387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solidFill>
                  <a:srgbClr val="000000"/>
                </a:solidFill>
                <a:latin typeface="Arial"/>
              </a:rPr>
              <a:pPr/>
              <a:t>September 26, 2014</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24579359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solidFill>
                  <a:srgbClr val="000000"/>
                </a:solidFill>
                <a:latin typeface="Arial"/>
              </a:rPr>
              <a:pPr/>
              <a:t>September 26, 2014</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23575039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D5D625-A6A6-F540-893D-169250403D6A}"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8859561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C776F-F1BD-8544-A2CF-0FBCF9DD0D65}"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58F66-468B-4B73-A5FE-7C010C91CF30}"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9886681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CD1F0-D90B-5941-AFA7-909B177DA4D5}"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C57560-FC3E-453B-B3B3-CFB5954644DA}"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4032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D8397-7511-4AF4-A4B9-96DACB8C807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1543220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BE9247-9C29-6544-8EB7-ADD4F0E569CE}" type="datetime1">
              <a:rPr lang="en-US" smtClean="0">
                <a:solidFill>
                  <a:prstClr val="black">
                    <a:tint val="75000"/>
                  </a:prstClr>
                </a:solidFill>
              </a:rPr>
              <a:pPr/>
              <a:t>9/26/14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C853E1-0D3B-4D27-831F-1FAB7AC7D784}"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1055854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82E9D2-C2F7-164C-95FC-03F50FDD6E0D}" type="datetime1">
              <a:rPr lang="en-US" smtClean="0">
                <a:solidFill>
                  <a:prstClr val="black">
                    <a:tint val="75000"/>
                  </a:prstClr>
                </a:solidFill>
              </a:rPr>
              <a:pPr/>
              <a:t>9/26/14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24C6B8-4915-4E97-88BD-9E944BD807F3}"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9666275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9A8A08-B50A-6C4A-912E-1A11BAE1EE32}" type="datetime1">
              <a:rPr lang="en-US" smtClean="0">
                <a:solidFill>
                  <a:prstClr val="black">
                    <a:tint val="75000"/>
                  </a:prstClr>
                </a:solidFill>
              </a:rPr>
              <a:pPr/>
              <a:t>9/26/14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570B78-25D6-4C0C-BE21-7B646AAE6D42}"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9988303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D7F49-842B-4A42-9831-547416CEBE50}" type="datetime1">
              <a:rPr lang="en-US" smtClean="0">
                <a:solidFill>
                  <a:prstClr val="black">
                    <a:tint val="75000"/>
                  </a:prstClr>
                </a:solidFill>
              </a:rPr>
              <a:pPr/>
              <a:t>9/26/14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2A8691-07B1-4274-ABC6-7DCD12142CEF}"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994195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A1E8C-5264-EF40-8923-1B94264AB992}" type="datetime1">
              <a:rPr lang="en-US" smtClean="0">
                <a:solidFill>
                  <a:prstClr val="black">
                    <a:tint val="75000"/>
                  </a:prstClr>
                </a:solidFill>
              </a:rPr>
              <a:pPr/>
              <a:t>9/26/14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BB357A-7873-4B9B-A71D-42E720571153}"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759980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DE69A-C2CD-BB4C-BA85-EC2919A2D5C2}" type="datetime1">
              <a:rPr lang="en-US" smtClean="0">
                <a:solidFill>
                  <a:prstClr val="black">
                    <a:tint val="75000"/>
                  </a:prstClr>
                </a:solidFill>
              </a:rPr>
              <a:pPr/>
              <a:t>9/26/14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36DF96-1C44-4B3C-8E18-616806085F4A}"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1165338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D4D1FE-63D2-1E45-A487-35B0FA2116B5}"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A9EC61-17E4-4421-AB0C-C4B8DDD03A64}"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2519735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88CC9-2C85-D649-8300-164CBDBF0F57}"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A9EC61-17E4-4421-AB0C-C4B8DDD03A64}" type="slidenum">
              <a:rPr lang="en-US" altLang="en-US" smtClean="0">
                <a:solidFill>
                  <a:srgbClr val="90C226"/>
                </a:solidFill>
              </a:rPr>
              <a:pPr/>
              <a:t>‹#›</a:t>
            </a:fld>
            <a:endParaRPr lang="en-US" altLang="en-US">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cs typeface="Arial" panose="020B0604020202020204" pitchFamily="34"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cs typeface="Arial" panose="020B0604020202020204" pitchFamily="34" charset="0"/>
              </a:rPr>
              <a:t>”</a:t>
            </a:r>
            <a:endParaRPr lang="en-US" dirty="0">
              <a:solidFill>
                <a:srgbClr val="90C226">
                  <a:lumMod val="60000"/>
                  <a:lumOff val="40000"/>
                </a:srgbClr>
              </a:solidFill>
              <a:latin typeface="Arial"/>
              <a:cs typeface="Arial" panose="020B0604020202020204" pitchFamily="34" charset="0"/>
            </a:endParaRPr>
          </a:p>
        </p:txBody>
      </p:sp>
    </p:spTree>
    <p:extLst>
      <p:ext uri="{BB962C8B-B14F-4D97-AF65-F5344CB8AC3E}">
        <p14:creationId xmlns:p14="http://schemas.microsoft.com/office/powerpoint/2010/main" val="40270854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F47F9-7DF6-0341-960B-EB043987CD07}"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A9EC61-17E4-4421-AB0C-C4B8DDD03A64}"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9906330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055E8-7624-334D-BB7D-09486F582185}"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A9EC61-17E4-4421-AB0C-C4B8DDD03A64}" type="slidenum">
              <a:rPr lang="en-US" altLang="en-US" smtClean="0">
                <a:solidFill>
                  <a:srgbClr val="90C226"/>
                </a:solidFill>
              </a:rPr>
              <a:pPr/>
              <a:t>‹#›</a:t>
            </a:fld>
            <a:endParaRPr lang="en-US" altLang="en-US">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cs typeface="Arial" panose="020B060402020202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cs typeface="Arial" panose="020B0604020202020204" pitchFamily="34" charset="0"/>
              </a:rPr>
              <a:t>”</a:t>
            </a:r>
          </a:p>
        </p:txBody>
      </p:sp>
    </p:spTree>
    <p:extLst>
      <p:ext uri="{BB962C8B-B14F-4D97-AF65-F5344CB8AC3E}">
        <p14:creationId xmlns:p14="http://schemas.microsoft.com/office/powerpoint/2010/main" val="85993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0" y="0"/>
            <a:ext cx="12192000" cy="1533200"/>
          </a:xfrm>
          <a:prstGeom prst="rect">
            <a:avLst/>
          </a:prstGeom>
          <a:solidFill>
            <a:srgbClr val="2388DB"/>
          </a:solidFill>
          <a:ln>
            <a:noFill/>
          </a:ln>
        </p:spPr>
        <p:txBody>
          <a:bodyPr lIns="121897" tIns="60932" rIns="121897" bIns="60932" anchor="ctr" anchorCtr="0">
            <a:noAutofit/>
          </a:bodyPr>
          <a:lstStyle/>
          <a:p>
            <a:pPr>
              <a:spcBef>
                <a:spcPts val="0"/>
              </a:spcBef>
              <a:buNone/>
            </a:pPr>
            <a:endParaRPr/>
          </a:p>
        </p:txBody>
      </p:sp>
      <p:cxnSp>
        <p:nvCxnSpPr>
          <p:cNvPr id="14" name="Shape 14"/>
          <p:cNvCxnSpPr/>
          <p:nvPr/>
        </p:nvCxnSpPr>
        <p:spPr>
          <a:xfrm>
            <a:off x="0" y="1503833"/>
            <a:ext cx="12192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609600" y="274637"/>
            <a:ext cx="10972800" cy="1143200"/>
          </a:xfrm>
          <a:prstGeom prst="rect">
            <a:avLst/>
          </a:prstGeom>
        </p:spPr>
        <p:txBody>
          <a:bodyPr lIns="121897" tIns="121897" rIns="121897" bIns="121897"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609600" y="1600201"/>
            <a:ext cx="10972800" cy="4967599"/>
          </a:xfrm>
          <a:prstGeom prst="rect">
            <a:avLst/>
          </a:prstGeom>
        </p:spPr>
        <p:txBody>
          <a:bodyPr lIns="121897" tIns="121897" rIns="121897" bIns="121897"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4445987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23400-1404-A948-B44F-84B55B761D6A}"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A9EC61-17E4-4421-AB0C-C4B8DDD03A64}"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7561673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07442C-77A6-C149-A04A-E459B15005AF}"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555DB4-61D1-47FE-B36F-DD5C085787D3}"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6190898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139B50-4847-7F43-9682-12D3F88714C2}" type="datetime1">
              <a:rPr lang="en-US" smtClean="0">
                <a:solidFill>
                  <a:prstClr val="black">
                    <a:tint val="75000"/>
                  </a:prstClr>
                </a:solidFill>
              </a:rPr>
              <a:pPr/>
              <a:t>9/26/14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DBFB92-2BEA-46A7-8C4E-903354C9D0C3}"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3527939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61568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8247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24460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82512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90803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29098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9130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22162857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54561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88746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83591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99989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18827816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6255564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36851356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17692968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18238279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404526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36998523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17025405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34982159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3574257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14751737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4980667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10314263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549709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36451172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3946813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9/26/14</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569006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39288037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24384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smtClean="0">
                <a:solidFill>
                  <a:srgbClr val="EAEAEA"/>
                </a:solidFill>
                <a:latin typeface="Times New Roman" charset="0"/>
                <a:ea typeface="ＭＳ Ｐゴシック" charset="0"/>
                <a:cs typeface="Times New Roman"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smtClean="0">
                <a:solidFill>
                  <a:srgbClr val="EAEAEA"/>
                </a:solidFill>
                <a:latin typeface="Times New Roman" charset="0"/>
                <a:ea typeface="ＭＳ Ｐゴシック" charset="0"/>
                <a:cs typeface="Times New Roman" charset="0"/>
              </a:endParaRPr>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0" name="Rectangle 6"/>
          <p:cNvSpPr>
            <a:spLocks noGrp="1" noChangeArrowheads="1"/>
          </p:cNvSpPr>
          <p:nvPr>
            <p:ph type="ctrTitle" sz="quarter"/>
          </p:nvPr>
        </p:nvSpPr>
        <p:spPr>
          <a:xfrm>
            <a:off x="2540000" y="1676400"/>
            <a:ext cx="9245600" cy="2116138"/>
          </a:xfrm>
        </p:spPr>
        <p:txBody>
          <a:bodyPr/>
          <a:lstStyle>
            <a:lvl1pPr>
              <a:defRPr/>
            </a:lvl1pPr>
          </a:lstStyle>
          <a:p>
            <a:r>
              <a:rPr lang="en-US"/>
              <a:t>Click to edit Master title style</a:t>
            </a:r>
          </a:p>
        </p:txBody>
      </p:sp>
      <p:sp>
        <p:nvSpPr>
          <p:cNvPr id="6151" name="Rectangle 7"/>
          <p:cNvSpPr>
            <a:spLocks noGrp="1" noChangeArrowheads="1"/>
          </p:cNvSpPr>
          <p:nvPr>
            <p:ph type="subTitle" sz="quarter" idx="1"/>
          </p:nvPr>
        </p:nvSpPr>
        <p:spPr>
          <a:xfrm>
            <a:off x="2548467" y="3968750"/>
            <a:ext cx="8534400" cy="1752600"/>
          </a:xfrm>
        </p:spPr>
        <p:txBody>
          <a:bodyPr/>
          <a:lstStyle>
            <a:lvl1pPr marL="0" indent="0">
              <a:buFont typeface="Symbol" pitchFamily="18"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2438400" y="6400800"/>
            <a:ext cx="2540000" cy="457200"/>
          </a:xfrm>
        </p:spPr>
        <p:txBody>
          <a:bodyPr/>
          <a:lstStyle>
            <a:lvl1pPr>
              <a:defRPr/>
            </a:lvl1pPr>
          </a:lstStyle>
          <a:p>
            <a:pPr>
              <a:defRPr/>
            </a:pPr>
            <a:endParaRPr lang="en-US">
              <a:solidFill>
                <a:srgbClr val="EAEAEA"/>
              </a:solidFill>
            </a:endParaRPr>
          </a:p>
        </p:txBody>
      </p:sp>
      <p:sp>
        <p:nvSpPr>
          <p:cNvPr id="9" name="Rectangle 9"/>
          <p:cNvSpPr>
            <a:spLocks noGrp="1" noChangeArrowheads="1"/>
          </p:cNvSpPr>
          <p:nvPr>
            <p:ph type="ftr" sz="quarter" idx="11"/>
          </p:nvPr>
        </p:nvSpPr>
        <p:spPr>
          <a:xfrm>
            <a:off x="5283200" y="6400800"/>
            <a:ext cx="3860800" cy="457200"/>
          </a:xfrm>
        </p:spPr>
        <p:txBody>
          <a:bodyPr/>
          <a:lstStyle>
            <a:lvl1pPr>
              <a:defRPr/>
            </a:lvl1pPr>
          </a:lstStyle>
          <a:p>
            <a:pPr>
              <a:defRPr/>
            </a:pPr>
            <a:endParaRPr lang="en-US">
              <a:solidFill>
                <a:srgbClr val="EAEAEA"/>
              </a:solidFill>
            </a:endParaRPr>
          </a:p>
        </p:txBody>
      </p:sp>
      <p:sp>
        <p:nvSpPr>
          <p:cNvPr id="10" name="Rectangle 10"/>
          <p:cNvSpPr>
            <a:spLocks noGrp="1" noChangeArrowheads="1"/>
          </p:cNvSpPr>
          <p:nvPr>
            <p:ph type="sldNum" sz="quarter" idx="12"/>
          </p:nvPr>
        </p:nvSpPr>
        <p:spPr/>
        <p:txBody>
          <a:bodyPr/>
          <a:lstStyle>
            <a:lvl1pPr>
              <a:defRPr/>
            </a:lvl1pPr>
          </a:lstStyle>
          <a:p>
            <a:fld id="{EB08DEDE-F983-0449-828C-2FC63D59F638}"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8325156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fld id="{CCF3B0B3-E37C-AB41-96C5-14C511BAD341}"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786282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fld id="{A265A49A-89F7-0A47-9345-05D06DA98B7C}"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930528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56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88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fld id="{5B591DBC-2BEA-5043-BF09-BCF9C81BB954}"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534405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0"/>
          <p:cNvSpPr>
            <a:spLocks noGrp="1" noChangeArrowheads="1"/>
          </p:cNvSpPr>
          <p:nvPr>
            <p:ph type="sldNum" sz="quarter" idx="12"/>
          </p:nvPr>
        </p:nvSpPr>
        <p:spPr>
          <a:ln/>
        </p:spPr>
        <p:txBody>
          <a:bodyPr/>
          <a:lstStyle>
            <a:lvl1pPr>
              <a:defRPr/>
            </a:lvl1pPr>
          </a:lstStyle>
          <a:p>
            <a:fld id="{0010C74A-7EC4-E64E-B1D6-1DEDC3D6C6F6}"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246885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0"/>
          <p:cNvSpPr>
            <a:spLocks noGrp="1" noChangeArrowheads="1"/>
          </p:cNvSpPr>
          <p:nvPr>
            <p:ph type="sldNum" sz="quarter" idx="12"/>
          </p:nvPr>
        </p:nvSpPr>
        <p:spPr>
          <a:ln/>
        </p:spPr>
        <p:txBody>
          <a:bodyPr/>
          <a:lstStyle>
            <a:lvl1pPr>
              <a:defRPr/>
            </a:lvl1pPr>
          </a:lstStyle>
          <a:p>
            <a:fld id="{E1DED9CF-EA8B-ED4C-A8E3-FFEDC607EF2B}"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3112937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10"/>
          <p:cNvSpPr>
            <a:spLocks noGrp="1" noChangeArrowheads="1"/>
          </p:cNvSpPr>
          <p:nvPr>
            <p:ph type="sldNum" sz="quarter" idx="12"/>
          </p:nvPr>
        </p:nvSpPr>
        <p:spPr>
          <a:ln/>
        </p:spPr>
        <p:txBody>
          <a:bodyPr/>
          <a:lstStyle>
            <a:lvl1pPr>
              <a:defRPr/>
            </a:lvl1pPr>
          </a:lstStyle>
          <a:p>
            <a:fld id="{94667BD6-A1B1-4F46-8EB9-693A424E7B52}"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614170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fld id="{122D4887-818A-394F-AB4E-427DE4731D40}"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4980396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fld id="{08D4DF53-4C9B-5B41-9926-E292E34CE44E}"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096955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fld id="{79490EB6-7A63-0647-808E-B7D1A6597113}"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43197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4663872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98000" y="304800"/>
            <a:ext cx="25908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25600" y="304800"/>
            <a:ext cx="75692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fld id="{DE88F62A-1F1E-1C40-8784-BD343882DE64}"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9973604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304800"/>
            <a:ext cx="103632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25600" y="16002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8800" y="16002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fld id="{D1FC4B20-C59F-6143-AFEE-712985D1442E}" type="slidenum">
              <a:rPr lang="he-IL">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48741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169547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570070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24191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D8397-7511-4AF4-A4B9-96DACB8C807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3140268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237236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2178573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3288062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solidFill>
                <a:latin typeface="Arial"/>
              </a:rPr>
              <a:t>”</a:t>
            </a:r>
          </a:p>
        </p:txBody>
      </p:sp>
    </p:spTree>
    <p:extLst>
      <p:ext uri="{BB962C8B-B14F-4D97-AF65-F5344CB8AC3E}">
        <p14:creationId xmlns:p14="http://schemas.microsoft.com/office/powerpoint/2010/main" val="1112596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188085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solidFill>
                <a:latin typeface="Arial"/>
              </a:rPr>
              <a:t>”</a:t>
            </a:r>
          </a:p>
        </p:txBody>
      </p:sp>
    </p:spTree>
    <p:extLst>
      <p:ext uri="{BB962C8B-B14F-4D97-AF65-F5344CB8AC3E}">
        <p14:creationId xmlns:p14="http://schemas.microsoft.com/office/powerpoint/2010/main" val="1663515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1871265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4179324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tint val="75000"/>
                  </a:prstClr>
                </a:solidFill>
                <a:latin typeface="Trebuchet MS"/>
              </a:rPr>
              <a:pPr/>
              <a:t>9/26/14</a:t>
            </a:fld>
            <a:endParaRPr lang="en-US" dirty="0">
              <a:solidFill>
                <a:prstClr val="white">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extLst>
      <p:ext uri="{BB962C8B-B14F-4D97-AF65-F5344CB8AC3E}">
        <p14:creationId xmlns:p14="http://schemas.microsoft.com/office/powerpoint/2010/main" val="930408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latin typeface="Corbel"/>
            </a:endParaRPr>
          </a:p>
        </p:txBody>
      </p:sp>
      <p:sp>
        <p:nvSpPr>
          <p:cNvPr id="36" name="Shape 35"/>
          <p:cNvSpPr>
            <a:spLocks/>
          </p:cNvSpPr>
          <p:nvPr/>
        </p:nvSpPr>
        <p:spPr bwMode="auto">
          <a:xfrm>
            <a:off x="6429152" y="1066800"/>
            <a:ext cx="57912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latin typeface="Corbel"/>
            </a:endParaRPr>
          </a:p>
        </p:txBody>
      </p:sp>
      <p:sp>
        <p:nvSpPr>
          <p:cNvPr id="43" name="Shape 42"/>
          <p:cNvSpPr>
            <a:spLocks/>
          </p:cNvSpPr>
          <p:nvPr/>
        </p:nvSpPr>
        <p:spPr bwMode="auto">
          <a:xfrm>
            <a:off x="387499" y="-14176"/>
            <a:ext cx="74168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latin typeface="Corbel"/>
            </a:endParaRPr>
          </a:p>
        </p:txBody>
      </p:sp>
      <p:sp>
        <p:nvSpPr>
          <p:cNvPr id="22" name="Shape 21"/>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latin typeface="Corbel"/>
            </a:endParaRPr>
          </a:p>
        </p:txBody>
      </p:sp>
      <p:sp>
        <p:nvSpPr>
          <p:cNvPr id="24" name="Shape 23"/>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latin typeface="Corbel"/>
            </a:endParaRPr>
          </a:p>
        </p:txBody>
      </p:sp>
      <p:sp>
        <p:nvSpPr>
          <p:cNvPr id="26" name="Shape 25"/>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latin typeface="Corbel"/>
            </a:endParaRPr>
          </a:p>
        </p:txBody>
      </p:sp>
      <p:sp>
        <p:nvSpPr>
          <p:cNvPr id="27" name="Shape 26"/>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latin typeface="Corbel"/>
            </a:endParaRPr>
          </a:p>
        </p:txBody>
      </p:sp>
      <p:sp>
        <p:nvSpPr>
          <p:cNvPr id="28" name="Date Placeholder 27"/>
          <p:cNvSpPr>
            <a:spLocks noGrp="1"/>
          </p:cNvSpPr>
          <p:nvPr>
            <p:ph type="dt" sz="half" idx="10"/>
          </p:nvPr>
        </p:nvSpPr>
        <p:spPr>
          <a:xfrm>
            <a:off x="8636000" y="6416676"/>
            <a:ext cx="2844800" cy="365125"/>
          </a:xfrm>
        </p:spPr>
        <p:txBody>
          <a:bodyPr/>
          <a:lstStyle>
            <a:extLst/>
          </a:lstStyle>
          <a:p>
            <a:fld id="{743653DA-8BF4-4869-96FE-9BCF43372D46}" type="datetimeFigureOut">
              <a:rPr lang="en-US" smtClean="0">
                <a:solidFill>
                  <a:srgbClr val="E9E5DC"/>
                </a:solidFill>
                <a:latin typeface="Corbel"/>
              </a:rPr>
              <a:pPr/>
              <a:t>9/26/14</a:t>
            </a:fld>
            <a:endParaRPr lang="en-US">
              <a:solidFill>
                <a:srgbClr val="E9E5DC"/>
              </a:solidFill>
              <a:latin typeface="Corbel"/>
            </a:endParaRPr>
          </a:p>
        </p:txBody>
      </p:sp>
      <p:sp>
        <p:nvSpPr>
          <p:cNvPr id="17" name="Footer Placeholder 16"/>
          <p:cNvSpPr>
            <a:spLocks noGrp="1"/>
          </p:cNvSpPr>
          <p:nvPr>
            <p:ph type="ftr" sz="quarter" idx="11"/>
          </p:nvPr>
        </p:nvSpPr>
        <p:spPr>
          <a:xfrm>
            <a:off x="1219200" y="6416676"/>
            <a:ext cx="7416800" cy="365125"/>
          </a:xfrm>
        </p:spPr>
        <p:txBody>
          <a:bodyPr/>
          <a:lstStyle>
            <a:extLst/>
          </a:lstStyle>
          <a:p>
            <a:endParaRPr lang="en-US" dirty="0">
              <a:solidFill>
                <a:srgbClr val="E9E5DC"/>
              </a:solidFill>
              <a:latin typeface="Corbel"/>
            </a:endParaRPr>
          </a:p>
        </p:txBody>
      </p:sp>
      <p:sp>
        <p:nvSpPr>
          <p:cNvPr id="29" name="Slide Number Placeholder 28"/>
          <p:cNvSpPr>
            <a:spLocks noGrp="1"/>
          </p:cNvSpPr>
          <p:nvPr>
            <p:ph type="sldNum" sz="quarter" idx="12"/>
          </p:nvPr>
        </p:nvSpPr>
        <p:spPr>
          <a:xfrm>
            <a:off x="11480800" y="6416676"/>
            <a:ext cx="609600" cy="365125"/>
          </a:xfrm>
        </p:spPr>
        <p:txBody>
          <a:bodyPr/>
          <a:lstStyle>
            <a:extLst/>
          </a:lstStyle>
          <a:p>
            <a:fld id="{72AC53DF-4216-466D-99A7-94400E6C2A25}" type="slidenum">
              <a:rPr lang="en-US" smtClean="0">
                <a:solidFill>
                  <a:srgbClr val="E9E5DC"/>
                </a:solidFill>
                <a:latin typeface="Corbel"/>
              </a:rPr>
              <a:pPr/>
              <a:t>‹#›</a:t>
            </a:fld>
            <a:endParaRPr lang="en-US">
              <a:solidFill>
                <a:srgbClr val="E9E5DC"/>
              </a:solidFill>
              <a:latin typeface="Corbel"/>
            </a:endParaRPr>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45" name="Rectangle 44"/>
          <p:cNvSpPr/>
          <p:nvPr/>
        </p:nvSpPr>
        <p:spPr>
          <a:xfrm>
            <a:off x="484213" y="402265"/>
            <a:ext cx="1133856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8" name="Title 7"/>
          <p:cNvSpPr>
            <a:spLocks noGrp="1"/>
          </p:cNvSpPr>
          <p:nvPr>
            <p:ph type="ctrTitle"/>
          </p:nvPr>
        </p:nvSpPr>
        <p:spPr>
          <a:xfrm>
            <a:off x="711200" y="464504"/>
            <a:ext cx="10871200" cy="774192"/>
          </a:xfrm>
        </p:spPr>
        <p:txBody>
          <a:bodyPr/>
          <a:lstStyle>
            <a:lvl1pPr marR="9144" algn="r">
              <a:defRPr sz="3800"/>
            </a:lvl1pPr>
            <a:extLst/>
          </a:lstStyle>
          <a:p>
            <a:r>
              <a:rPr lang="en-US" smtClean="0"/>
              <a:t>Click to edit Master title style</a:t>
            </a:r>
            <a:endParaRPr lang="en-US" dirty="0"/>
          </a:p>
        </p:txBody>
      </p:sp>
      <p:sp>
        <p:nvSpPr>
          <p:cNvPr id="9" name="Subtitle 8"/>
          <p:cNvSpPr>
            <a:spLocks noGrp="1"/>
          </p:cNvSpPr>
          <p:nvPr>
            <p:ph type="subTitle" idx="1"/>
          </p:nvPr>
        </p:nvSpPr>
        <p:spPr>
          <a:xfrm>
            <a:off x="6451176" y="1371600"/>
            <a:ext cx="5131225"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59" name="Rectangle 5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60" name="Rectangle 5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61" name="Rectangle 6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62" name="Rectangle 6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Tree>
    <p:extLst>
      <p:ext uri="{BB962C8B-B14F-4D97-AF65-F5344CB8AC3E}">
        <p14:creationId xmlns:p14="http://schemas.microsoft.com/office/powerpoint/2010/main" val="44945192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D8397-7511-4AF4-A4B9-96DACB8C807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2964207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solidFill>
                  <a:srgbClr val="E9E5DC"/>
                </a:solidFill>
                <a:latin typeface="Corbel"/>
              </a:rPr>
              <a:pPr/>
              <a:t>9/26/14</a:t>
            </a:fld>
            <a:endParaRPr lang="en-US">
              <a:solidFill>
                <a:srgbClr val="E9E5DC"/>
              </a:solidFill>
              <a:latin typeface="Corbel"/>
            </a:endParaRPr>
          </a:p>
        </p:txBody>
      </p:sp>
      <p:sp>
        <p:nvSpPr>
          <p:cNvPr id="5" name="Footer Placeholder 4"/>
          <p:cNvSpPr>
            <a:spLocks noGrp="1"/>
          </p:cNvSpPr>
          <p:nvPr>
            <p:ph type="ftr" sz="quarter" idx="11"/>
          </p:nvPr>
        </p:nvSpPr>
        <p:spPr/>
        <p:txBody>
          <a:bodyPr/>
          <a:lstStyle>
            <a:extLst/>
          </a:lstStyle>
          <a:p>
            <a:endParaRPr lang="en-US">
              <a:solidFill>
                <a:srgbClr val="E9E5DC"/>
              </a:solidFill>
              <a:latin typeface="Corbel"/>
            </a:endParaRPr>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solidFill>
                  <a:srgbClr val="E9E5DC"/>
                </a:solidFill>
                <a:latin typeface="Corbel"/>
              </a:rPr>
              <a:pPr/>
              <a:t>‹#›</a:t>
            </a:fld>
            <a:endParaRPr lang="en-US">
              <a:solidFill>
                <a:srgbClr val="E9E5DC"/>
              </a:solidFill>
              <a:latin typeface="Corbel"/>
            </a:endParaRPr>
          </a:p>
        </p:txBody>
      </p:sp>
    </p:spTree>
    <p:extLst>
      <p:ext uri="{BB962C8B-B14F-4D97-AF65-F5344CB8AC3E}">
        <p14:creationId xmlns:p14="http://schemas.microsoft.com/office/powerpoint/2010/main" val="3571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1"/>
            <a:ext cx="103632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5334000"/>
            <a:ext cx="103632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solidFill>
                  <a:srgbClr val="E9E5DC"/>
                </a:solidFill>
                <a:latin typeface="Corbel"/>
              </a:rPr>
              <a:pPr/>
              <a:t>9/26/14</a:t>
            </a:fld>
            <a:endParaRPr lang="en-US">
              <a:solidFill>
                <a:srgbClr val="E9E5DC"/>
              </a:solidFill>
              <a:latin typeface="Corbel"/>
            </a:endParaRPr>
          </a:p>
        </p:txBody>
      </p:sp>
      <p:sp>
        <p:nvSpPr>
          <p:cNvPr id="5" name="Footer Placeholder 4"/>
          <p:cNvSpPr>
            <a:spLocks noGrp="1"/>
          </p:cNvSpPr>
          <p:nvPr>
            <p:ph type="ftr" sz="quarter" idx="11"/>
          </p:nvPr>
        </p:nvSpPr>
        <p:spPr>
          <a:xfrm>
            <a:off x="1219200" y="6416676"/>
            <a:ext cx="7416800" cy="365125"/>
          </a:xfrm>
        </p:spPr>
        <p:txBody>
          <a:bodyPr/>
          <a:lstStyle>
            <a:extLst/>
          </a:lstStyle>
          <a:p>
            <a:endParaRPr lang="en-US">
              <a:solidFill>
                <a:srgbClr val="E9E5DC"/>
              </a:solidFill>
              <a:latin typeface="Corbel"/>
            </a:endParaRPr>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solidFill>
                  <a:srgbClr val="E9E5DC"/>
                </a:solidFill>
                <a:latin typeface="Corbel"/>
              </a:rPr>
              <a:pPr/>
              <a:t>‹#›</a:t>
            </a:fld>
            <a:endParaRPr lang="en-US">
              <a:solidFill>
                <a:srgbClr val="E9E5DC"/>
              </a:solidFill>
              <a:latin typeface="Corbel"/>
            </a:endParaRPr>
          </a:p>
        </p:txBody>
      </p:sp>
    </p:spTree>
    <p:extLst>
      <p:ext uri="{BB962C8B-B14F-4D97-AF65-F5344CB8AC3E}">
        <p14:creationId xmlns:p14="http://schemas.microsoft.com/office/powerpoint/2010/main" val="387900420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10972800" cy="1295400"/>
          </a:xfrm>
        </p:spPr>
        <p:txBody>
          <a:bodyPr anchor="ct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619125" y="1600201"/>
            <a:ext cx="53848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6207125" y="1600201"/>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solidFill>
                  <a:srgbClr val="696464"/>
                </a:solidFill>
                <a:latin typeface="Corbel"/>
              </a:rPr>
              <a:pPr/>
              <a:t>9/26/14</a:t>
            </a:fld>
            <a:endParaRPr lang="en-US">
              <a:solidFill>
                <a:srgbClr val="696464"/>
              </a:solidFill>
              <a:latin typeface="Corbel"/>
            </a:endParaRPr>
          </a:p>
        </p:txBody>
      </p:sp>
      <p:sp>
        <p:nvSpPr>
          <p:cNvPr id="6" name="Footer Placeholder 5"/>
          <p:cNvSpPr>
            <a:spLocks noGrp="1"/>
          </p:cNvSpPr>
          <p:nvPr>
            <p:ph type="ftr" sz="quarter" idx="11"/>
          </p:nvPr>
        </p:nvSpPr>
        <p:spPr/>
        <p:txBody>
          <a:bodyPr/>
          <a:lstStyle>
            <a:extLst/>
          </a:lstStyle>
          <a:p>
            <a:endParaRPr lang="en-US">
              <a:solidFill>
                <a:srgbClr val="696464"/>
              </a:solidFill>
              <a:latin typeface="Corbel"/>
            </a:endParaRPr>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solidFill>
                  <a:srgbClr val="696464"/>
                </a:solidFill>
                <a:latin typeface="Corbel"/>
              </a:rPr>
              <a:pPr/>
              <a:t>‹#›</a:t>
            </a:fld>
            <a:endParaRPr lang="en-US">
              <a:solidFill>
                <a:srgbClr val="696464"/>
              </a:solidFill>
              <a:latin typeface="Corbel"/>
            </a:endParaRPr>
          </a:p>
        </p:txBody>
      </p:sp>
      <p:cxnSp>
        <p:nvCxnSpPr>
          <p:cNvPr id="9" name="Straight Connector 8"/>
          <p:cNvCxnSpPr/>
          <p:nvPr/>
        </p:nvCxnSpPr>
        <p:spPr>
          <a:xfrm rot="5400000">
            <a:off x="3829042" y="3866878"/>
            <a:ext cx="4533900" cy="213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656146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5"/>
            <a:ext cx="115824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lang="en-US" smtClean="0"/>
              <a:t>Click to edit Master title style</a:t>
            </a:r>
            <a:endParaRPr lang="en-US" dirty="0"/>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solidFill>
                  <a:srgbClr val="E9E5DC"/>
                </a:solidFill>
                <a:latin typeface="Corbel"/>
              </a:rPr>
              <a:pPr/>
              <a:t>9/26/14</a:t>
            </a:fld>
            <a:endParaRPr lang="en-US">
              <a:solidFill>
                <a:srgbClr val="E9E5DC"/>
              </a:solidFill>
              <a:latin typeface="Corbel"/>
            </a:endParaRPr>
          </a:p>
        </p:txBody>
      </p:sp>
      <p:sp>
        <p:nvSpPr>
          <p:cNvPr id="8" name="Footer Placeholder 7"/>
          <p:cNvSpPr>
            <a:spLocks noGrp="1"/>
          </p:cNvSpPr>
          <p:nvPr>
            <p:ph type="ftr" sz="quarter" idx="11"/>
          </p:nvPr>
        </p:nvSpPr>
        <p:spPr/>
        <p:txBody>
          <a:bodyPr/>
          <a:lstStyle>
            <a:extLst/>
          </a:lstStyle>
          <a:p>
            <a:endParaRPr lang="en-US">
              <a:solidFill>
                <a:srgbClr val="E9E5DC"/>
              </a:solidFill>
              <a:latin typeface="Corbel"/>
            </a:endParaRPr>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solidFill>
                  <a:srgbClr val="E9E5DC"/>
                </a:solidFill>
                <a:latin typeface="Corbel"/>
              </a:rPr>
              <a:pPr/>
              <a:t>‹#›</a:t>
            </a:fld>
            <a:endParaRPr lang="en-US">
              <a:solidFill>
                <a:srgbClr val="E9E5DC"/>
              </a:solidFill>
              <a:latin typeface="Corbe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Tree>
    <p:extLst>
      <p:ext uri="{BB962C8B-B14F-4D97-AF65-F5344CB8AC3E}">
        <p14:creationId xmlns:p14="http://schemas.microsoft.com/office/powerpoint/2010/main" val="428609691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solidFill>
                  <a:srgbClr val="E9E5DC"/>
                </a:solidFill>
                <a:latin typeface="Corbel"/>
              </a:rPr>
              <a:pPr/>
              <a:t>9/26/14</a:t>
            </a:fld>
            <a:endParaRPr lang="en-US">
              <a:solidFill>
                <a:srgbClr val="E9E5DC"/>
              </a:solidFill>
              <a:latin typeface="Corbel"/>
            </a:endParaRPr>
          </a:p>
        </p:txBody>
      </p:sp>
      <p:sp>
        <p:nvSpPr>
          <p:cNvPr id="4" name="Footer Placeholder 3"/>
          <p:cNvSpPr>
            <a:spLocks noGrp="1"/>
          </p:cNvSpPr>
          <p:nvPr>
            <p:ph type="ftr" sz="quarter" idx="11"/>
          </p:nvPr>
        </p:nvSpPr>
        <p:spPr/>
        <p:txBody>
          <a:bodyPr/>
          <a:lstStyle>
            <a:extLst/>
          </a:lstStyle>
          <a:p>
            <a:endParaRPr lang="en-US">
              <a:solidFill>
                <a:srgbClr val="E9E5DC"/>
              </a:solidFill>
              <a:latin typeface="Corbel"/>
            </a:endParaRPr>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solidFill>
                  <a:srgbClr val="E9E5DC"/>
                </a:solidFill>
                <a:latin typeface="Corbel"/>
              </a:rPr>
              <a:pPr/>
              <a:t>‹#›</a:t>
            </a:fld>
            <a:endParaRPr lang="en-US">
              <a:solidFill>
                <a:srgbClr val="E9E5DC"/>
              </a:solidFill>
              <a:latin typeface="Corbel"/>
            </a:endParaRPr>
          </a:p>
        </p:txBody>
      </p:sp>
    </p:spTree>
    <p:extLst>
      <p:ext uri="{BB962C8B-B14F-4D97-AF65-F5344CB8AC3E}">
        <p14:creationId xmlns:p14="http://schemas.microsoft.com/office/powerpoint/2010/main" val="3538999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solidFill>
                  <a:srgbClr val="E9E5DC"/>
                </a:solidFill>
                <a:latin typeface="Corbel"/>
              </a:rPr>
              <a:pPr/>
              <a:t>9/26/14</a:t>
            </a:fld>
            <a:endParaRPr lang="en-US">
              <a:solidFill>
                <a:srgbClr val="E9E5DC"/>
              </a:solidFill>
              <a:latin typeface="Corbel"/>
            </a:endParaRPr>
          </a:p>
        </p:txBody>
      </p:sp>
      <p:sp>
        <p:nvSpPr>
          <p:cNvPr id="3" name="Footer Placeholder 2"/>
          <p:cNvSpPr>
            <a:spLocks noGrp="1"/>
          </p:cNvSpPr>
          <p:nvPr>
            <p:ph type="ftr" sz="quarter" idx="11"/>
          </p:nvPr>
        </p:nvSpPr>
        <p:spPr/>
        <p:txBody>
          <a:bodyPr/>
          <a:lstStyle>
            <a:extLst/>
          </a:lstStyle>
          <a:p>
            <a:endParaRPr lang="en-US">
              <a:solidFill>
                <a:srgbClr val="E9E5DC"/>
              </a:solidFill>
              <a:latin typeface="Corbel"/>
            </a:endParaRPr>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solidFill>
                  <a:srgbClr val="E9E5DC"/>
                </a:solidFill>
                <a:latin typeface="Corbel"/>
              </a:rPr>
              <a:pPr/>
              <a:t>‹#›</a:t>
            </a:fld>
            <a:endParaRPr lang="en-US">
              <a:solidFill>
                <a:srgbClr val="E9E5DC"/>
              </a:solidFill>
              <a:latin typeface="Corbel"/>
            </a:endParaRPr>
          </a:p>
        </p:txBody>
      </p:sp>
    </p:spTree>
    <p:extLst>
      <p:ext uri="{BB962C8B-B14F-4D97-AF65-F5344CB8AC3E}">
        <p14:creationId xmlns:p14="http://schemas.microsoft.com/office/powerpoint/2010/main" val="592127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2"/>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solidFill>
                  <a:srgbClr val="E9E5DC"/>
                </a:solidFill>
                <a:latin typeface="Corbel"/>
              </a:rPr>
              <a:pPr/>
              <a:t>9/26/14</a:t>
            </a:fld>
            <a:endParaRPr lang="en-US">
              <a:solidFill>
                <a:srgbClr val="E9E5DC"/>
              </a:solidFill>
              <a:latin typeface="Corbel"/>
            </a:endParaRPr>
          </a:p>
        </p:txBody>
      </p:sp>
      <p:sp>
        <p:nvSpPr>
          <p:cNvPr id="6" name="Footer Placeholder 5"/>
          <p:cNvSpPr>
            <a:spLocks noGrp="1"/>
          </p:cNvSpPr>
          <p:nvPr>
            <p:ph type="ftr" sz="quarter" idx="11"/>
          </p:nvPr>
        </p:nvSpPr>
        <p:spPr/>
        <p:txBody>
          <a:bodyPr/>
          <a:lstStyle>
            <a:extLst/>
          </a:lstStyle>
          <a:p>
            <a:endParaRPr lang="en-US">
              <a:solidFill>
                <a:srgbClr val="E9E5DC"/>
              </a:solidFill>
              <a:latin typeface="Corbel"/>
            </a:endParaRPr>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solidFill>
                  <a:srgbClr val="E9E5DC"/>
                </a:solidFill>
                <a:latin typeface="Corbel"/>
              </a:rPr>
              <a:pPr/>
              <a:t>‹#›</a:t>
            </a:fld>
            <a:endParaRPr lang="en-US">
              <a:solidFill>
                <a:srgbClr val="E9E5DC"/>
              </a:solidFill>
              <a:latin typeface="Corbel"/>
            </a:endParaRPr>
          </a:p>
        </p:txBody>
      </p:sp>
    </p:spTree>
    <p:extLst>
      <p:ext uri="{BB962C8B-B14F-4D97-AF65-F5344CB8AC3E}">
        <p14:creationId xmlns:p14="http://schemas.microsoft.com/office/powerpoint/2010/main" val="175529709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219200" y="228600"/>
            <a:ext cx="9144000" cy="914400"/>
          </a:xfrm>
        </p:spPr>
        <p:txBody>
          <a:bodyPr anchor="b"/>
          <a:lstStyle>
            <a:lvl1pPr algn="l">
              <a:buNone/>
              <a:defRPr sz="21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488949" y="1905000"/>
            <a:ext cx="11704320" cy="4960144"/>
          </a:xfrm>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grpSp>
        <p:nvGrpSpPr>
          <p:cNvPr id="14" name="Group 17"/>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solidFill>
                  <a:srgbClr val="E9E5DC"/>
                </a:solidFill>
                <a:latin typeface="Corbel"/>
              </a:rPr>
              <a:pPr/>
              <a:t>9/26/14</a:t>
            </a:fld>
            <a:endParaRPr lang="en-US">
              <a:solidFill>
                <a:srgbClr val="E9E5DC"/>
              </a:solidFill>
              <a:latin typeface="Corbel"/>
            </a:endParaRPr>
          </a:p>
        </p:txBody>
      </p:sp>
      <p:sp>
        <p:nvSpPr>
          <p:cNvPr id="6" name="Footer Placeholder 5"/>
          <p:cNvSpPr>
            <a:spLocks noGrp="1"/>
          </p:cNvSpPr>
          <p:nvPr>
            <p:ph type="ftr" sz="quarter" idx="11"/>
          </p:nvPr>
        </p:nvSpPr>
        <p:spPr/>
        <p:txBody>
          <a:bodyPr/>
          <a:lstStyle>
            <a:extLst/>
          </a:lstStyle>
          <a:p>
            <a:endParaRPr lang="en-US">
              <a:solidFill>
                <a:srgbClr val="E9E5DC"/>
              </a:solidFill>
              <a:latin typeface="Corbel"/>
            </a:endParaRPr>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solidFill>
                  <a:srgbClr val="E9E5DC"/>
                </a:solidFill>
                <a:latin typeface="Corbel"/>
              </a:rPr>
              <a:pPr/>
              <a:t>‹#›</a:t>
            </a:fld>
            <a:endParaRPr lang="en-US">
              <a:solidFill>
                <a:srgbClr val="E9E5DC"/>
              </a:solidFill>
              <a:latin typeface="Corbel"/>
            </a:endParaRPr>
          </a:p>
        </p:txBody>
      </p:sp>
    </p:spTree>
    <p:extLst>
      <p:ext uri="{BB962C8B-B14F-4D97-AF65-F5344CB8AC3E}">
        <p14:creationId xmlns:p14="http://schemas.microsoft.com/office/powerpoint/2010/main" val="323831442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249271" y="268288"/>
            <a:ext cx="755904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8" name="Rectangle 7"/>
          <p:cNvSpPr/>
          <p:nvPr/>
        </p:nvSpPr>
        <p:spPr>
          <a:xfrm>
            <a:off x="358587" y="268289"/>
            <a:ext cx="24384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ctrTitle"/>
          </p:nvPr>
        </p:nvSpPr>
        <p:spPr>
          <a:xfrm>
            <a:off x="4267200" y="4208929"/>
            <a:ext cx="7278624"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267200" y="5257800"/>
            <a:ext cx="7278624"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368800" y="390526"/>
            <a:ext cx="7339584"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solidFill>
                  <a:prstClr val="white"/>
                </a:solidFill>
                <a:latin typeface="Century Gothic"/>
              </a:rPr>
              <a:pPr/>
              <a:t>9/26/14</a:t>
            </a:fld>
            <a:endParaRPr lang="en-US">
              <a:solidFill>
                <a:prstClr val="white"/>
              </a:solidFill>
              <a:latin typeface="Century Gothic"/>
            </a:endParaRPr>
          </a:p>
        </p:txBody>
      </p:sp>
      <p:sp>
        <p:nvSpPr>
          <p:cNvPr id="5" name="Footer Placeholder 4"/>
          <p:cNvSpPr>
            <a:spLocks noGrp="1"/>
          </p:cNvSpPr>
          <p:nvPr>
            <p:ph type="ftr" sz="quarter" idx="11"/>
          </p:nvPr>
        </p:nvSpPr>
        <p:spPr>
          <a:xfrm>
            <a:off x="4291584" y="6356351"/>
            <a:ext cx="6315456"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a:xfrm>
            <a:off x="11008659" y="6356351"/>
            <a:ext cx="9144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solidFill>
                  <a:srgbClr val="333333">
                    <a:lumMod val="60000"/>
                    <a:lumOff val="40000"/>
                  </a:srgbClr>
                </a:solidFill>
                <a:latin typeface="Century Gothic"/>
              </a:rPr>
              <a:pPr/>
              <a:t>‹#›</a:t>
            </a:fld>
            <a:endParaRPr lang="en-US">
              <a:solidFill>
                <a:srgbClr val="333333">
                  <a:lumMod val="60000"/>
                  <a:lumOff val="40000"/>
                </a:srgbClr>
              </a:solidFill>
              <a:latin typeface="Century Gothic"/>
            </a:endParaRPr>
          </a:p>
        </p:txBody>
      </p:sp>
    </p:spTree>
    <p:extLst>
      <p:ext uri="{BB962C8B-B14F-4D97-AF65-F5344CB8AC3E}">
        <p14:creationId xmlns:p14="http://schemas.microsoft.com/office/powerpoint/2010/main" val="1405665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9616141"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9616141" y="6356351"/>
            <a:ext cx="2336800" cy="365125"/>
          </a:xfrm>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17031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D8397-7511-4AF4-A4B9-96DACB8C8079}"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541150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4249271" y="268288"/>
            <a:ext cx="755904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ctrTitle"/>
          </p:nvPr>
        </p:nvSpPr>
        <p:spPr>
          <a:xfrm>
            <a:off x="4267200" y="4171950"/>
            <a:ext cx="7277225"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4267201" y="5257800"/>
            <a:ext cx="7277224"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368801" y="389966"/>
            <a:ext cx="7333129" cy="365125"/>
          </a:xfrm>
        </p:spPr>
        <p:txBody>
          <a:bodyPr/>
          <a:lstStyle>
            <a:lvl1pPr>
              <a:defRPr sz="2200" b="0" baseline="0">
                <a:solidFill>
                  <a:schemeClr val="bg1"/>
                </a:solidFill>
              </a:defRPr>
            </a:lvl1pPr>
          </a:lstStyle>
          <a:p>
            <a:fld id="{B1A24CD3-204F-4468-8EE4-28A6668D006A}" type="datetimeFigureOut">
              <a:rPr lang="en-US" smtClean="0">
                <a:solidFill>
                  <a:prstClr val="white"/>
                </a:solidFill>
                <a:latin typeface="Century Gothic"/>
              </a:rPr>
              <a:pPr/>
              <a:t>9/26/14</a:t>
            </a:fld>
            <a:endParaRPr lang="en-US">
              <a:solidFill>
                <a:prstClr val="white"/>
              </a:solidFill>
              <a:latin typeface="Century Gothic"/>
            </a:endParaRPr>
          </a:p>
        </p:txBody>
      </p:sp>
      <p:sp>
        <p:nvSpPr>
          <p:cNvPr id="5" name="Footer Placeholder 4"/>
          <p:cNvSpPr>
            <a:spLocks noGrp="1"/>
          </p:cNvSpPr>
          <p:nvPr>
            <p:ph type="ftr" sz="quarter" idx="11"/>
          </p:nvPr>
        </p:nvSpPr>
        <p:spPr>
          <a:xfrm>
            <a:off x="4285130" y="6356351"/>
            <a:ext cx="6312149" cy="365125"/>
          </a:xfrm>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a:xfrm>
            <a:off x="11020612" y="6356351"/>
            <a:ext cx="9144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solidFill>
                  <a:srgbClr val="333333">
                    <a:lumMod val="60000"/>
                    <a:lumOff val="40000"/>
                  </a:srgbClr>
                </a:solidFill>
                <a:latin typeface="Century Gothic"/>
              </a:rPr>
              <a:pPr/>
              <a:t>‹#›</a:t>
            </a:fld>
            <a:endParaRPr lang="en-US">
              <a:solidFill>
                <a:srgbClr val="333333">
                  <a:lumMod val="60000"/>
                  <a:lumOff val="40000"/>
                </a:srgbClr>
              </a:solidFill>
              <a:latin typeface="Century Gothic"/>
            </a:endParaRPr>
          </a:p>
        </p:txBody>
      </p:sp>
      <p:sp>
        <p:nvSpPr>
          <p:cNvPr id="9" name="Picture Placeholder 8"/>
          <p:cNvSpPr>
            <a:spLocks noGrp="1"/>
          </p:cNvSpPr>
          <p:nvPr>
            <p:ph type="pic" sz="quarter" idx="13"/>
          </p:nvPr>
        </p:nvSpPr>
        <p:spPr>
          <a:xfrm>
            <a:off x="4267201" y="2877671"/>
            <a:ext cx="7529156"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358587" y="268289"/>
            <a:ext cx="24384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Tree>
    <p:extLst>
      <p:ext uri="{BB962C8B-B14F-4D97-AF65-F5344CB8AC3E}">
        <p14:creationId xmlns:p14="http://schemas.microsoft.com/office/powerpoint/2010/main" val="2116338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359833"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2904565" y="914400"/>
            <a:ext cx="8677836" cy="1143000"/>
          </a:xfrm>
        </p:spPr>
        <p:txBody>
          <a:bodyPr/>
          <a:lstStyle/>
          <a:p>
            <a:r>
              <a:rPr lang="en-US" smtClean="0"/>
              <a:t>Click to edit Master title style</a:t>
            </a:r>
            <a:endParaRPr/>
          </a:p>
        </p:txBody>
      </p:sp>
      <p:sp>
        <p:nvSpPr>
          <p:cNvPr id="3" name="Content Placeholder 2"/>
          <p:cNvSpPr>
            <a:spLocks noGrp="1"/>
          </p:cNvSpPr>
          <p:nvPr>
            <p:ph idx="1"/>
          </p:nvPr>
        </p:nvSpPr>
        <p:spPr>
          <a:xfrm>
            <a:off x="2904565" y="2209801"/>
            <a:ext cx="8677836"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9616141" y="6356351"/>
            <a:ext cx="2336800" cy="365125"/>
          </a:xfrm>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a:xfrm>
            <a:off x="2904564" y="6356351"/>
            <a:ext cx="6569136" cy="365125"/>
          </a:xfrm>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a:xfrm>
            <a:off x="442259" y="361017"/>
            <a:ext cx="675341" cy="365125"/>
          </a:xfrm>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Picture Placeholder 8"/>
          <p:cNvSpPr>
            <a:spLocks noGrp="1"/>
          </p:cNvSpPr>
          <p:nvPr>
            <p:ph type="pic" sz="quarter" idx="13"/>
          </p:nvPr>
        </p:nvSpPr>
        <p:spPr>
          <a:xfrm>
            <a:off x="359833" y="1976718"/>
            <a:ext cx="2194560" cy="4625788"/>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520256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345270" y="268288"/>
            <a:ext cx="1465431"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2946401" y="3429000"/>
            <a:ext cx="6621928"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946401" y="4824414"/>
            <a:ext cx="6621928"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416800" y="6356351"/>
            <a:ext cx="2163483" cy="365125"/>
          </a:xfrm>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a:xfrm>
            <a:off x="233083" y="6356351"/>
            <a:ext cx="7082117" cy="365125"/>
          </a:xfrm>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45430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359833" y="4773706"/>
            <a:ext cx="39624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4960472" y="3429001"/>
            <a:ext cx="6621928"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4960472" y="4824414"/>
            <a:ext cx="6621928"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468283" y="6104966"/>
            <a:ext cx="675341" cy="365125"/>
          </a:xfrm>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Picture Placeholder 8"/>
          <p:cNvSpPr>
            <a:spLocks noGrp="1"/>
          </p:cNvSpPr>
          <p:nvPr>
            <p:ph type="pic" sz="quarter" idx="13"/>
          </p:nvPr>
        </p:nvSpPr>
        <p:spPr>
          <a:xfrm>
            <a:off x="359832" y="268288"/>
            <a:ext cx="3962400" cy="4438650"/>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1521658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10865225"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609600" y="914400"/>
            <a:ext cx="98552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70992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2139155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10865225"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609599" y="914400"/>
            <a:ext cx="9851136"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9600" y="2054132"/>
            <a:ext cx="475488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689412"/>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705855" y="2054132"/>
            <a:ext cx="475488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05855" y="2689412"/>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8" name="Footer Placeholder 7"/>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9" name="Slide Number Placeholder 8"/>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049450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10865225"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609600" y="914400"/>
            <a:ext cx="98552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609599" y="2214562"/>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Content Placeholder 2"/>
          <p:cNvSpPr>
            <a:spLocks noGrp="1"/>
          </p:cNvSpPr>
          <p:nvPr>
            <p:ph sz="half" idx="13"/>
          </p:nvPr>
        </p:nvSpPr>
        <p:spPr>
          <a:xfrm>
            <a:off x="609599" y="4224973"/>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730788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65225"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609600" y="914400"/>
            <a:ext cx="98552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0992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243440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65225"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609600" y="914400"/>
            <a:ext cx="98552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0992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60960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60960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505019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10865225"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4" name="Footer Placeholder 3"/>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5" name="Slide Number Placeholder 4"/>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265620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8D8397-7511-4AF4-A4B9-96DACB8C8079}" type="datetimeFigureOut">
              <a:rPr lang="en-US" smtClean="0"/>
              <a:t>9/26/14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1830751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865225" y="268288"/>
            <a:ext cx="957431"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Date Placeholder 1"/>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3" name="Footer Placeholder 2"/>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4" name="Slide Number Placeholder 3"/>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687133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865225" y="268288"/>
            <a:ext cx="957431"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609599" y="995082"/>
            <a:ext cx="475488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6349403" y="990600"/>
            <a:ext cx="475488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9599" y="2057401"/>
            <a:ext cx="475488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1326577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6329081" y="268288"/>
            <a:ext cx="54864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609599" y="995082"/>
            <a:ext cx="475488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609599" y="2057401"/>
            <a:ext cx="475488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15153" y="6124015"/>
            <a:ext cx="2336800" cy="365125"/>
          </a:xfrm>
        </p:spPr>
        <p:txBody>
          <a:bodyPr/>
          <a:lstStyle>
            <a:lvl1pPr algn="l">
              <a:defRPr/>
            </a:lvl1p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a:xfrm>
            <a:off x="233083" y="6356351"/>
            <a:ext cx="5151717" cy="365125"/>
          </a:xfrm>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10" name="Picture Placeholder 9"/>
          <p:cNvSpPr>
            <a:spLocks noGrp="1"/>
          </p:cNvSpPr>
          <p:nvPr>
            <p:ph type="pic" sz="quarter" idx="13"/>
          </p:nvPr>
        </p:nvSpPr>
        <p:spPr>
          <a:xfrm>
            <a:off x="6347011" y="990600"/>
            <a:ext cx="5462016" cy="5611813"/>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3102458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9622367" y="268288"/>
            <a:ext cx="2185943"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611717" y="4267200"/>
            <a:ext cx="8636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359832" y="268288"/>
            <a:ext cx="9144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11717" y="4840942"/>
            <a:ext cx="8633883"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269828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10847295" y="268288"/>
            <a:ext cx="961015"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a:xfrm>
            <a:off x="611717" y="4267200"/>
            <a:ext cx="8636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359832" y="268288"/>
            <a:ext cx="4008968"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11717" y="4840942"/>
            <a:ext cx="8633883"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
        <p:nvSpPr>
          <p:cNvPr id="10" name="Picture Placeholder 2"/>
          <p:cNvSpPr>
            <a:spLocks noGrp="1"/>
          </p:cNvSpPr>
          <p:nvPr>
            <p:ph type="pic" idx="13"/>
          </p:nvPr>
        </p:nvSpPr>
        <p:spPr>
          <a:xfrm>
            <a:off x="4470400" y="268289"/>
            <a:ext cx="6269317"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4470400" y="2131936"/>
            <a:ext cx="3072384"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7667333" y="2131936"/>
            <a:ext cx="3072384"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455061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9616141"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8348045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865225" y="268288"/>
            <a:ext cx="957431"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2" name="Vertical Title 1"/>
          <p:cNvSpPr>
            <a:spLocks noGrp="1"/>
          </p:cNvSpPr>
          <p:nvPr>
            <p:ph type="title" orient="vert"/>
          </p:nvPr>
        </p:nvSpPr>
        <p:spPr>
          <a:xfrm>
            <a:off x="10058399" y="1035425"/>
            <a:ext cx="1763060"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609600" y="1035425"/>
            <a:ext cx="80264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063897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a:xfrm>
            <a:off x="8956900" y="5037663"/>
            <a:ext cx="551167" cy="279400"/>
          </a:xfrm>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101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2408642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00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D8397-7511-4AF4-A4B9-96DACB8C8079}" type="datetimeFigureOut">
              <a:rPr lang="en-US" smtClean="0"/>
              <a:t>9/26/14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28273897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6" name="Footer Placeholder 5"/>
          <p:cNvSpPr>
            <a:spLocks noGrp="1"/>
          </p:cNvSpPr>
          <p:nvPr>
            <p:ph type="ftr" sz="quarter" idx="11"/>
          </p:nvPr>
        </p:nvSpPr>
        <p:spPr/>
        <p:txBody>
          <a:bodyPr/>
          <a:lstStyle/>
          <a:p>
            <a:endParaRPr lang="en-US">
              <a:solidFill>
                <a:prstClr val="black"/>
              </a:solidFill>
              <a:latin typeface="Garamond"/>
            </a:endParaRPr>
          </a:p>
        </p:txBody>
      </p:sp>
      <p:sp>
        <p:nvSpPr>
          <p:cNvPr id="7" name="Slide Number Placeholder 6"/>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270764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8" name="Footer Placeholder 7"/>
          <p:cNvSpPr>
            <a:spLocks noGrp="1"/>
          </p:cNvSpPr>
          <p:nvPr>
            <p:ph type="ftr" sz="quarter" idx="11"/>
          </p:nvPr>
        </p:nvSpPr>
        <p:spPr/>
        <p:txBody>
          <a:bodyPr/>
          <a:lstStyle/>
          <a:p>
            <a:endParaRPr lang="en-US">
              <a:solidFill>
                <a:prstClr val="black"/>
              </a:solidFill>
              <a:latin typeface="Garamond"/>
            </a:endParaRPr>
          </a:p>
        </p:txBody>
      </p:sp>
      <p:sp>
        <p:nvSpPr>
          <p:cNvPr id="9" name="Slide Number Placeholder 8"/>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3943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4" name="Footer Placeholder 3"/>
          <p:cNvSpPr>
            <a:spLocks noGrp="1"/>
          </p:cNvSpPr>
          <p:nvPr>
            <p:ph type="ftr" sz="quarter" idx="11"/>
          </p:nvPr>
        </p:nvSpPr>
        <p:spPr/>
        <p:txBody>
          <a:bodyPr/>
          <a:lstStyle/>
          <a:p>
            <a:endParaRPr lang="en-US">
              <a:solidFill>
                <a:prstClr val="black"/>
              </a:solidFill>
              <a:latin typeface="Garamond"/>
            </a:endParaRPr>
          </a:p>
        </p:txBody>
      </p:sp>
      <p:sp>
        <p:nvSpPr>
          <p:cNvPr id="5" name="Slide Number Placeholder 4"/>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362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3" name="Footer Placeholder 2"/>
          <p:cNvSpPr>
            <a:spLocks noGrp="1"/>
          </p:cNvSpPr>
          <p:nvPr>
            <p:ph type="ftr" sz="quarter" idx="11"/>
          </p:nvPr>
        </p:nvSpPr>
        <p:spPr/>
        <p:txBody>
          <a:bodyPr/>
          <a:lstStyle/>
          <a:p>
            <a:endParaRPr lang="en-US">
              <a:solidFill>
                <a:prstClr val="black"/>
              </a:solidFill>
              <a:latin typeface="Garamond"/>
            </a:endParaRPr>
          </a:p>
        </p:txBody>
      </p:sp>
      <p:sp>
        <p:nvSpPr>
          <p:cNvPr id="4" name="Slide Number Placeholder 3"/>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2964347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6" name="Footer Placeholder 5"/>
          <p:cNvSpPr>
            <a:spLocks noGrp="1"/>
          </p:cNvSpPr>
          <p:nvPr>
            <p:ph type="ftr" sz="quarter" idx="11"/>
          </p:nvPr>
        </p:nvSpPr>
        <p:spPr/>
        <p:txBody>
          <a:bodyPr/>
          <a:lstStyle/>
          <a:p>
            <a:endParaRPr lang="en-US">
              <a:solidFill>
                <a:prstClr val="black"/>
              </a:solidFill>
              <a:latin typeface="Garamond"/>
            </a:endParaRPr>
          </a:p>
        </p:txBody>
      </p:sp>
      <p:sp>
        <p:nvSpPr>
          <p:cNvPr id="7" name="Slide Number Placeholder 6"/>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707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6" name="Footer Placeholder 5"/>
          <p:cNvSpPr>
            <a:spLocks noGrp="1"/>
          </p:cNvSpPr>
          <p:nvPr>
            <p:ph type="ftr" sz="quarter" idx="11"/>
          </p:nvPr>
        </p:nvSpPr>
        <p:spPr/>
        <p:txBody>
          <a:bodyPr/>
          <a:lstStyle/>
          <a:p>
            <a:endParaRPr lang="en-US">
              <a:solidFill>
                <a:prstClr val="black"/>
              </a:solidFill>
              <a:latin typeface="Garamond"/>
            </a:endParaRPr>
          </a:p>
        </p:txBody>
      </p:sp>
      <p:sp>
        <p:nvSpPr>
          <p:cNvPr id="7" name="Slide Number Placeholder 6"/>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10402327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6" name="Footer Placeholder 5"/>
          <p:cNvSpPr>
            <a:spLocks noGrp="1"/>
          </p:cNvSpPr>
          <p:nvPr>
            <p:ph type="ftr" sz="quarter" idx="11"/>
          </p:nvPr>
        </p:nvSpPr>
        <p:spPr/>
        <p:txBody>
          <a:bodyPr/>
          <a:lstStyle/>
          <a:p>
            <a:endParaRPr lang="en-US">
              <a:solidFill>
                <a:prstClr val="black"/>
              </a:solidFill>
              <a:latin typeface="Garamond"/>
            </a:endParaRPr>
          </a:p>
        </p:txBody>
      </p:sp>
      <p:sp>
        <p:nvSpPr>
          <p:cNvPr id="7" name="Slide Number Placeholder 6"/>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1065596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6297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latin typeface="Garamond"/>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latin typeface="Garamond"/>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1492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180613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8397-7511-4AF4-A4B9-96DACB8C8079}" type="datetimeFigureOut">
              <a:rPr lang="en-US" smtClean="0"/>
              <a:t>9/26/14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34507208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latin typeface="Garamond"/>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latin typeface="Garamond"/>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4115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9704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736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7479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03725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0039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6610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5719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1330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157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D8397-7511-4AF4-A4B9-96DACB8C8079}"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35500357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53983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4544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7091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4730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10809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0254545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5523615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735830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6" name="Footer Placeholder 5"/>
          <p:cNvSpPr>
            <a:spLocks noGrp="1"/>
          </p:cNvSpPr>
          <p:nvPr>
            <p:ph type="ftr" sz="quarter" idx="11"/>
          </p:nvPr>
        </p:nvSpPr>
        <p:spPr/>
        <p:txBody>
          <a:bodyPr/>
          <a:lstStyle/>
          <a:p>
            <a:endParaRPr lang="en-US">
              <a:solidFill>
                <a:srgbClr val="DFDCB7"/>
              </a:solidFill>
              <a:latin typeface="Calibri"/>
            </a:endParaRPr>
          </a:p>
        </p:txBody>
      </p:sp>
      <p:sp>
        <p:nvSpPr>
          <p:cNvPr id="7" name="Slide Number Placeholder 6"/>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6030160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8" name="Footer Placeholder 7"/>
          <p:cNvSpPr>
            <a:spLocks noGrp="1"/>
          </p:cNvSpPr>
          <p:nvPr>
            <p:ph type="ftr" sz="quarter" idx="11"/>
          </p:nvPr>
        </p:nvSpPr>
        <p:spPr/>
        <p:txBody>
          <a:bodyPr/>
          <a:lstStyle/>
          <a:p>
            <a:endParaRPr lang="en-US">
              <a:solidFill>
                <a:srgbClr val="DFDCB7"/>
              </a:solidFill>
              <a:latin typeface="Calibri"/>
            </a:endParaRPr>
          </a:p>
        </p:txBody>
      </p:sp>
      <p:sp>
        <p:nvSpPr>
          <p:cNvPr id="9" name="Slide Number Placeholder 8"/>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13361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D8397-7511-4AF4-A4B9-96DACB8C8079}"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90E5C-57EC-4E76-9857-3E80AF8AB174}" type="slidenum">
              <a:rPr lang="en-US" smtClean="0"/>
              <a:t>‹#›</a:t>
            </a:fld>
            <a:endParaRPr lang="en-US"/>
          </a:p>
        </p:txBody>
      </p:sp>
    </p:spTree>
    <p:extLst>
      <p:ext uri="{BB962C8B-B14F-4D97-AF65-F5344CB8AC3E}">
        <p14:creationId xmlns:p14="http://schemas.microsoft.com/office/powerpoint/2010/main" val="16481233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4" name="Footer Placeholder 3"/>
          <p:cNvSpPr>
            <a:spLocks noGrp="1"/>
          </p:cNvSpPr>
          <p:nvPr>
            <p:ph type="ftr" sz="quarter" idx="11"/>
          </p:nvPr>
        </p:nvSpPr>
        <p:spPr/>
        <p:txBody>
          <a:bodyPr/>
          <a:lstStyle/>
          <a:p>
            <a:endParaRPr lang="en-US">
              <a:solidFill>
                <a:srgbClr val="DFDCB7"/>
              </a:solidFill>
              <a:latin typeface="Calibri"/>
            </a:endParaRPr>
          </a:p>
        </p:txBody>
      </p:sp>
      <p:sp>
        <p:nvSpPr>
          <p:cNvPr id="5" name="Slide Number Placeholder 4"/>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46381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3" name="Footer Placeholder 2"/>
          <p:cNvSpPr>
            <a:spLocks noGrp="1"/>
          </p:cNvSpPr>
          <p:nvPr>
            <p:ph type="ftr" sz="quarter" idx="11"/>
          </p:nvPr>
        </p:nvSpPr>
        <p:spPr/>
        <p:txBody>
          <a:bodyPr/>
          <a:lstStyle/>
          <a:p>
            <a:endParaRPr lang="en-US">
              <a:solidFill>
                <a:srgbClr val="DFDCB7"/>
              </a:solidFill>
              <a:latin typeface="Calibri"/>
            </a:endParaRPr>
          </a:p>
        </p:txBody>
      </p:sp>
      <p:sp>
        <p:nvSpPr>
          <p:cNvPr id="4" name="Slide Number Placeholder 3"/>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6826853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6" name="Footer Placeholder 5"/>
          <p:cNvSpPr>
            <a:spLocks noGrp="1"/>
          </p:cNvSpPr>
          <p:nvPr>
            <p:ph type="ftr" sz="quarter" idx="11"/>
          </p:nvPr>
        </p:nvSpPr>
        <p:spPr/>
        <p:txBody>
          <a:bodyPr/>
          <a:lstStyle/>
          <a:p>
            <a:endParaRPr lang="en-US">
              <a:solidFill>
                <a:srgbClr val="DFDCB7"/>
              </a:solidFill>
              <a:latin typeface="Calibri"/>
            </a:endParaRPr>
          </a:p>
        </p:txBody>
      </p:sp>
      <p:sp>
        <p:nvSpPr>
          <p:cNvPr id="7" name="Slide Number Placeholder 6"/>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5929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9" name="Slide Number Placeholder 8"/>
          <p:cNvSpPr>
            <a:spLocks noGrp="1"/>
          </p:cNvSpPr>
          <p:nvPr>
            <p:ph type="sldNum" sz="quarter" idx="11"/>
          </p:nvPr>
        </p:nvSpPr>
        <p:spPr/>
        <p:txBody>
          <a:bodyPr/>
          <a:lstStyle/>
          <a:p>
            <a:fld id="{ACE00E6B-7003-41EC-B645-82D3C0348BBB}" type="slidenum">
              <a:rPr lang="en-US" smtClean="0">
                <a:latin typeface="Calibri"/>
              </a:rPr>
              <a:pPr/>
              <a:t>‹#›</a:t>
            </a:fld>
            <a:endParaRPr lang="en-US">
              <a:latin typeface="Calibri"/>
            </a:endParaRPr>
          </a:p>
        </p:txBody>
      </p:sp>
      <p:sp>
        <p:nvSpPr>
          <p:cNvPr id="10" name="Footer Placeholder 9"/>
          <p:cNvSpPr>
            <a:spLocks noGrp="1"/>
          </p:cNvSpPr>
          <p:nvPr>
            <p:ph type="ftr" sz="quarter" idx="12"/>
          </p:nvPr>
        </p:nvSpPr>
        <p:spPr/>
        <p:txBody>
          <a:bodyPr/>
          <a:lstStyle/>
          <a:p>
            <a:endParaRPr lang="en-US">
              <a:solidFill>
                <a:srgbClr val="DFDCB7"/>
              </a:solidFill>
              <a:latin typeface="Calibri"/>
            </a:endParaRPr>
          </a:p>
        </p:txBody>
      </p:sp>
    </p:spTree>
    <p:extLst>
      <p:ext uri="{BB962C8B-B14F-4D97-AF65-F5344CB8AC3E}">
        <p14:creationId xmlns:p14="http://schemas.microsoft.com/office/powerpoint/2010/main" val="40734768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7591208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ACE00E6B-7003-41EC-B645-82D3C0348BB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9806208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solidFill>
                  <a:srgbClr val="000000"/>
                </a:solidFill>
                <a:latin typeface="Arial"/>
              </a:rPr>
              <a:pPr/>
              <a:t>September 26, 2014</a:t>
            </a:fld>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endParaRPr lang="en-US" dirty="0">
              <a:solidFill>
                <a:srgbClr val="000000"/>
              </a:solidFill>
              <a:latin typeface="Arial"/>
            </a:endParaRP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6160208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solidFill>
                  <a:srgbClr val="000000"/>
                </a:solidFill>
                <a:latin typeface="Arial"/>
              </a:rPr>
              <a:pPr/>
              <a:t>September 26, 2014</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1616276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solidFill>
                  <a:srgbClr val="000000"/>
                </a:solidFill>
                <a:latin typeface="Arial"/>
              </a:rPr>
              <a:pPr/>
              <a:t>September 26, 2014</a:t>
            </a:fld>
            <a:endParaRPr lang="en-US" dirty="0">
              <a:solidFill>
                <a:srgbClr val="000000"/>
              </a:solidFill>
              <a:latin typeface="Arial"/>
            </a:endParaRPr>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D1282E"/>
                </a:solidFill>
                <a:latin typeface="Arial"/>
              </a:rPr>
              <a:pPr/>
              <a:t>‹#›</a:t>
            </a:fld>
            <a:endParaRPr lang="en-US" dirty="0">
              <a:solidFill>
                <a:srgbClr val="D1282E"/>
              </a:solidFill>
              <a:latin typeface="Arial"/>
            </a:endParaRPr>
          </a:p>
        </p:txBody>
      </p:sp>
      <p:sp>
        <p:nvSpPr>
          <p:cNvPr id="9" name="Footer Placeholder 8"/>
          <p:cNvSpPr>
            <a:spLocks noGrp="1"/>
          </p:cNvSpPr>
          <p:nvPr>
            <p:ph type="ftr" sz="quarter" idx="12"/>
          </p:nvPr>
        </p:nvSpPr>
        <p:spPr/>
        <p:txBody>
          <a:bodyPr/>
          <a:lstStyle/>
          <a:p>
            <a:endParaRPr lang="en-US" dirty="0">
              <a:solidFill>
                <a:srgbClr val="000000"/>
              </a:solidFill>
              <a:latin typeface="Arial"/>
            </a:endParaRPr>
          </a:p>
        </p:txBody>
      </p:sp>
    </p:spTree>
    <p:extLst>
      <p:ext uri="{BB962C8B-B14F-4D97-AF65-F5344CB8AC3E}">
        <p14:creationId xmlns:p14="http://schemas.microsoft.com/office/powerpoint/2010/main" val="10445831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solidFill>
                  <a:srgbClr val="000000"/>
                </a:solidFill>
                <a:latin typeface="Arial"/>
              </a:rPr>
              <a:pPr/>
              <a:t>September 26, 2014</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17887276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0.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slideLayout" Target="../slideLayouts/slideLayout145.xml"/><Relationship Id="rId13" Type="http://schemas.openxmlformats.org/officeDocument/2006/relationships/slideLayout" Target="../slideLayouts/slideLayout146.xml"/><Relationship Id="rId14" Type="http://schemas.openxmlformats.org/officeDocument/2006/relationships/slideLayout" Target="../slideLayouts/slideLayout147.xml"/><Relationship Id="rId15" Type="http://schemas.openxmlformats.org/officeDocument/2006/relationships/slideLayout" Target="../slideLayouts/slideLayout148.xml"/><Relationship Id="rId16" Type="http://schemas.openxmlformats.org/officeDocument/2006/relationships/slideLayout" Target="../slideLayouts/slideLayout149.xml"/><Relationship Id="rId17" Type="http://schemas.openxmlformats.org/officeDocument/2006/relationships/theme" Target="../theme/theme11.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60.xml"/><Relationship Id="rId12" Type="http://schemas.openxmlformats.org/officeDocument/2006/relationships/slideLayout" Target="../slideLayouts/slideLayout161.xml"/><Relationship Id="rId13" Type="http://schemas.openxmlformats.org/officeDocument/2006/relationships/theme" Target="../theme/theme12.xml"/><Relationship Id="rId14" Type="http://schemas.openxmlformats.org/officeDocument/2006/relationships/image" Target="../media/image11.jpeg"/><Relationship Id="rId15" Type="http://schemas.openxmlformats.org/officeDocument/2006/relationships/image" Target="../media/image12.png"/><Relationship Id="rId1" Type="http://schemas.openxmlformats.org/officeDocument/2006/relationships/slideLayout" Target="../slideLayouts/slideLayout150.xml"/><Relationship Id="rId2" Type="http://schemas.openxmlformats.org/officeDocument/2006/relationships/slideLayout" Target="../slideLayouts/slideLayout151.xml"/><Relationship Id="rId3" Type="http://schemas.openxmlformats.org/officeDocument/2006/relationships/slideLayout" Target="../slideLayouts/slideLayout152.xml"/><Relationship Id="rId4" Type="http://schemas.openxmlformats.org/officeDocument/2006/relationships/slideLayout" Target="../slideLayouts/slideLayout153.xml"/><Relationship Id="rId5" Type="http://schemas.openxmlformats.org/officeDocument/2006/relationships/slideLayout" Target="../slideLayouts/slideLayout154.xml"/><Relationship Id="rId6" Type="http://schemas.openxmlformats.org/officeDocument/2006/relationships/slideLayout" Target="../slideLayouts/slideLayout155.xml"/><Relationship Id="rId7" Type="http://schemas.openxmlformats.org/officeDocument/2006/relationships/slideLayout" Target="../slideLayouts/slideLayout156.xml"/><Relationship Id="rId8" Type="http://schemas.openxmlformats.org/officeDocument/2006/relationships/slideLayout" Target="../slideLayouts/slideLayout157.xml"/><Relationship Id="rId9" Type="http://schemas.openxmlformats.org/officeDocument/2006/relationships/slideLayout" Target="../slideLayouts/slideLayout158.xml"/><Relationship Id="rId10"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20" Type="http://schemas.openxmlformats.org/officeDocument/2006/relationships/theme" Target="../theme/theme4.xml"/><Relationship Id="rId10" Type="http://schemas.openxmlformats.org/officeDocument/2006/relationships/slideLayout" Target="../slideLayouts/slideLayout47.xml"/><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slideLayout" Target="../slideLayouts/slideLayout52.xml"/><Relationship Id="rId16" Type="http://schemas.openxmlformats.org/officeDocument/2006/relationships/slideLayout" Target="../slideLayouts/slideLayout53.xml"/><Relationship Id="rId17" Type="http://schemas.openxmlformats.org/officeDocument/2006/relationships/slideLayout" Target="../slideLayouts/slideLayout54.xml"/><Relationship Id="rId18" Type="http://schemas.openxmlformats.org/officeDocument/2006/relationships/slideLayout" Target="../slideLayouts/slideLayout55.xml"/><Relationship Id="rId19" Type="http://schemas.openxmlformats.org/officeDocument/2006/relationships/slideLayout" Target="../slideLayouts/slideLayout56.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5.xml"/><Relationship Id="rId20" Type="http://schemas.openxmlformats.org/officeDocument/2006/relationships/image" Target="../media/image5.png"/><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Relationship Id="rId17" Type="http://schemas.openxmlformats.org/officeDocument/2006/relationships/slideLayout" Target="../slideLayouts/slideLayout73.xml"/><Relationship Id="rId18" Type="http://schemas.openxmlformats.org/officeDocument/2006/relationships/theme" Target="../theme/theme5.xml"/><Relationship Id="rId19" Type="http://schemas.openxmlformats.org/officeDocument/2006/relationships/image" Target="../media/image4.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4.xml"/><Relationship Id="rId12" Type="http://schemas.openxmlformats.org/officeDocument/2006/relationships/theme" Target="../theme/theme6.xml"/><Relationship Id="rId13" Type="http://schemas.openxmlformats.org/officeDocument/2006/relationships/image" Target="../media/image8.jpeg"/><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theme" Target="../theme/theme7.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theme" Target="../theme/theme8.xml"/><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Relationship Id="rId15" Type="http://schemas.openxmlformats.org/officeDocument/2006/relationships/slideLayout" Target="../slideLayouts/slideLayout121.xml"/><Relationship Id="rId16" Type="http://schemas.openxmlformats.org/officeDocument/2006/relationships/slideLayout" Target="../slideLayouts/slideLayout122.xml"/><Relationship Id="rId17" Type="http://schemas.openxmlformats.org/officeDocument/2006/relationships/theme" Target="../theme/theme9.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D8397-7511-4AF4-A4B9-96DACB8C8079}" type="datetimeFigureOut">
              <a:rPr lang="en-US" smtClean="0"/>
              <a:t>9/26/14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90E5C-57EC-4E76-9857-3E80AF8AB174}" type="slidenum">
              <a:rPr lang="en-US" smtClean="0"/>
              <a:t>‹#›</a:t>
            </a:fld>
            <a:endParaRPr lang="en-US"/>
          </a:p>
        </p:txBody>
      </p:sp>
    </p:spTree>
    <p:extLst>
      <p:ext uri="{BB962C8B-B14F-4D97-AF65-F5344CB8AC3E}">
        <p14:creationId xmlns:p14="http://schemas.microsoft.com/office/powerpoint/2010/main" val="75928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3A79C-FBA1-451D-90F5-16BE547F4724}"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F4208-95F5-4B7A-A20E-94B0CC1E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70414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latin typeface="Trebuchet MS"/>
              </a:rPr>
              <a:pPr defTabSz="457200"/>
              <a:t>9/26/14</a:t>
            </a:fld>
            <a:endParaRPr lang="en-US" dirty="0">
              <a:solidFill>
                <a:prstClr val="black">
                  <a:tint val="75000"/>
                </a:prstClr>
              </a:solidFill>
              <a:latin typeface="Trebuchet M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latin typeface="Trebuchet M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latin typeface="Trebuchet MS"/>
              </a:rPr>
              <a:pPr defTabSz="457200"/>
              <a:t>‹#›</a:t>
            </a:fld>
            <a:endParaRPr lang="en-US" dirty="0">
              <a:solidFill>
                <a:srgbClr val="90C226"/>
              </a:solidFill>
              <a:latin typeface="Trebuchet MS"/>
            </a:endParaRPr>
          </a:p>
        </p:txBody>
      </p:sp>
    </p:spTree>
    <p:extLst>
      <p:ext uri="{BB962C8B-B14F-4D97-AF65-F5344CB8AC3E}">
        <p14:creationId xmlns:p14="http://schemas.microsoft.com/office/powerpoint/2010/main" val="50404677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524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smtClean="0">
                <a:solidFill>
                  <a:srgbClr val="EAEAEA"/>
                </a:solidFill>
                <a:latin typeface="Times New Roman" charset="0"/>
                <a:ea typeface="ＭＳ Ｐゴシック" charset="0"/>
                <a:cs typeface="Times New Roman"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smtClean="0">
                <a:solidFill>
                  <a:srgbClr val="EAEAEA"/>
                </a:solidFill>
                <a:latin typeface="Times New Roman" charset="0"/>
                <a:ea typeface="ＭＳ Ｐゴシック" charset="0"/>
                <a:cs typeface="Times New Roman" charset="0"/>
              </a:endParaRPr>
            </a:p>
          </p:txBody>
        </p:sp>
        <p:pic>
          <p:nvPicPr>
            <p:cNvPr id="1034"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625600" y="304800"/>
            <a:ext cx="103632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625600" y="1600200"/>
            <a:ext cx="1036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8" name="Rectangle 8"/>
          <p:cNvSpPr>
            <a:spLocks noGrp="1" noChangeArrowheads="1"/>
          </p:cNvSpPr>
          <p:nvPr>
            <p:ph type="dt" sz="half" idx="2"/>
          </p:nvPr>
        </p:nvSpPr>
        <p:spPr bwMode="auto">
          <a:xfrm>
            <a:off x="1524000" y="64008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b="0">
                <a:ea typeface="+mn-ea"/>
              </a:defRPr>
            </a:lvl1pPr>
          </a:lstStyle>
          <a:p>
            <a:pPr fontAlgn="base">
              <a:spcBef>
                <a:spcPct val="0"/>
              </a:spcBef>
              <a:spcAft>
                <a:spcPct val="0"/>
              </a:spcAft>
              <a:defRPr/>
            </a:pPr>
            <a:endParaRPr lang="en-US">
              <a:solidFill>
                <a:srgbClr val="EAEAEA"/>
              </a:solidFill>
              <a:latin typeface="Times New Roman" charset="0"/>
              <a:cs typeface="Times New Roman" charset="0"/>
            </a:endParaRPr>
          </a:p>
        </p:txBody>
      </p:sp>
      <p:sp>
        <p:nvSpPr>
          <p:cNvPr id="5129" name="Rectangle 9"/>
          <p:cNvSpPr>
            <a:spLocks noGrp="1" noChangeArrowheads="1"/>
          </p:cNvSpPr>
          <p:nvPr>
            <p:ph type="ftr" sz="quarter" idx="3"/>
          </p:nvPr>
        </p:nvSpPr>
        <p:spPr bwMode="auto">
          <a:xfrm>
            <a:off x="4775200" y="64008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b="0">
                <a:ea typeface="+mn-ea"/>
              </a:defRPr>
            </a:lvl1pPr>
          </a:lstStyle>
          <a:p>
            <a:pPr fontAlgn="base">
              <a:spcBef>
                <a:spcPct val="0"/>
              </a:spcBef>
              <a:spcAft>
                <a:spcPct val="0"/>
              </a:spcAft>
              <a:defRPr/>
            </a:pPr>
            <a:endParaRPr lang="en-US">
              <a:solidFill>
                <a:srgbClr val="EAEAEA"/>
              </a:solidFill>
              <a:latin typeface="Times New Roman" charset="0"/>
              <a:cs typeface="Times New Roman" charset="0"/>
            </a:endParaRPr>
          </a:p>
        </p:txBody>
      </p:sp>
      <p:sp>
        <p:nvSpPr>
          <p:cNvPr id="5130" name="Rectangle 10"/>
          <p:cNvSpPr>
            <a:spLocks noGrp="1" noChangeArrowheads="1"/>
          </p:cNvSpPr>
          <p:nvPr>
            <p:ph type="sldNum" sz="quarter" idx="4"/>
          </p:nvPr>
        </p:nvSpPr>
        <p:spPr bwMode="auto">
          <a:xfrm>
            <a:off x="9652000" y="64008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b="0"/>
            </a:lvl1pPr>
          </a:lstStyle>
          <a:p>
            <a:pPr fontAlgn="base">
              <a:spcBef>
                <a:spcPct val="0"/>
              </a:spcBef>
              <a:spcAft>
                <a:spcPct val="0"/>
              </a:spcAft>
            </a:pPr>
            <a:fld id="{14F9C170-9CA7-5B4F-AB03-2374F57751A2}" type="slidenum">
              <a:rPr lang="he-IL" smtClean="0">
                <a:solidFill>
                  <a:srgbClr val="EAEAEA"/>
                </a:solidFill>
                <a:latin typeface="Times New Roman" charset="0"/>
                <a:ea typeface="ＭＳ Ｐゴシック" charset="0"/>
                <a:cs typeface="Times New Roman" charset="0"/>
              </a:rPr>
              <a:pPr fontAlgn="base">
                <a:spcBef>
                  <a:spcPct val="0"/>
                </a:spcBef>
                <a:spcAft>
                  <a:spcPct val="0"/>
                </a:spcAft>
              </a:pPr>
              <a:t>‹#›</a:t>
            </a:fld>
            <a:endParaRPr lang="en-US" smtClean="0">
              <a:solidFill>
                <a:srgbClr val="EAEAEA"/>
              </a:solidFill>
              <a:latin typeface="Times New Roman" charset="0"/>
              <a:ea typeface="ＭＳ Ｐゴシック" charset="0"/>
              <a:cs typeface="Times New Roman" charset="0"/>
            </a:endParaRPr>
          </a:p>
        </p:txBody>
      </p:sp>
    </p:spTree>
    <p:extLst>
      <p:ext uri="{BB962C8B-B14F-4D97-AF65-F5344CB8AC3E}">
        <p14:creationId xmlns:p14="http://schemas.microsoft.com/office/powerpoint/2010/main" val="1587199026"/>
      </p:ext>
    </p:extLst>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l" rtl="0" fontAlgn="base">
        <a:spcBef>
          <a:spcPct val="0"/>
        </a:spcBef>
        <a:spcAft>
          <a:spcPct val="0"/>
        </a:spcAft>
        <a:defRPr sz="4400">
          <a:solidFill>
            <a:schemeClr val="tx2"/>
          </a:solidFill>
          <a:latin typeface="Times New Roman" charset="0"/>
          <a:cs typeface="Times New Roman" charset="0"/>
        </a:defRPr>
      </a:lvl6pPr>
      <a:lvl7pPr marL="914400" algn="l" rtl="0" fontAlgn="base">
        <a:spcBef>
          <a:spcPct val="0"/>
        </a:spcBef>
        <a:spcAft>
          <a:spcPct val="0"/>
        </a:spcAft>
        <a:defRPr sz="4400">
          <a:solidFill>
            <a:schemeClr val="tx2"/>
          </a:solidFill>
          <a:latin typeface="Times New Roman" charset="0"/>
          <a:cs typeface="Times New Roman" charset="0"/>
        </a:defRPr>
      </a:lvl7pPr>
      <a:lvl8pPr marL="1371600" algn="l" rtl="0" fontAlgn="base">
        <a:spcBef>
          <a:spcPct val="0"/>
        </a:spcBef>
        <a:spcAft>
          <a:spcPct val="0"/>
        </a:spcAft>
        <a:defRPr sz="4400">
          <a:solidFill>
            <a:schemeClr val="tx2"/>
          </a:solidFill>
          <a:latin typeface="Times New Roman" charset="0"/>
          <a:cs typeface="Times New Roman" charset="0"/>
        </a:defRPr>
      </a:lvl8pPr>
      <a:lvl9pPr marL="1828800" algn="l"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white">
                    <a:tint val="75000"/>
                  </a:prstClr>
                </a:solidFill>
                <a:latin typeface="Trebuchet MS"/>
              </a:rPr>
              <a:pPr defTabSz="457200"/>
              <a:t>9/26/14</a:t>
            </a:fld>
            <a:endParaRPr lang="en-US" dirty="0">
              <a:solidFill>
                <a:prstClr val="white">
                  <a:tint val="75000"/>
                </a:prstClr>
              </a:solidFill>
              <a:latin typeface="Trebuchet M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white">
                  <a:tint val="75000"/>
                </a:prstClr>
              </a:solidFill>
              <a:latin typeface="Trebuchet M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latin typeface="Trebuchet MS"/>
              </a:rPr>
              <a:pPr defTabSz="457200"/>
              <a:t>‹#›</a:t>
            </a:fld>
            <a:endParaRPr lang="en-US" dirty="0">
              <a:solidFill>
                <a:srgbClr val="90C226"/>
              </a:solidFill>
              <a:latin typeface="Trebuchet MS"/>
            </a:endParaRPr>
          </a:p>
        </p:txBody>
      </p:sp>
    </p:spTree>
    <p:extLst>
      <p:ext uri="{BB962C8B-B14F-4D97-AF65-F5344CB8AC3E}">
        <p14:creationId xmlns:p14="http://schemas.microsoft.com/office/powerpoint/2010/main" val="9284790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Corbel"/>
            </a:endParaRPr>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latin typeface="Corbel"/>
            </a:endParaRPr>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extLst/>
          </a:lstStyle>
          <a:p>
            <a:r>
              <a:rPr lang="en-US" smtClean="0"/>
              <a:t>Click to edit Master title style</a:t>
            </a:r>
            <a:endParaRPr lang="en-US" dirty="0"/>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rgbClr val="E9E5DC"/>
                </a:solidFill>
                <a:latin typeface="Corbel"/>
              </a:rPr>
              <a:pPr/>
              <a:t>9/26/14</a:t>
            </a:fld>
            <a:endParaRPr lang="en-US" dirty="0">
              <a:solidFill>
                <a:srgbClr val="E9E5DC"/>
              </a:solidFill>
              <a:latin typeface="Corbe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a:defRPr sz="1100">
                <a:solidFill>
                  <a:schemeClr val="tx2"/>
                </a:solidFill>
              </a:defRPr>
            </a:lvl1pPr>
            <a:extLst/>
          </a:lstStyle>
          <a:p>
            <a:endParaRPr lang="en-US" dirty="0">
              <a:solidFill>
                <a:srgbClr val="E9E5DC"/>
              </a:solidFill>
              <a:latin typeface="Corbel"/>
            </a:endParaRP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a:defRPr sz="1200">
                <a:solidFill>
                  <a:schemeClr val="tx2"/>
                </a:solidFill>
              </a:defRPr>
            </a:lvl1pPr>
            <a:extLst/>
          </a:lstStyle>
          <a:p>
            <a:fld id="{72AC53DF-4216-466D-99A7-94400E6C2A25}" type="slidenum">
              <a:rPr lang="en-US" smtClean="0">
                <a:solidFill>
                  <a:srgbClr val="E9E5DC"/>
                </a:solidFill>
                <a:latin typeface="Corbel"/>
              </a:rPr>
              <a:pPr/>
              <a:t>‹#›</a:t>
            </a:fld>
            <a:endParaRPr lang="en-US">
              <a:solidFill>
                <a:srgbClr val="E9E5DC"/>
              </a:solidFill>
              <a:latin typeface="Corbel"/>
            </a:endParaRPr>
          </a:p>
        </p:txBody>
      </p:sp>
    </p:spTree>
    <p:extLst>
      <p:ext uri="{BB962C8B-B14F-4D97-AF65-F5344CB8AC3E}">
        <p14:creationId xmlns:p14="http://schemas.microsoft.com/office/powerpoint/2010/main" val="10646549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914400"/>
            <a:ext cx="8677836"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609599" y="2209801"/>
            <a:ext cx="8677836"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598212" y="6356351"/>
            <a:ext cx="23368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solidFill>
                  <a:srgbClr val="333333">
                    <a:lumMod val="60000"/>
                    <a:lumOff val="40000"/>
                  </a:srgbClr>
                </a:solidFill>
                <a:latin typeface="Century Gothic"/>
              </a:rPr>
              <a:pPr/>
              <a:t>9/26/14</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3"/>
          </p:nvPr>
        </p:nvSpPr>
        <p:spPr>
          <a:xfrm>
            <a:off x="233083" y="6356351"/>
            <a:ext cx="8009467"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4"/>
          </p:nvPr>
        </p:nvSpPr>
        <p:spPr>
          <a:xfrm>
            <a:off x="11008659" y="361017"/>
            <a:ext cx="675341"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solidFill>
                  <a:prstClr val="white"/>
                </a:solidFill>
                <a:latin typeface="Century Gothic"/>
              </a:rPr>
              <a:pPr/>
              <a:t>‹#›</a:t>
            </a:fld>
            <a:endParaRPr lang="en-US">
              <a:solidFill>
                <a:prstClr val="white"/>
              </a:solidFill>
              <a:latin typeface="Century Gothic"/>
            </a:endParaRPr>
          </a:p>
        </p:txBody>
      </p:sp>
    </p:spTree>
    <p:extLst>
      <p:ext uri="{BB962C8B-B14F-4D97-AF65-F5344CB8AC3E}">
        <p14:creationId xmlns:p14="http://schemas.microsoft.com/office/powerpoint/2010/main" val="34101849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114801-2AF3-46E3-A6CD-992D02C96257}" type="datetimeFigureOut">
              <a:rPr lang="en-US" smtClean="0">
                <a:solidFill>
                  <a:prstClr val="black"/>
                </a:solidFill>
                <a:latin typeface="Garamond"/>
              </a:rPr>
              <a:pPr/>
              <a:t>9/26/14</a:t>
            </a:fld>
            <a:endParaRPr lang="en-US">
              <a:solidFill>
                <a:prstClr val="black"/>
              </a:solidFill>
              <a:latin typeface="Garamond"/>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latin typeface="Garamond"/>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10C116-B716-4A33-9F85-27EF820D53AD}"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14596516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ECB20-9030-4520-A0B4-E7A191D93B99}" type="datetimeFigureOut">
              <a:rPr lang="en-US" smtClean="0">
                <a:solidFill>
                  <a:prstClr val="black">
                    <a:tint val="75000"/>
                  </a:prstClr>
                </a:solidFill>
                <a:latin typeface="Calibri"/>
              </a:rPr>
              <a:pPr/>
              <a:t>9/26/14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A11C2-60BD-4329-8391-AE66A020617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1105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CE00E6B-7003-41EC-B645-82D3C0348BBB}" type="slidenum">
              <a:rPr lang="en-US" smtClean="0">
                <a:latin typeface="Calibri"/>
              </a:rPr>
              <a:pPr/>
              <a:t>‹#›</a:t>
            </a:fld>
            <a:endParaRPr lang="en-US">
              <a:latin typeface="Calibri"/>
            </a:endParaRPr>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latin typeface="Calibri"/>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2E50F989-F22A-44B1-AEC1-A2240B279D6E}" type="datetimeFigureOut">
              <a:rPr lang="en-US" smtClean="0">
                <a:solidFill>
                  <a:srgbClr val="DFDCB7"/>
                </a:solidFill>
                <a:latin typeface="Calibri"/>
              </a:rPr>
              <a:pPr/>
              <a:t>9/26/14</a:t>
            </a:fld>
            <a:endParaRPr lang="en-US">
              <a:solidFill>
                <a:srgbClr val="DFDCB7"/>
              </a:solidFill>
              <a:latin typeface="Calibri"/>
            </a:endParaRPr>
          </a:p>
        </p:txBody>
      </p:sp>
    </p:spTree>
    <p:extLst>
      <p:ext uri="{BB962C8B-B14F-4D97-AF65-F5344CB8AC3E}">
        <p14:creationId xmlns:p14="http://schemas.microsoft.com/office/powerpoint/2010/main" val="35265903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solidFill>
                  <a:srgbClr val="000000"/>
                </a:solidFill>
                <a:latin typeface="Arial"/>
              </a:rPr>
              <a:pPr/>
              <a:t>September 26, 2014</a:t>
            </a:fld>
            <a:endParaRPr lang="en-US" dirty="0">
              <a:solidFill>
                <a:srgbClr val="000000"/>
              </a:solidFill>
              <a:latin typeface="Arial"/>
            </a:endParaRP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solidFill>
                <a:srgbClr val="000000"/>
              </a:solidFill>
              <a:latin typeface="Arial"/>
            </a:endParaRPr>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solidFill>
                  <a:srgbClr val="D1282E"/>
                </a:solidFill>
                <a:latin typeface="Arial"/>
              </a:rPr>
              <a:pPr/>
              <a:t>‹#›</a:t>
            </a:fld>
            <a:endParaRPr lang="en-US" dirty="0">
              <a:solidFill>
                <a:srgbClr val="D1282E"/>
              </a:solidFill>
              <a:latin typeface="Arial"/>
            </a:endParaRP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Tree>
    <p:extLst>
      <p:ext uri="{BB962C8B-B14F-4D97-AF65-F5344CB8AC3E}">
        <p14:creationId xmlns:p14="http://schemas.microsoft.com/office/powerpoint/2010/main" val="15938795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BAF172A0-2E50-384C-9E30-E310C90725A9}"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9/26/14</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pPr>
            <a:fld id="{8BA9EC61-17E4-4421-AB0C-C4B8DDD03A64}" type="slidenum">
              <a:rPr lang="en-US" altLang="en-US" smtClean="0">
                <a:solidFill>
                  <a:srgbClr val="90C226"/>
                </a:solidFill>
                <a:latin typeface="Arial" panose="020B0604020202020204" pitchFamily="34" charset="0"/>
                <a:cs typeface="Arial" panose="020B0604020202020204" pitchFamily="34" charset="0"/>
              </a:rPr>
              <a:pPr fontAlgn="base">
                <a:spcBef>
                  <a:spcPct val="0"/>
                </a:spcBef>
                <a:spcAft>
                  <a:spcPct val="0"/>
                </a:spcAft>
              </a:pPr>
              <a:t>‹#›</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13656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39.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3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41.png"/><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image" Target="../media/image4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0.xml"/><Relationship Id="rId2" Type="http://schemas.openxmlformats.org/officeDocument/2006/relationships/notesSlide" Target="../notesSlides/notesSlid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0.xml"/><Relationship Id="rId2" Type="http://schemas.openxmlformats.org/officeDocument/2006/relationships/notesSlide" Target="../notesSlides/notesSlide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52400" y="2133601"/>
            <a:ext cx="9550400" cy="1470025"/>
          </a:xfrm>
        </p:spPr>
        <p:txBody>
          <a:bodyPr/>
          <a:lstStyle/>
          <a:p>
            <a:pPr eaLnBrk="1" hangingPunct="1"/>
            <a:r>
              <a:rPr lang="en-US" altLang="en-US" sz="6000" dirty="0" smtClean="0"/>
              <a:t>CSI 660: Sep 26</a:t>
            </a:r>
            <a:br>
              <a:rPr lang="en-US" altLang="en-US" sz="6000" dirty="0" smtClean="0"/>
            </a:br>
            <a:r>
              <a:rPr lang="en-US" altLang="en-US" sz="6000" dirty="0" smtClean="0"/>
              <a:t>Flash Team Presentations</a:t>
            </a:r>
            <a:r>
              <a:rPr lang="en-US" altLang="en-US" sz="6000" dirty="0"/>
              <a:t/>
            </a:r>
            <a:br>
              <a:rPr lang="en-US" altLang="en-US" sz="6000" dirty="0"/>
            </a:br>
            <a:endParaRPr lang="en-US" altLang="en-US" sz="4400" dirty="0"/>
          </a:p>
        </p:txBody>
      </p:sp>
      <p:sp>
        <p:nvSpPr>
          <p:cNvPr id="18435" name="Rectangle 3"/>
          <p:cNvSpPr>
            <a:spLocks noGrp="1" noChangeArrowheads="1"/>
          </p:cNvSpPr>
          <p:nvPr>
            <p:ph type="subTitle" idx="1"/>
          </p:nvPr>
        </p:nvSpPr>
        <p:spPr>
          <a:xfrm>
            <a:off x="228600" y="3200400"/>
            <a:ext cx="9296400" cy="1295400"/>
          </a:xfrm>
        </p:spPr>
        <p:txBody>
          <a:bodyPr>
            <a:noAutofit/>
          </a:bodyPr>
          <a:lstStyle/>
          <a:p>
            <a:r>
              <a:rPr lang="en-US" sz="2800" dirty="0">
                <a:solidFill>
                  <a:schemeClr val="tx1"/>
                </a:solidFill>
              </a:rPr>
              <a:t>CSI 660 – Networks Mining</a:t>
            </a:r>
          </a:p>
          <a:p>
            <a:r>
              <a:rPr lang="en-US" sz="2800" dirty="0">
                <a:solidFill>
                  <a:schemeClr val="tx1"/>
                </a:solidFill>
              </a:rPr>
              <a:t>Instructor: Petko </a:t>
            </a:r>
            <a:r>
              <a:rPr lang="en-US" sz="2800" dirty="0" smtClean="0">
                <a:solidFill>
                  <a:schemeClr val="tx1"/>
                </a:solidFill>
              </a:rPr>
              <a:t>Bogdanov</a:t>
            </a:r>
            <a:endParaRPr lang="en-US" sz="2800" dirty="0">
              <a:solidFill>
                <a:schemeClr val="tx1"/>
              </a:solidFill>
            </a:endParaRPr>
          </a:p>
          <a:p>
            <a:r>
              <a:rPr lang="en-US" sz="2800" dirty="0">
                <a:solidFill>
                  <a:schemeClr val="tx1"/>
                </a:solidFill>
              </a:rPr>
              <a:t>U at Albany, </a:t>
            </a:r>
            <a:r>
              <a:rPr lang="en-US" sz="2800" dirty="0" smtClean="0">
                <a:solidFill>
                  <a:schemeClr val="tx1"/>
                </a:solidFill>
              </a:rPr>
              <a:t>SUNY</a:t>
            </a:r>
          </a:p>
          <a:p>
            <a:r>
              <a:rPr lang="en-US" altLang="en-US" sz="2800" dirty="0" smtClean="0">
                <a:solidFill>
                  <a:schemeClr val="tx1"/>
                </a:solidFill>
              </a:rPr>
              <a:t>Website: </a:t>
            </a:r>
          </a:p>
          <a:p>
            <a:r>
              <a:rPr lang="en-US" sz="2000" dirty="0" smtClean="0">
                <a:solidFill>
                  <a:schemeClr val="tx1"/>
                </a:solidFill>
                <a:latin typeface="Lucida Grande"/>
                <a:ea typeface="Lucida Grande"/>
                <a:cs typeface="Lucida Grande"/>
              </a:rPr>
              <a:t>http</a:t>
            </a:r>
            <a:r>
              <a:rPr lang="en-US" sz="2000" dirty="0">
                <a:solidFill>
                  <a:schemeClr val="tx1"/>
                </a:solidFill>
                <a:latin typeface="Lucida Grande"/>
                <a:ea typeface="Lucida Grande"/>
                <a:cs typeface="Lucida Grande"/>
              </a:rPr>
              <a:t>://</a:t>
            </a:r>
            <a:r>
              <a:rPr lang="en-US" sz="2000" dirty="0" err="1">
                <a:solidFill>
                  <a:schemeClr val="tx1"/>
                </a:solidFill>
                <a:latin typeface="Lucida Grande"/>
                <a:ea typeface="Lucida Grande"/>
                <a:cs typeface="Lucida Grande"/>
              </a:rPr>
              <a:t>www.cs.albany.edu</a:t>
            </a:r>
            <a:r>
              <a:rPr lang="en-US" sz="2000" dirty="0">
                <a:solidFill>
                  <a:schemeClr val="tx1"/>
                </a:solidFill>
                <a:latin typeface="Lucida Grande"/>
                <a:ea typeface="Lucida Grande"/>
                <a:cs typeface="Lucida Grande"/>
              </a:rPr>
              <a:t>/~</a:t>
            </a:r>
            <a:r>
              <a:rPr lang="en-US" sz="2000" dirty="0" err="1">
                <a:solidFill>
                  <a:schemeClr val="tx1"/>
                </a:solidFill>
                <a:latin typeface="Lucida Grande"/>
                <a:ea typeface="Lucida Grande"/>
                <a:cs typeface="Lucida Grande"/>
              </a:rPr>
              <a:t>petko</a:t>
            </a:r>
            <a:r>
              <a:rPr lang="en-US" sz="2000" dirty="0">
                <a:solidFill>
                  <a:schemeClr val="tx1"/>
                </a:solidFill>
                <a:latin typeface="Lucida Grande"/>
                <a:ea typeface="Lucida Grande"/>
                <a:cs typeface="Lucida Grande"/>
              </a:rPr>
              <a:t>/classes/FALL14.CSI660/</a:t>
            </a:r>
            <a:endParaRPr lang="en-US" altLang="en-US" sz="2000" dirty="0" smtClean="0">
              <a:solidFill>
                <a:schemeClr val="tx1"/>
              </a:solidFill>
            </a:endParaRPr>
          </a:p>
          <a:p>
            <a:pPr eaLnBrk="1" hangingPunct="1">
              <a:lnSpc>
                <a:spcPct val="90000"/>
              </a:lnSpc>
            </a:pPr>
            <a:endParaRPr lang="en-US" altLang="en-US" sz="2800" dirty="0">
              <a:solidFill>
                <a:schemeClr val="tx1"/>
              </a:solidFill>
            </a:endParaRPr>
          </a:p>
        </p:txBody>
      </p:sp>
    </p:spTree>
    <p:extLst>
      <p:ext uri="{BB962C8B-B14F-4D97-AF65-F5344CB8AC3E}">
        <p14:creationId xmlns:p14="http://schemas.microsoft.com/office/powerpoint/2010/main" val="35415823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0" y="274637"/>
            <a:ext cx="10972800" cy="1143200"/>
          </a:xfrm>
          <a:prstGeom prst="rect">
            <a:avLst/>
          </a:prstGeom>
        </p:spPr>
        <p:txBody>
          <a:bodyPr lIns="121897" tIns="121897" rIns="121897" bIns="121897" anchor="b" anchorCtr="0">
            <a:noAutofit/>
          </a:bodyPr>
          <a:lstStyle/>
          <a:p>
            <a:r>
              <a:rPr lang="en"/>
              <a:t>Data set</a:t>
            </a:r>
          </a:p>
        </p:txBody>
      </p:sp>
      <p:sp>
        <p:nvSpPr>
          <p:cNvPr id="42" name="Shape 42"/>
          <p:cNvSpPr txBox="1">
            <a:spLocks noGrp="1"/>
          </p:cNvSpPr>
          <p:nvPr>
            <p:ph type="body" idx="1"/>
          </p:nvPr>
        </p:nvSpPr>
        <p:spPr>
          <a:xfrm>
            <a:off x="700033" y="1600201"/>
            <a:ext cx="10972800" cy="4967599"/>
          </a:xfrm>
          <a:prstGeom prst="rect">
            <a:avLst/>
          </a:prstGeom>
        </p:spPr>
        <p:txBody>
          <a:bodyPr lIns="121897" tIns="121897" rIns="121897" bIns="121897" anchor="t" anchorCtr="0">
            <a:noAutofit/>
          </a:bodyPr>
          <a:lstStyle/>
          <a:p>
            <a:pPr>
              <a:buNone/>
            </a:pPr>
            <a:r>
              <a:rPr lang="en" sz="1900" b="1"/>
              <a:t>The Japanese Female Facial Expression(</a:t>
            </a:r>
            <a:r>
              <a:rPr lang="en" sz="2000" b="1">
                <a:solidFill>
                  <a:srgbClr val="000000"/>
                </a:solidFill>
                <a:latin typeface="Times New Roman"/>
                <a:ea typeface="Times New Roman"/>
                <a:cs typeface="Times New Roman"/>
                <a:sym typeface="Times New Roman"/>
              </a:rPr>
              <a:t>JAFFE)</a:t>
            </a:r>
          </a:p>
          <a:p>
            <a:pPr>
              <a:buNone/>
            </a:pPr>
            <a:endParaRPr sz="1600" b="1">
              <a:solidFill>
                <a:srgbClr val="000000"/>
              </a:solidFill>
              <a:latin typeface="Calibri"/>
              <a:ea typeface="Calibri"/>
              <a:cs typeface="Calibri"/>
              <a:sym typeface="Calibri"/>
            </a:endParaRPr>
          </a:p>
          <a:p>
            <a:pPr>
              <a:buNone/>
            </a:pPr>
            <a:r>
              <a:rPr lang="en" sz="1900"/>
              <a:t>It contains 213 images of 7 facial expressions (6 basic facial expressions + 1 neutral) </a:t>
            </a:r>
          </a:p>
          <a:p>
            <a:pPr>
              <a:buNone/>
            </a:pPr>
            <a:r>
              <a:rPr lang="en" sz="1600" b="1">
                <a:solidFill>
                  <a:srgbClr val="FFFFFF"/>
                </a:solidFill>
                <a:latin typeface="Times New Roman"/>
                <a:ea typeface="Times New Roman"/>
                <a:cs typeface="Times New Roman"/>
                <a:sym typeface="Times New Roman"/>
              </a:rPr>
              <a:t>s</a:t>
            </a:r>
          </a:p>
          <a:p>
            <a:pPr>
              <a:buNone/>
            </a:pPr>
            <a:r>
              <a:rPr lang="en" sz="1600" b="1">
                <a:solidFill>
                  <a:srgbClr val="FFFFFF"/>
                </a:solidFill>
                <a:latin typeface="Times New Roman"/>
                <a:ea typeface="Times New Roman"/>
                <a:cs typeface="Times New Roman"/>
                <a:sym typeface="Times New Roman"/>
              </a:rPr>
              <a:t>e B e Face Database B </a:t>
            </a:r>
          </a:p>
        </p:txBody>
      </p:sp>
      <p:sp>
        <p:nvSpPr>
          <p:cNvPr id="43" name="Shape 43"/>
          <p:cNvSpPr txBox="1"/>
          <p:nvPr/>
        </p:nvSpPr>
        <p:spPr>
          <a:xfrm>
            <a:off x="2165533" y="-961500"/>
            <a:ext cx="4876800" cy="609600"/>
          </a:xfrm>
          <a:prstGeom prst="rect">
            <a:avLst/>
          </a:prstGeom>
          <a:noFill/>
          <a:ln>
            <a:noFill/>
          </a:ln>
        </p:spPr>
        <p:txBody>
          <a:bodyPr lIns="121897" tIns="121897" rIns="121897" bIns="121897" anchor="t" anchorCtr="0">
            <a:noAutofit/>
          </a:bodyPr>
          <a:lstStyle/>
          <a:p>
            <a:endParaRPr/>
          </a:p>
        </p:txBody>
      </p:sp>
      <p:pic>
        <p:nvPicPr>
          <p:cNvPr id="44" name="Shape 44"/>
          <p:cNvPicPr preferRelativeResize="0"/>
          <p:nvPr/>
        </p:nvPicPr>
        <p:blipFill>
          <a:blip r:embed="rId3">
            <a:alphaModFix/>
          </a:blip>
          <a:stretch>
            <a:fillRect/>
          </a:stretch>
        </p:blipFill>
        <p:spPr>
          <a:xfrm>
            <a:off x="899600" y="3145733"/>
            <a:ext cx="10083800" cy="2895600"/>
          </a:xfrm>
          <a:prstGeom prst="rect">
            <a:avLst/>
          </a:prstGeom>
          <a:noFill/>
          <a:ln>
            <a:noFill/>
          </a:ln>
        </p:spPr>
      </p:pic>
    </p:spTree>
    <p:extLst>
      <p:ext uri="{BB962C8B-B14F-4D97-AF65-F5344CB8AC3E}">
        <p14:creationId xmlns:p14="http://schemas.microsoft.com/office/powerpoint/2010/main" val="3389238147"/>
      </p:ext>
    </p:extLst>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913" y="2564554"/>
            <a:ext cx="7766936" cy="1646302"/>
          </a:xfrm>
        </p:spPr>
        <p:txBody>
          <a:bodyPr/>
          <a:lstStyle/>
          <a:p>
            <a:r>
              <a:rPr lang="en-US" sz="4000" dirty="0"/>
              <a:t>Collaborative Filtering with Multi-component Rating for Recommender Systems</a:t>
            </a:r>
            <a:br>
              <a:rPr lang="en-US" sz="4000" dirty="0"/>
            </a:br>
            <a:r>
              <a:rPr lang="en-US" sz="4000" dirty="0" smtClean="0"/>
              <a:t>	</a:t>
            </a:r>
            <a:endParaRPr lang="en-US" sz="4000" dirty="0"/>
          </a:p>
        </p:txBody>
      </p:sp>
      <p:sp>
        <p:nvSpPr>
          <p:cNvPr id="3" name="Subtitle 2"/>
          <p:cNvSpPr>
            <a:spLocks noGrp="1"/>
          </p:cNvSpPr>
          <p:nvPr>
            <p:ph type="subTitle" idx="1"/>
          </p:nvPr>
        </p:nvSpPr>
        <p:spPr>
          <a:xfrm>
            <a:off x="546947" y="3662406"/>
            <a:ext cx="7766936" cy="1096899"/>
          </a:xfrm>
        </p:spPr>
        <p:txBody>
          <a:bodyPr/>
          <a:lstStyle/>
          <a:p>
            <a:r>
              <a:rPr lang="en-US" dirty="0"/>
              <a:t>b</a:t>
            </a:r>
            <a:r>
              <a:rPr lang="en-US" dirty="0" smtClean="0"/>
              <a:t>y Dhiraj Tanwar and Bilal Khan</a:t>
            </a:r>
            <a:endParaRPr lang="en-US" dirty="0"/>
          </a:p>
        </p:txBody>
      </p:sp>
    </p:spTree>
    <p:extLst>
      <p:ext uri="{BB962C8B-B14F-4D97-AF65-F5344CB8AC3E}">
        <p14:creationId xmlns:p14="http://schemas.microsoft.com/office/powerpoint/2010/main" val="130138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14" y="609600"/>
            <a:ext cx="8596668" cy="1320800"/>
          </a:xfrm>
        </p:spPr>
        <p:txBody>
          <a:bodyPr>
            <a:normAutofit/>
          </a:bodyPr>
          <a:lstStyle/>
          <a:p>
            <a:r>
              <a:rPr lang="en-US" dirty="0" smtClean="0"/>
              <a:t>INTRODUCTION</a:t>
            </a:r>
            <a:r>
              <a:rPr lang="en-US" dirty="0"/>
              <a:t/>
            </a:r>
            <a:br>
              <a:rPr lang="en-US" dirty="0"/>
            </a:br>
            <a:endParaRPr lang="en-US" dirty="0"/>
          </a:p>
        </p:txBody>
      </p:sp>
      <p:sp>
        <p:nvSpPr>
          <p:cNvPr id="3" name="Content Placeholder 2"/>
          <p:cNvSpPr>
            <a:spLocks noGrp="1"/>
          </p:cNvSpPr>
          <p:nvPr>
            <p:ph idx="1"/>
          </p:nvPr>
        </p:nvSpPr>
        <p:spPr>
          <a:xfrm>
            <a:off x="677334" y="1610360"/>
            <a:ext cx="10112586" cy="4447540"/>
          </a:xfrm>
        </p:spPr>
        <p:txBody>
          <a:bodyPr>
            <a:normAutofit lnSpcReduction="10000"/>
          </a:bodyPr>
          <a:lstStyle/>
          <a:p>
            <a:r>
              <a:rPr lang="en-US" sz="2400" dirty="0"/>
              <a:t>Collaborative filtering based recommender system focuses on predicting new items of interest for a user based on correlations computed between that user and other users. We are going to use the concept of collaborative filtering using multi component rating to recommend movies to the </a:t>
            </a:r>
            <a:r>
              <a:rPr lang="en-US" sz="2400" dirty="0" smtClean="0"/>
              <a:t>users.</a:t>
            </a:r>
          </a:p>
          <a:p>
            <a:r>
              <a:rPr lang="en-US" sz="2400" dirty="0" smtClean="0"/>
              <a:t>There are </a:t>
            </a:r>
            <a:r>
              <a:rPr lang="en-US" sz="2400" dirty="0"/>
              <a:t>two </a:t>
            </a:r>
            <a:r>
              <a:rPr lang="en-US" sz="2400" dirty="0" smtClean="0"/>
              <a:t>variables </a:t>
            </a:r>
            <a:r>
              <a:rPr lang="en-US" sz="2400" dirty="0"/>
              <a:t>to characterize user behavior and items characteristics separately while most of the collaborative filtering use single component that is overall rating of the movies or of the </a:t>
            </a:r>
            <a:r>
              <a:rPr lang="en-US" sz="2400" dirty="0" smtClean="0"/>
              <a:t>items.</a:t>
            </a:r>
          </a:p>
          <a:p>
            <a:r>
              <a:rPr lang="en-US" sz="2400" dirty="0" smtClean="0"/>
              <a:t>The multi components  </a:t>
            </a:r>
            <a:r>
              <a:rPr lang="en-US" sz="2400" dirty="0"/>
              <a:t>attributes like stories, acting, scripts, directions </a:t>
            </a:r>
            <a:r>
              <a:rPr lang="en-US" sz="2400" dirty="0" smtClean="0"/>
              <a:t>,age ,gender etc</a:t>
            </a:r>
            <a:r>
              <a:rPr lang="en-US" sz="2400" dirty="0"/>
              <a:t>. to be rated which is brought into generation of movie </a:t>
            </a:r>
            <a:r>
              <a:rPr lang="en-US" sz="2400" dirty="0" smtClean="0"/>
              <a:t>recommendation.</a:t>
            </a:r>
          </a:p>
        </p:txBody>
      </p:sp>
    </p:spTree>
    <p:extLst>
      <p:ext uri="{BB962C8B-B14F-4D97-AF65-F5344CB8AC3E}">
        <p14:creationId xmlns:p14="http://schemas.microsoft.com/office/powerpoint/2010/main" val="72533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020234" y="1270000"/>
            <a:ext cx="8596668" cy="5245100"/>
          </a:xfrm>
        </p:spPr>
        <p:txBody>
          <a:bodyPr>
            <a:normAutofit/>
          </a:bodyPr>
          <a:lstStyle/>
          <a:p>
            <a:r>
              <a:rPr lang="en-US" sz="2400" dirty="0" smtClean="0"/>
              <a:t>Currently the multi component rating recommender system uses the techniques and models like Flexible Mixture Model(FMM) and Expectation Maximization Algo</a:t>
            </a:r>
            <a:r>
              <a:rPr lang="en-US" sz="2400" dirty="0"/>
              <a:t> </a:t>
            </a:r>
            <a:r>
              <a:rPr lang="en-US" sz="2400" dirty="0" smtClean="0"/>
              <a:t>with an assumption that allow them </a:t>
            </a:r>
            <a:r>
              <a:rPr lang="en-US" sz="2400" smtClean="0"/>
              <a:t>to factorize </a:t>
            </a:r>
            <a:r>
              <a:rPr lang="en-US" sz="2400" dirty="0" smtClean="0"/>
              <a:t>joint distribution and finally make predication and recommendation.</a:t>
            </a:r>
          </a:p>
          <a:p>
            <a:r>
              <a:rPr lang="en-US" sz="2400" dirty="0" smtClean="0"/>
              <a:t>However, there is catch point in this method that while working  with the less training data they got a better prediction and retrieval but working with large training data then it leads to lower prediction.</a:t>
            </a:r>
          </a:p>
          <a:p>
            <a:r>
              <a:rPr lang="en-US" sz="2400" dirty="0" smtClean="0"/>
              <a:t>Secondly,  the author assumes that there is no dependency among the variables and also correlation amount the component variable is zero just to avoid the complexity.</a:t>
            </a:r>
          </a:p>
          <a:p>
            <a:endParaRPr lang="en-US" sz="2400" dirty="0" smtClean="0"/>
          </a:p>
        </p:txBody>
      </p:sp>
    </p:spTree>
    <p:extLst>
      <p:ext uri="{BB962C8B-B14F-4D97-AF65-F5344CB8AC3E}">
        <p14:creationId xmlns:p14="http://schemas.microsoft.com/office/powerpoint/2010/main" val="301685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609600" y="1447800"/>
            <a:ext cx="11480800" cy="1219201"/>
          </a:xfrm>
        </p:spPr>
        <p:txBody>
          <a:bodyPr/>
          <a:lstStyle>
            <a:extLst/>
          </a:lstStyle>
          <a:p>
            <a:pPr algn="ctr"/>
            <a:r>
              <a:rPr lang="en-US" sz="3200" b="0" dirty="0" smtClean="0">
                <a:latin typeface="Times New Roman" pitchFamily="18" charset="0"/>
                <a:cs typeface="Times New Roman" pitchFamily="18" charset="0"/>
              </a:rPr>
              <a:t>Finding  social  circles  in  Ego-Networks  using  network assignments  and  profile  Similarity.</a:t>
            </a:r>
            <a:endParaRPr lang="en-US" sz="3200" b="0" dirty="0">
              <a:latin typeface="Times New Roman" pitchFamily="18" charset="0"/>
              <a:cs typeface="Times New Roman" pitchFamily="18" charset="0"/>
            </a:endParaRPr>
          </a:p>
        </p:txBody>
      </p:sp>
      <p:sp>
        <p:nvSpPr>
          <p:cNvPr id="5" name="Rectangle 4"/>
          <p:cNvSpPr>
            <a:spLocks noGrp="1"/>
          </p:cNvSpPr>
          <p:nvPr>
            <p:ph type="body" idx="1"/>
          </p:nvPr>
        </p:nvSpPr>
        <p:spPr/>
        <p:txBody>
          <a:bodyPr>
            <a:normAutofit/>
          </a:bodyPr>
          <a:lstStyle>
            <a:extLst/>
          </a:lstStyle>
          <a:p>
            <a:r>
              <a:rPr lang="en-US" dirty="0" smtClean="0"/>
              <a:t>						</a:t>
            </a:r>
            <a:r>
              <a:rPr lang="en-US" sz="2400" b="1" dirty="0" smtClean="0"/>
              <a:t>Presenters- </a:t>
            </a:r>
            <a:r>
              <a:rPr lang="en-US" sz="2400" b="1" dirty="0" err="1" smtClean="0"/>
              <a:t>Darshana</a:t>
            </a:r>
            <a:r>
              <a:rPr lang="en-US" sz="2400" b="1" dirty="0" smtClean="0"/>
              <a:t> </a:t>
            </a:r>
            <a:r>
              <a:rPr lang="en-US" sz="2400" b="1" dirty="0" err="1" smtClean="0"/>
              <a:t>Rane</a:t>
            </a:r>
            <a:r>
              <a:rPr lang="en-US" sz="2400" b="1" dirty="0" smtClean="0"/>
              <a:t> </a:t>
            </a:r>
          </a:p>
          <a:p>
            <a:r>
              <a:rPr lang="en-US" sz="2400" b="1" dirty="0" smtClean="0"/>
              <a:t>		      					        </a:t>
            </a:r>
            <a:r>
              <a:rPr lang="en-US" sz="2400" b="1" dirty="0" err="1" smtClean="0"/>
              <a:t>Sushant</a:t>
            </a:r>
            <a:r>
              <a:rPr lang="en-US" sz="2400" b="1" dirty="0" smtClean="0"/>
              <a:t> </a:t>
            </a:r>
            <a:r>
              <a:rPr lang="en-US" sz="2400" b="1" dirty="0" err="1" smtClean="0"/>
              <a:t>Obeja</a:t>
            </a:r>
            <a:endParaRPr lang="en-US" sz="2400" b="1" dirty="0"/>
          </a:p>
        </p:txBody>
      </p:sp>
    </p:spTree>
    <p:extLst>
      <p:ext uri="{BB962C8B-B14F-4D97-AF65-F5344CB8AC3E}">
        <p14:creationId xmlns:p14="http://schemas.microsoft.com/office/powerpoint/2010/main" val="23063139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dirty="0" smtClean="0"/>
              <a:t>Introduction</a:t>
            </a:r>
            <a:r>
              <a:rPr lang="en-US" dirty="0" smtClean="0">
                <a:solidFill>
                  <a:schemeClr val="accent1"/>
                </a:solidFill>
              </a:rPr>
              <a:t/>
            </a:r>
            <a:br>
              <a:rPr lang="en-US" dirty="0" smtClean="0">
                <a:solidFill>
                  <a:schemeClr val="accent1"/>
                </a:solidFill>
              </a:rPr>
            </a:br>
            <a:endParaRPr lang="en-US" dirty="0">
              <a:solidFill>
                <a:schemeClr val="accent1"/>
              </a:solidFill>
            </a:endParaRPr>
          </a:p>
        </p:txBody>
      </p:sp>
      <p:sp>
        <p:nvSpPr>
          <p:cNvPr id="3" name="Rectangle 2"/>
          <p:cNvSpPr>
            <a:spLocks noGrp="1"/>
          </p:cNvSpPr>
          <p:nvPr>
            <p:ph sz="half" idx="4294967295"/>
          </p:nvPr>
        </p:nvSpPr>
        <p:spPr>
          <a:xfrm>
            <a:off x="609602" y="1600203"/>
            <a:ext cx="9844617" cy="4525963"/>
          </a:xfrm>
        </p:spPr>
        <p:txBody>
          <a:bodyPr>
            <a:normAutofit fontScale="92500" lnSpcReduction="10000"/>
          </a:bodyPr>
          <a:lstStyle>
            <a:extLst/>
          </a:lstStyle>
          <a:p>
            <a:pPr algn="just">
              <a:lnSpc>
                <a:spcPct val="114000"/>
              </a:lnSpc>
            </a:pPr>
            <a:r>
              <a:rPr lang="en-US" dirty="0" smtClean="0">
                <a:solidFill>
                  <a:schemeClr val="bg1"/>
                </a:solidFill>
              </a:rPr>
              <a:t>Social network allows users to use and follow streams of data generated by hundreds of their friends and acquaintances. </a:t>
            </a:r>
          </a:p>
          <a:p>
            <a:pPr algn="just">
              <a:lnSpc>
                <a:spcPct val="114000"/>
              </a:lnSpc>
            </a:pPr>
            <a:r>
              <a:rPr lang="en-US" dirty="0" smtClean="0">
                <a:solidFill>
                  <a:schemeClr val="bg1"/>
                </a:solidFill>
              </a:rPr>
              <a:t>This in turn generates a large volume of information. There is  a need to organize this information overload and create their personal social network .</a:t>
            </a:r>
          </a:p>
          <a:p>
            <a:pPr algn="just">
              <a:lnSpc>
                <a:spcPct val="114000"/>
              </a:lnSpc>
            </a:pPr>
            <a:r>
              <a:rPr lang="en-US" dirty="0" smtClean="0">
                <a:solidFill>
                  <a:schemeClr val="bg1"/>
                </a:solidFill>
              </a:rPr>
              <a:t> One of the main organizing principles in real-world networks is that of network communities, where sets of nodes organize into densely linked clusters. Organizing their networks  by  forming social circles.</a:t>
            </a:r>
          </a:p>
          <a:p>
            <a:pPr algn="just">
              <a:lnSpc>
                <a:spcPct val="114000"/>
              </a:lnSpc>
            </a:pPr>
            <a:endParaRPr lang="en-US" dirty="0">
              <a:solidFill>
                <a:schemeClr val="bg1"/>
              </a:solidFill>
            </a:endParaRPr>
          </a:p>
        </p:txBody>
      </p:sp>
    </p:spTree>
    <p:extLst>
      <p:ext uri="{BB962C8B-B14F-4D97-AF65-F5344CB8AC3E}">
        <p14:creationId xmlns:p14="http://schemas.microsoft.com/office/powerpoint/2010/main" val="916943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			Motivation</a:t>
            </a:r>
            <a:endParaRPr lang="en-US" dirty="0">
              <a:solidFill>
                <a:schemeClr val="accent1"/>
              </a:solidFill>
            </a:endParaRPr>
          </a:p>
        </p:txBody>
      </p:sp>
      <p:sp>
        <p:nvSpPr>
          <p:cNvPr id="3" name="Rectangle 2"/>
          <p:cNvSpPr>
            <a:spLocks noGrp="1"/>
          </p:cNvSpPr>
          <p:nvPr>
            <p:ph sz="half" idx="4294967295"/>
          </p:nvPr>
        </p:nvSpPr>
        <p:spPr>
          <a:xfrm>
            <a:off x="609602" y="1600203"/>
            <a:ext cx="9844617" cy="4525963"/>
          </a:xfrm>
        </p:spPr>
        <p:txBody>
          <a:bodyPr>
            <a:normAutofit fontScale="92500" lnSpcReduction="10000"/>
          </a:bodyPr>
          <a:lstStyle>
            <a:extLst/>
          </a:lstStyle>
          <a:p>
            <a:pPr algn="just">
              <a:lnSpc>
                <a:spcPct val="114000"/>
              </a:lnSpc>
            </a:pPr>
            <a:r>
              <a:rPr lang="en-US" dirty="0" smtClean="0">
                <a:solidFill>
                  <a:schemeClr val="bg1"/>
                </a:solidFill>
              </a:rPr>
              <a:t>Currently, users active on any social network like </a:t>
            </a:r>
            <a:r>
              <a:rPr lang="en-US" dirty="0" err="1" smtClean="0">
                <a:solidFill>
                  <a:schemeClr val="bg1"/>
                </a:solidFill>
              </a:rPr>
              <a:t>Facebook</a:t>
            </a:r>
            <a:r>
              <a:rPr lang="en-US" dirty="0" smtClean="0">
                <a:solidFill>
                  <a:schemeClr val="bg1"/>
                </a:solidFill>
              </a:rPr>
              <a:t>, Google+ and Twitter identify their circles either </a:t>
            </a:r>
            <a:r>
              <a:rPr lang="en-US" b="1" dirty="0" smtClean="0">
                <a:solidFill>
                  <a:schemeClr val="bg1"/>
                </a:solidFill>
              </a:rPr>
              <a:t>manually</a:t>
            </a:r>
            <a:r>
              <a:rPr lang="en-US" dirty="0" smtClean="0">
                <a:solidFill>
                  <a:schemeClr val="bg1"/>
                </a:solidFill>
              </a:rPr>
              <a:t>, or by finding friends who share a common feature.</a:t>
            </a:r>
          </a:p>
          <a:p>
            <a:pPr algn="just">
              <a:lnSpc>
                <a:spcPct val="114000"/>
              </a:lnSpc>
            </a:pPr>
            <a:r>
              <a:rPr lang="en-US" dirty="0" smtClean="0">
                <a:solidFill>
                  <a:schemeClr val="bg1"/>
                </a:solidFill>
              </a:rPr>
              <a:t> However, there are issues with these approaches ,the first one is </a:t>
            </a:r>
            <a:r>
              <a:rPr lang="en-US" b="1" dirty="0" smtClean="0">
                <a:solidFill>
                  <a:schemeClr val="bg1"/>
                </a:solidFill>
              </a:rPr>
              <a:t>time consuming </a:t>
            </a:r>
            <a:r>
              <a:rPr lang="en-US" dirty="0" smtClean="0">
                <a:solidFill>
                  <a:schemeClr val="bg1"/>
                </a:solidFill>
              </a:rPr>
              <a:t>and does </a:t>
            </a:r>
            <a:r>
              <a:rPr lang="en-US" b="1" dirty="0" smtClean="0">
                <a:solidFill>
                  <a:schemeClr val="bg1"/>
                </a:solidFill>
              </a:rPr>
              <a:t>not update automatically</a:t>
            </a:r>
            <a:r>
              <a:rPr lang="en-US" dirty="0" smtClean="0">
                <a:solidFill>
                  <a:schemeClr val="bg1"/>
                </a:solidFill>
              </a:rPr>
              <a:t> as a user adds more friends.</a:t>
            </a:r>
          </a:p>
          <a:p>
            <a:pPr algn="just">
              <a:lnSpc>
                <a:spcPct val="114000"/>
              </a:lnSpc>
            </a:pPr>
            <a:r>
              <a:rPr lang="en-US" dirty="0" smtClean="0">
                <a:solidFill>
                  <a:schemeClr val="bg1"/>
                </a:solidFill>
              </a:rPr>
              <a:t>The second  one does not take into consideration the individual features of the users communities, and can work poorly when profile information is missing or withheld.</a:t>
            </a:r>
            <a:endParaRPr lang="en-US" dirty="0">
              <a:solidFill>
                <a:schemeClr val="bg1"/>
              </a:solidFill>
            </a:endParaRPr>
          </a:p>
        </p:txBody>
      </p:sp>
    </p:spTree>
    <p:extLst>
      <p:ext uri="{BB962C8B-B14F-4D97-AF65-F5344CB8AC3E}">
        <p14:creationId xmlns:p14="http://schemas.microsoft.com/office/powerpoint/2010/main" val="4434595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dirty="0" smtClean="0">
                <a:solidFill>
                  <a:schemeClr val="accent1"/>
                </a:solidFill>
              </a:rPr>
              <a:t/>
            </a:r>
            <a:br>
              <a:rPr lang="en-US" dirty="0" smtClean="0">
                <a:solidFill>
                  <a:schemeClr val="accent1"/>
                </a:solidFill>
              </a:rPr>
            </a:br>
            <a:endParaRPr lang="en-US" dirty="0">
              <a:solidFill>
                <a:schemeClr val="accent1"/>
              </a:solidFill>
            </a:endParaRPr>
          </a:p>
        </p:txBody>
      </p:sp>
      <p:sp>
        <p:nvSpPr>
          <p:cNvPr id="3" name="Rectangle 2"/>
          <p:cNvSpPr>
            <a:spLocks noGrp="1"/>
          </p:cNvSpPr>
          <p:nvPr>
            <p:ph sz="half" idx="4294967295"/>
          </p:nvPr>
        </p:nvSpPr>
        <p:spPr>
          <a:xfrm>
            <a:off x="609602" y="1600203"/>
            <a:ext cx="9844617" cy="4525963"/>
          </a:xfrm>
        </p:spPr>
        <p:txBody>
          <a:bodyPr>
            <a:normAutofit/>
          </a:bodyPr>
          <a:lstStyle>
            <a:extLst/>
          </a:lstStyle>
          <a:p>
            <a:pPr algn="just">
              <a:lnSpc>
                <a:spcPct val="114000"/>
              </a:lnSpc>
            </a:pPr>
            <a:endParaRPr lang="en-US" dirty="0" smtClean="0">
              <a:solidFill>
                <a:schemeClr val="bg1"/>
              </a:solidFill>
            </a:endParaRPr>
          </a:p>
          <a:p>
            <a:pPr algn="just">
              <a:lnSpc>
                <a:spcPct val="114000"/>
              </a:lnSpc>
            </a:pPr>
            <a:endParaRPr lang="en-US" dirty="0">
              <a:solidFill>
                <a:schemeClr val="bg1"/>
              </a:solidFill>
            </a:endParaRPr>
          </a:p>
        </p:txBody>
      </p:sp>
      <p:pic>
        <p:nvPicPr>
          <p:cNvPr id="4" name="Picture 2" descr="C:\Users\Surbhi\Desktop\1.jpg"/>
          <p:cNvPicPr>
            <a:picLocks noChangeAspect="1" noChangeArrowheads="1"/>
          </p:cNvPicPr>
          <p:nvPr/>
        </p:nvPicPr>
        <p:blipFill>
          <a:blip r:embed="rId3" cstate="print"/>
          <a:srcRect/>
          <a:stretch>
            <a:fillRect/>
          </a:stretch>
        </p:blipFill>
        <p:spPr bwMode="auto">
          <a:xfrm>
            <a:off x="508002" y="1752603"/>
            <a:ext cx="11074401" cy="2332109"/>
          </a:xfrm>
          <a:prstGeom prst="rect">
            <a:avLst/>
          </a:prstGeom>
          <a:noFill/>
        </p:spPr>
      </p:pic>
    </p:spTree>
    <p:extLst>
      <p:ext uri="{BB962C8B-B14F-4D97-AF65-F5344CB8AC3E}">
        <p14:creationId xmlns:p14="http://schemas.microsoft.com/office/powerpoint/2010/main" val="32320828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			Scope</a:t>
            </a:r>
            <a:endParaRPr lang="en-US" dirty="0">
              <a:solidFill>
                <a:schemeClr val="accent1"/>
              </a:solidFill>
            </a:endParaRPr>
          </a:p>
        </p:txBody>
      </p:sp>
      <p:sp>
        <p:nvSpPr>
          <p:cNvPr id="3" name="Rectangle 2"/>
          <p:cNvSpPr>
            <a:spLocks noGrp="1"/>
          </p:cNvSpPr>
          <p:nvPr>
            <p:ph sz="half" idx="4294967295"/>
          </p:nvPr>
        </p:nvSpPr>
        <p:spPr>
          <a:xfrm>
            <a:off x="609602" y="1600203"/>
            <a:ext cx="9844617" cy="4525963"/>
          </a:xfrm>
        </p:spPr>
        <p:txBody>
          <a:bodyPr>
            <a:normAutofit fontScale="92500" lnSpcReduction="10000"/>
          </a:bodyPr>
          <a:lstStyle>
            <a:extLst/>
          </a:lstStyle>
          <a:p>
            <a:pPr>
              <a:lnSpc>
                <a:spcPct val="114000"/>
              </a:lnSpc>
            </a:pPr>
            <a:r>
              <a:rPr lang="en-US" dirty="0" smtClean="0">
                <a:solidFill>
                  <a:schemeClr val="bg1"/>
                </a:solidFill>
              </a:rPr>
              <a:t>Circles can be more accurately predicted by exploiting relationships between the circles of multiple users . </a:t>
            </a:r>
          </a:p>
          <a:p>
            <a:pPr>
              <a:lnSpc>
                <a:spcPct val="114000"/>
              </a:lnSpc>
            </a:pPr>
            <a:r>
              <a:rPr lang="en-US" dirty="0" smtClean="0">
                <a:solidFill>
                  <a:schemeClr val="bg1"/>
                </a:solidFill>
              </a:rPr>
              <a:t>Optimization of the algorithm to work consistently  for large number of nodes.</a:t>
            </a:r>
          </a:p>
          <a:p>
            <a:pPr>
              <a:lnSpc>
                <a:spcPct val="114000"/>
              </a:lnSpc>
            </a:pPr>
            <a:r>
              <a:rPr lang="en-US" dirty="0" smtClean="0">
                <a:solidFill>
                  <a:schemeClr val="bg1"/>
                </a:solidFill>
              </a:rPr>
              <a:t>The assumption that circles will be made up of groups of friends with common properties works well with less nodes and degrades the performance as the number of nodes increase, hence reconsideration of the assumption can help in optimizing the algorithm.</a:t>
            </a:r>
            <a:endParaRPr lang="en-US" dirty="0">
              <a:solidFill>
                <a:schemeClr val="bg1"/>
              </a:solidFill>
            </a:endParaRPr>
          </a:p>
        </p:txBody>
      </p:sp>
    </p:spTree>
    <p:extLst>
      <p:ext uri="{BB962C8B-B14F-4D97-AF65-F5344CB8AC3E}">
        <p14:creationId xmlns:p14="http://schemas.microsoft.com/office/powerpoint/2010/main" val="19447218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5367" y="4596465"/>
            <a:ext cx="7278624" cy="1048684"/>
          </a:xfrm>
        </p:spPr>
        <p:txBody>
          <a:bodyPr>
            <a:normAutofit/>
          </a:bodyPr>
          <a:lstStyle/>
          <a:p>
            <a:pPr algn="ctr"/>
            <a:r>
              <a:rPr lang="en-US" b="1" dirty="0" smtClean="0">
                <a:solidFill>
                  <a:srgbClr val="002060"/>
                </a:solidFill>
                <a:latin typeface="Bernard MT Condensed" pitchFamily="18" charset="0"/>
              </a:rPr>
              <a:t>SOCIAL MEDIA MINING</a:t>
            </a:r>
            <a:endParaRPr lang="en-US" b="1" dirty="0">
              <a:solidFill>
                <a:srgbClr val="002060"/>
              </a:solidFill>
              <a:latin typeface="Bernard MT Condensed" pitchFamily="18" charset="0"/>
            </a:endParaRPr>
          </a:p>
        </p:txBody>
      </p:sp>
      <p:sp>
        <p:nvSpPr>
          <p:cNvPr id="3" name="Subtitle 2"/>
          <p:cNvSpPr>
            <a:spLocks noGrp="1"/>
          </p:cNvSpPr>
          <p:nvPr>
            <p:ph type="subTitle" idx="1"/>
          </p:nvPr>
        </p:nvSpPr>
        <p:spPr>
          <a:xfrm>
            <a:off x="4415367" y="5568696"/>
            <a:ext cx="7278624" cy="621792"/>
          </a:xfrm>
        </p:spPr>
        <p:txBody>
          <a:bodyPr>
            <a:normAutofit fontScale="92500" lnSpcReduction="20000"/>
          </a:bodyPr>
          <a:lstStyle/>
          <a:p>
            <a:pPr algn="ctr"/>
            <a:r>
              <a:rPr lang="en-US" sz="1800" b="1" dirty="0" smtClean="0"/>
              <a:t>USING INFORMATION CASCADES</a:t>
            </a:r>
          </a:p>
          <a:p>
            <a:pPr algn="ctr"/>
            <a:r>
              <a:rPr lang="en-US" sz="2600" b="1" dirty="0" err="1" smtClean="0"/>
              <a:t>Aditi</a:t>
            </a:r>
            <a:r>
              <a:rPr lang="en-US" sz="2600" b="1" dirty="0" smtClean="0"/>
              <a:t> and </a:t>
            </a:r>
            <a:r>
              <a:rPr lang="en-US" sz="2600" b="1" dirty="0" err="1" smtClean="0"/>
              <a:t>Shibani</a:t>
            </a:r>
            <a:endParaRPr lang="en-US" sz="2600" b="1" dirty="0" smtClean="0"/>
          </a:p>
          <a:p>
            <a:pPr algn="ctr"/>
            <a:endParaRPr lang="en-US" sz="1800" b="1" dirty="0"/>
          </a:p>
        </p:txBody>
      </p:sp>
      <p:pic>
        <p:nvPicPr>
          <p:cNvPr id="4" name="Picture 3" descr="social sites.jpg"/>
          <p:cNvPicPr>
            <a:picLocks noChangeAspect="1"/>
          </p:cNvPicPr>
          <p:nvPr/>
        </p:nvPicPr>
        <p:blipFill>
          <a:blip r:embed="rId2" cstate="print"/>
          <a:stretch>
            <a:fillRect/>
          </a:stretch>
        </p:blipFill>
        <p:spPr>
          <a:xfrm>
            <a:off x="0" y="1"/>
            <a:ext cx="12192000" cy="4596464"/>
          </a:xfrm>
          <a:prstGeom prst="rect">
            <a:avLst/>
          </a:prstGeom>
        </p:spPr>
      </p:pic>
    </p:spTree>
    <p:extLst>
      <p:ext uri="{BB962C8B-B14F-4D97-AF65-F5344CB8AC3E}">
        <p14:creationId xmlns:p14="http://schemas.microsoft.com/office/powerpoint/2010/main" val="40054621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a:t>
            </a:r>
            <a:endParaRPr lang="en-US" dirty="0"/>
          </a:p>
        </p:txBody>
      </p:sp>
      <p:sp>
        <p:nvSpPr>
          <p:cNvPr id="3" name="Content Placeholder 2"/>
          <p:cNvSpPr>
            <a:spLocks noGrp="1"/>
          </p:cNvSpPr>
          <p:nvPr>
            <p:ph idx="1"/>
          </p:nvPr>
        </p:nvSpPr>
        <p:spPr>
          <a:xfrm>
            <a:off x="838200" y="1436159"/>
            <a:ext cx="10515600" cy="4351338"/>
          </a:xfrm>
        </p:spPr>
        <p:txBody>
          <a:bodyPr>
            <a:noAutofit/>
          </a:bodyPr>
          <a:lstStyle/>
          <a:p>
            <a:r>
              <a:rPr lang="en-US" sz="2200" dirty="0" err="1">
                <a:solidFill>
                  <a:srgbClr val="000000"/>
                </a:solidFill>
                <a:latin typeface="Arial"/>
              </a:rPr>
              <a:t>Priya</a:t>
            </a:r>
            <a:r>
              <a:rPr lang="en-US" sz="2200" dirty="0">
                <a:solidFill>
                  <a:srgbClr val="000000"/>
                </a:solidFill>
                <a:latin typeface="Arial"/>
              </a:rPr>
              <a:t> and </a:t>
            </a:r>
            <a:r>
              <a:rPr lang="en-US" sz="2200" dirty="0" err="1">
                <a:solidFill>
                  <a:srgbClr val="000000"/>
                </a:solidFill>
                <a:latin typeface="Arial"/>
              </a:rPr>
              <a:t>Navita</a:t>
            </a:r>
            <a:r>
              <a:rPr lang="en-US" sz="2200" dirty="0"/>
              <a:t> </a:t>
            </a:r>
            <a:endParaRPr lang="en-US" sz="2200" dirty="0" smtClean="0"/>
          </a:p>
          <a:p>
            <a:r>
              <a:rPr lang="en-US" sz="2200" dirty="0" smtClean="0">
                <a:solidFill>
                  <a:srgbClr val="000000"/>
                </a:solidFill>
                <a:latin typeface="Arial"/>
              </a:rPr>
              <a:t>Yu </a:t>
            </a:r>
            <a:r>
              <a:rPr lang="en-US" sz="2200" dirty="0">
                <a:solidFill>
                  <a:srgbClr val="000000"/>
                </a:solidFill>
                <a:latin typeface="Arial"/>
              </a:rPr>
              <a:t>and Lin</a:t>
            </a:r>
            <a:r>
              <a:rPr lang="en-US" sz="2200" dirty="0"/>
              <a:t> </a:t>
            </a:r>
            <a:endParaRPr lang="en-US" sz="2200" dirty="0" smtClean="0"/>
          </a:p>
          <a:p>
            <a:r>
              <a:rPr lang="en-US" sz="2200" dirty="0" err="1" smtClean="0">
                <a:solidFill>
                  <a:srgbClr val="000000"/>
                </a:solidFill>
                <a:latin typeface="Arial"/>
              </a:rPr>
              <a:t>Dhiraj</a:t>
            </a:r>
            <a:r>
              <a:rPr lang="en-US" sz="2200" dirty="0" smtClean="0">
                <a:solidFill>
                  <a:srgbClr val="000000"/>
                </a:solidFill>
                <a:latin typeface="Arial"/>
              </a:rPr>
              <a:t> </a:t>
            </a:r>
            <a:r>
              <a:rPr lang="en-US" sz="2200" dirty="0">
                <a:solidFill>
                  <a:srgbClr val="000000"/>
                </a:solidFill>
                <a:latin typeface="Arial"/>
              </a:rPr>
              <a:t>and Bilal</a:t>
            </a:r>
            <a:r>
              <a:rPr lang="en-US" sz="2200" dirty="0"/>
              <a:t> </a:t>
            </a:r>
            <a:endParaRPr lang="en-US" sz="2200" dirty="0" smtClean="0"/>
          </a:p>
          <a:p>
            <a:r>
              <a:rPr lang="en-US" sz="2200" dirty="0" err="1" smtClean="0">
                <a:solidFill>
                  <a:srgbClr val="000000"/>
                </a:solidFill>
                <a:latin typeface="Arial"/>
              </a:rPr>
              <a:t>Darshana</a:t>
            </a:r>
            <a:r>
              <a:rPr lang="en-US" sz="2200" dirty="0" smtClean="0">
                <a:solidFill>
                  <a:srgbClr val="000000"/>
                </a:solidFill>
                <a:latin typeface="Arial"/>
              </a:rPr>
              <a:t> </a:t>
            </a:r>
            <a:r>
              <a:rPr lang="en-US" sz="2200" dirty="0">
                <a:solidFill>
                  <a:srgbClr val="000000"/>
                </a:solidFill>
                <a:latin typeface="Arial"/>
              </a:rPr>
              <a:t>and </a:t>
            </a:r>
            <a:r>
              <a:rPr lang="en-US" sz="2200" dirty="0" err="1">
                <a:solidFill>
                  <a:srgbClr val="000000"/>
                </a:solidFill>
                <a:latin typeface="Arial"/>
              </a:rPr>
              <a:t>Sushant</a:t>
            </a:r>
            <a:r>
              <a:rPr lang="en-US" sz="2200" dirty="0"/>
              <a:t> </a:t>
            </a:r>
            <a:endParaRPr lang="en-US" sz="2200" dirty="0" smtClean="0"/>
          </a:p>
          <a:p>
            <a:r>
              <a:rPr lang="en-US" sz="2200" dirty="0" err="1" smtClean="0">
                <a:solidFill>
                  <a:srgbClr val="000000"/>
                </a:solidFill>
                <a:latin typeface="Arial"/>
              </a:rPr>
              <a:t>Aditi</a:t>
            </a:r>
            <a:r>
              <a:rPr lang="en-US" sz="2200" dirty="0" smtClean="0">
                <a:solidFill>
                  <a:srgbClr val="000000"/>
                </a:solidFill>
                <a:latin typeface="Arial"/>
              </a:rPr>
              <a:t> </a:t>
            </a:r>
            <a:r>
              <a:rPr lang="en-US" sz="2200" dirty="0">
                <a:solidFill>
                  <a:srgbClr val="000000"/>
                </a:solidFill>
                <a:latin typeface="Arial"/>
              </a:rPr>
              <a:t>and </a:t>
            </a:r>
            <a:r>
              <a:rPr lang="en-US" sz="2200" dirty="0" err="1">
                <a:solidFill>
                  <a:srgbClr val="000000"/>
                </a:solidFill>
                <a:latin typeface="Arial"/>
              </a:rPr>
              <a:t>Shibani</a:t>
            </a:r>
            <a:r>
              <a:rPr lang="en-US" sz="2200" dirty="0"/>
              <a:t> </a:t>
            </a:r>
            <a:endParaRPr lang="en-US" sz="2200" dirty="0" smtClean="0"/>
          </a:p>
          <a:p>
            <a:r>
              <a:rPr lang="en-US" sz="2200" dirty="0" smtClean="0">
                <a:solidFill>
                  <a:srgbClr val="000000"/>
                </a:solidFill>
                <a:latin typeface="Arial"/>
              </a:rPr>
              <a:t>Samarth </a:t>
            </a:r>
            <a:r>
              <a:rPr lang="en-US" sz="2200" dirty="0">
                <a:solidFill>
                  <a:srgbClr val="000000"/>
                </a:solidFill>
                <a:latin typeface="Arial"/>
              </a:rPr>
              <a:t>and </a:t>
            </a:r>
            <a:r>
              <a:rPr lang="en-US" sz="2200" dirty="0" err="1">
                <a:solidFill>
                  <a:srgbClr val="000000"/>
                </a:solidFill>
                <a:latin typeface="Arial"/>
              </a:rPr>
              <a:t>Jeel</a:t>
            </a:r>
            <a:r>
              <a:rPr lang="en-US" sz="2200" dirty="0"/>
              <a:t> </a:t>
            </a:r>
            <a:endParaRPr lang="en-US" sz="2200" dirty="0" smtClean="0"/>
          </a:p>
          <a:p>
            <a:r>
              <a:rPr lang="en-US" sz="2200" dirty="0" err="1" smtClean="0">
                <a:solidFill>
                  <a:srgbClr val="000000"/>
                </a:solidFill>
                <a:latin typeface="Arial"/>
              </a:rPr>
              <a:t>Jinal</a:t>
            </a:r>
            <a:r>
              <a:rPr lang="en-US" sz="2200" dirty="0" smtClean="0">
                <a:solidFill>
                  <a:srgbClr val="000000"/>
                </a:solidFill>
                <a:latin typeface="Arial"/>
              </a:rPr>
              <a:t> </a:t>
            </a:r>
            <a:r>
              <a:rPr lang="en-US" sz="2200" dirty="0">
                <a:solidFill>
                  <a:srgbClr val="000000"/>
                </a:solidFill>
                <a:latin typeface="Arial"/>
              </a:rPr>
              <a:t>and </a:t>
            </a:r>
            <a:r>
              <a:rPr lang="en-US" sz="2200" dirty="0" err="1">
                <a:solidFill>
                  <a:srgbClr val="000000"/>
                </a:solidFill>
                <a:latin typeface="Arial"/>
              </a:rPr>
              <a:t>Saurabh</a:t>
            </a:r>
            <a:r>
              <a:rPr lang="en-US" sz="2200" dirty="0"/>
              <a:t> </a:t>
            </a:r>
            <a:endParaRPr lang="en-US" sz="2200" dirty="0" smtClean="0"/>
          </a:p>
          <a:p>
            <a:r>
              <a:rPr lang="en-US" sz="2200" dirty="0" err="1" smtClean="0">
                <a:solidFill>
                  <a:srgbClr val="000000"/>
                </a:solidFill>
                <a:latin typeface="Arial"/>
              </a:rPr>
              <a:t>Ananya</a:t>
            </a:r>
            <a:r>
              <a:rPr lang="en-US" sz="2200" dirty="0">
                <a:solidFill>
                  <a:srgbClr val="000000"/>
                </a:solidFill>
                <a:latin typeface="Arial"/>
              </a:rPr>
              <a:t>, </a:t>
            </a:r>
            <a:r>
              <a:rPr lang="en-US" sz="2200" dirty="0" err="1">
                <a:solidFill>
                  <a:srgbClr val="000000"/>
                </a:solidFill>
                <a:latin typeface="Arial"/>
              </a:rPr>
              <a:t>Rohith</a:t>
            </a:r>
            <a:r>
              <a:rPr lang="en-US" sz="2200" dirty="0">
                <a:solidFill>
                  <a:srgbClr val="000000"/>
                </a:solidFill>
                <a:latin typeface="Arial"/>
              </a:rPr>
              <a:t> and </a:t>
            </a:r>
            <a:r>
              <a:rPr lang="en-US" sz="2200" dirty="0" err="1">
                <a:solidFill>
                  <a:srgbClr val="000000"/>
                </a:solidFill>
                <a:latin typeface="Arial"/>
              </a:rPr>
              <a:t>Bhavana</a:t>
            </a:r>
            <a:r>
              <a:rPr lang="en-US" sz="2200" dirty="0"/>
              <a:t> </a:t>
            </a:r>
            <a:endParaRPr lang="en-US" sz="2200" dirty="0" smtClean="0"/>
          </a:p>
          <a:p>
            <a:r>
              <a:rPr lang="en-US" sz="2200" dirty="0" err="1" smtClean="0">
                <a:solidFill>
                  <a:srgbClr val="000000"/>
                </a:solidFill>
                <a:latin typeface="Arial"/>
              </a:rPr>
              <a:t>Gaurav</a:t>
            </a:r>
            <a:r>
              <a:rPr lang="en-US" sz="2200" dirty="0" smtClean="0"/>
              <a:t> </a:t>
            </a:r>
          </a:p>
          <a:p>
            <a:r>
              <a:rPr lang="en-US" sz="2200" dirty="0" smtClean="0"/>
              <a:t>Trey and </a:t>
            </a:r>
            <a:r>
              <a:rPr lang="en-US" sz="2200" dirty="0" err="1" smtClean="0"/>
              <a:t>Ziqiang</a:t>
            </a:r>
            <a:endParaRPr lang="en-US" sz="2200" dirty="0" smtClean="0"/>
          </a:p>
          <a:p>
            <a:r>
              <a:rPr lang="en-US" sz="2200" dirty="0" err="1" smtClean="0"/>
              <a:t>Akhil</a:t>
            </a:r>
            <a:r>
              <a:rPr lang="en-US" sz="2200" dirty="0"/>
              <a:t> </a:t>
            </a:r>
            <a:r>
              <a:rPr lang="en-US" sz="2200" dirty="0" smtClean="0"/>
              <a:t>and </a:t>
            </a:r>
            <a:r>
              <a:rPr lang="en-US" sz="2200" dirty="0" err="1" smtClean="0"/>
              <a:t>Tejas</a:t>
            </a:r>
            <a:endParaRPr lang="en-US" sz="2200" dirty="0" smtClean="0"/>
          </a:p>
          <a:p>
            <a:r>
              <a:rPr lang="en-US" sz="2200" dirty="0" err="1" smtClean="0"/>
              <a:t>Shashwat</a:t>
            </a:r>
            <a:r>
              <a:rPr lang="en-US" sz="2200" dirty="0"/>
              <a:t> </a:t>
            </a:r>
            <a:r>
              <a:rPr lang="en-US" sz="2200" dirty="0" smtClean="0"/>
              <a:t>and </a:t>
            </a:r>
            <a:r>
              <a:rPr lang="en-US" sz="2200" dirty="0" err="1" smtClean="0"/>
              <a:t>Vaibhav</a:t>
            </a:r>
            <a:endParaRPr lang="en-US" sz="2200" dirty="0"/>
          </a:p>
        </p:txBody>
      </p:sp>
    </p:spTree>
    <p:extLst>
      <p:ext uri="{BB962C8B-B14F-4D97-AF65-F5344CB8AC3E}">
        <p14:creationId xmlns:p14="http://schemas.microsoft.com/office/powerpoint/2010/main" val="109593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209802"/>
            <a:ext cx="11582401" cy="3916363"/>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buNone/>
            </a:pPr>
            <a:endParaRPr lang="en-US" sz="4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cs typeface="Arial Black"/>
            </a:endParaRPr>
          </a:p>
          <a:p>
            <a:pPr marL="0" indent="0">
              <a:buNone/>
            </a:pPr>
            <a:r>
              <a:rPr lang="en-US" sz="4000" b="1" i="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cs typeface="Arial Black"/>
              </a:rPr>
              <a:t>Why Social Media Mining?</a:t>
            </a:r>
            <a:endParaRPr lang="en-US" sz="4000" b="1" i="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cs typeface="Arial Black"/>
            </a:endParaRPr>
          </a:p>
        </p:txBody>
      </p:sp>
      <p:sp>
        <p:nvSpPr>
          <p:cNvPr id="6146" name="AutoShape 2" descr="Image result for twitter"/>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latin typeface="Century Gothic"/>
            </a:endParaRPr>
          </a:p>
        </p:txBody>
      </p:sp>
      <p:pic>
        <p:nvPicPr>
          <p:cNvPr id="6" name="Picture 5" descr="twitter.png"/>
          <p:cNvPicPr>
            <a:picLocks noChangeAspect="1"/>
          </p:cNvPicPr>
          <p:nvPr/>
        </p:nvPicPr>
        <p:blipFill>
          <a:blip r:embed="rId2" cstate="print"/>
          <a:stretch>
            <a:fillRect/>
          </a:stretch>
        </p:blipFill>
        <p:spPr>
          <a:xfrm>
            <a:off x="609599" y="352572"/>
            <a:ext cx="2476304" cy="1857228"/>
          </a:xfrm>
          <a:prstGeom prst="rect">
            <a:avLst/>
          </a:prstGeom>
        </p:spPr>
      </p:pic>
      <p:pic>
        <p:nvPicPr>
          <p:cNvPr id="7" name="Picture 6" descr="face.png"/>
          <p:cNvPicPr>
            <a:picLocks noChangeAspect="1"/>
          </p:cNvPicPr>
          <p:nvPr/>
        </p:nvPicPr>
        <p:blipFill>
          <a:blip r:embed="rId3" cstate="print"/>
          <a:stretch>
            <a:fillRect/>
          </a:stretch>
        </p:blipFill>
        <p:spPr>
          <a:xfrm>
            <a:off x="9514448" y="4994031"/>
            <a:ext cx="1855469" cy="1391602"/>
          </a:xfrm>
          <a:prstGeom prst="rect">
            <a:avLst/>
          </a:prstGeom>
        </p:spPr>
      </p:pic>
      <p:pic>
        <p:nvPicPr>
          <p:cNvPr id="8" name="Picture 7" descr="images.jpg"/>
          <p:cNvPicPr>
            <a:picLocks noChangeAspect="1"/>
          </p:cNvPicPr>
          <p:nvPr/>
        </p:nvPicPr>
        <p:blipFill>
          <a:blip r:embed="rId4" cstate="print"/>
          <a:stretch>
            <a:fillRect/>
          </a:stretch>
        </p:blipFill>
        <p:spPr>
          <a:xfrm>
            <a:off x="207435" y="4746603"/>
            <a:ext cx="3314700" cy="1838325"/>
          </a:xfrm>
          <a:prstGeom prst="rect">
            <a:avLst/>
          </a:prstGeom>
        </p:spPr>
      </p:pic>
      <p:pic>
        <p:nvPicPr>
          <p:cNvPr id="9" name="Picture 8" descr="download.jpg"/>
          <p:cNvPicPr>
            <a:picLocks noChangeAspect="1"/>
          </p:cNvPicPr>
          <p:nvPr/>
        </p:nvPicPr>
        <p:blipFill>
          <a:blip r:embed="rId5" cstate="print"/>
          <a:stretch>
            <a:fillRect/>
          </a:stretch>
        </p:blipFill>
        <p:spPr>
          <a:xfrm>
            <a:off x="6745848" y="352572"/>
            <a:ext cx="2768600" cy="1409700"/>
          </a:xfrm>
          <a:prstGeom prst="rect">
            <a:avLst/>
          </a:prstGeom>
        </p:spPr>
      </p:pic>
    </p:spTree>
    <p:extLst>
      <p:ext uri="{BB962C8B-B14F-4D97-AF65-F5344CB8AC3E}">
        <p14:creationId xmlns:p14="http://schemas.microsoft.com/office/powerpoint/2010/main" val="6292877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31775"/>
            <a:ext cx="8677836" cy="1143000"/>
          </a:xfrm>
        </p:spPr>
        <p:txBody>
          <a:bodyPr/>
          <a:lstStyle/>
          <a:p>
            <a:pPr algn="ctr"/>
            <a:r>
              <a:rPr lang="en-US" dirty="0" smtClean="0">
                <a:latin typeface="Bernard MT Condensed" pitchFamily="18" charset="0"/>
              </a:rPr>
              <a:t>EXISTING SYSTEM</a:t>
            </a:r>
            <a:endParaRPr lang="en-US" dirty="0">
              <a:latin typeface="Bernard MT Condensed" pitchFamily="18" charset="0"/>
            </a:endParaRPr>
          </a:p>
        </p:txBody>
      </p:sp>
      <p:sp>
        <p:nvSpPr>
          <p:cNvPr id="3" name="Content Placeholder 2"/>
          <p:cNvSpPr>
            <a:spLocks noGrp="1"/>
          </p:cNvSpPr>
          <p:nvPr>
            <p:ph idx="1"/>
          </p:nvPr>
        </p:nvSpPr>
        <p:spPr/>
        <p:txBody>
          <a:bodyPr/>
          <a:lstStyle/>
          <a:p>
            <a:r>
              <a:rPr lang="en-US" dirty="0"/>
              <a:t>M</a:t>
            </a:r>
            <a:r>
              <a:rPr lang="en-US" dirty="0" smtClean="0"/>
              <a:t>ining approach by considering </a:t>
            </a:r>
            <a:r>
              <a:rPr lang="en-US" b="1" dirty="0" smtClean="0"/>
              <a:t>BURSTY</a:t>
            </a:r>
            <a:r>
              <a:rPr lang="en-US" dirty="0" smtClean="0"/>
              <a:t> subgraphs.</a:t>
            </a:r>
          </a:p>
          <a:p>
            <a:pPr>
              <a:buNone/>
            </a:pPr>
            <a:endParaRPr lang="en-US" dirty="0" smtClean="0"/>
          </a:p>
          <a:p>
            <a:r>
              <a:rPr lang="en-US" dirty="0" smtClean="0"/>
              <a:t>Use of two algorithms like </a:t>
            </a:r>
            <a:r>
              <a:rPr lang="en-US" b="1" dirty="0" smtClean="0"/>
              <a:t>DIBA</a:t>
            </a:r>
            <a:r>
              <a:rPr lang="en-US" dirty="0" smtClean="0"/>
              <a:t> for intrinsic graph model and </a:t>
            </a:r>
            <a:r>
              <a:rPr lang="en-US" b="1" dirty="0" smtClean="0"/>
              <a:t>SODA</a:t>
            </a:r>
            <a:r>
              <a:rPr lang="en-US" dirty="0" smtClean="0"/>
              <a:t> for social burst model.</a:t>
            </a:r>
          </a:p>
          <a:p>
            <a:pPr>
              <a:buNone/>
            </a:pPr>
            <a:endParaRPr lang="en-US" dirty="0" smtClean="0"/>
          </a:p>
          <a:p>
            <a:r>
              <a:rPr lang="en-US" dirty="0" smtClean="0"/>
              <a:t>Time analysis of the  </a:t>
            </a:r>
            <a:r>
              <a:rPr lang="en-US" b="1" dirty="0" smtClean="0"/>
              <a:t>BURSTY</a:t>
            </a:r>
            <a:r>
              <a:rPr lang="en-US" dirty="0" smtClean="0"/>
              <a:t> subgraphs.</a:t>
            </a:r>
          </a:p>
          <a:p>
            <a:endParaRPr lang="en-US" dirty="0"/>
          </a:p>
        </p:txBody>
      </p:sp>
    </p:spTree>
    <p:extLst>
      <p:ext uri="{BB962C8B-B14F-4D97-AF65-F5344CB8AC3E}">
        <p14:creationId xmlns:p14="http://schemas.microsoft.com/office/powerpoint/2010/main" val="13452847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42900"/>
            <a:ext cx="8677836" cy="1143000"/>
          </a:xfrm>
        </p:spPr>
        <p:txBody>
          <a:bodyPr/>
          <a:lstStyle/>
          <a:p>
            <a:pPr algn="ctr"/>
            <a:r>
              <a:rPr lang="en-US" dirty="0" smtClean="0">
                <a:latin typeface="Bernard MT Condensed" pitchFamily="18" charset="0"/>
              </a:rPr>
              <a:t>PROPOSED SYSTEM</a:t>
            </a:r>
            <a:endParaRPr lang="en-US" dirty="0">
              <a:latin typeface="Bernard MT Condensed" pitchFamily="18" charset="0"/>
            </a:endParaRPr>
          </a:p>
        </p:txBody>
      </p:sp>
      <p:sp>
        <p:nvSpPr>
          <p:cNvPr id="3" name="Content Placeholder 2"/>
          <p:cNvSpPr>
            <a:spLocks noGrp="1"/>
          </p:cNvSpPr>
          <p:nvPr>
            <p:ph idx="1"/>
          </p:nvPr>
        </p:nvSpPr>
        <p:spPr>
          <a:xfrm>
            <a:off x="609600" y="2209802"/>
            <a:ext cx="10037235" cy="3916363"/>
          </a:xfrm>
        </p:spPr>
        <p:txBody>
          <a:bodyPr>
            <a:normAutofit/>
          </a:bodyPr>
          <a:lstStyle/>
          <a:p>
            <a:r>
              <a:rPr lang="en-US" sz="2800" dirty="0" smtClean="0"/>
              <a:t>Market Research</a:t>
            </a:r>
          </a:p>
          <a:p>
            <a:endParaRPr lang="en-US" sz="2800" dirty="0" smtClean="0"/>
          </a:p>
          <a:p>
            <a:r>
              <a:rPr lang="en-US" sz="2800" dirty="0" smtClean="0"/>
              <a:t>Inspection of subgraphs in detail manner.</a:t>
            </a:r>
          </a:p>
          <a:p>
            <a:endParaRPr lang="en-US" sz="2800" dirty="0" smtClean="0"/>
          </a:p>
          <a:p>
            <a:r>
              <a:rPr lang="en-US" sz="2800" dirty="0" smtClean="0"/>
              <a:t>Categorization of Feedback.</a:t>
            </a:r>
            <a:endParaRPr lang="en-US" sz="2800" dirty="0"/>
          </a:p>
          <a:p>
            <a:endParaRPr lang="en-US" sz="2800" dirty="0" smtClean="0"/>
          </a:p>
        </p:txBody>
      </p:sp>
    </p:spTree>
    <p:extLst>
      <p:ext uri="{BB962C8B-B14F-4D97-AF65-F5344CB8AC3E}">
        <p14:creationId xmlns:p14="http://schemas.microsoft.com/office/powerpoint/2010/main" val="23259566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42900"/>
            <a:ext cx="8677836" cy="1143000"/>
          </a:xfrm>
        </p:spPr>
        <p:txBody>
          <a:bodyPr/>
          <a:lstStyle/>
          <a:p>
            <a:pPr algn="ctr"/>
            <a:r>
              <a:rPr lang="en-US" dirty="0" smtClean="0">
                <a:latin typeface="Bernard MT Condensed" pitchFamily="18" charset="0"/>
              </a:rPr>
              <a:t>APPLICATIONS</a:t>
            </a:r>
            <a:endParaRPr lang="en-US" dirty="0">
              <a:latin typeface="Bernard MT Condensed" pitchFamily="18" charset="0"/>
            </a:endParaRPr>
          </a:p>
        </p:txBody>
      </p:sp>
      <p:sp>
        <p:nvSpPr>
          <p:cNvPr id="3" name="Content Placeholder 2"/>
          <p:cNvSpPr>
            <a:spLocks noGrp="1"/>
          </p:cNvSpPr>
          <p:nvPr>
            <p:ph idx="1"/>
          </p:nvPr>
        </p:nvSpPr>
        <p:spPr/>
        <p:txBody>
          <a:bodyPr/>
          <a:lstStyle/>
          <a:p>
            <a:pPr marL="0" indent="0">
              <a:buNone/>
            </a:pPr>
            <a:r>
              <a:rPr lang="en-US" dirty="0" smtClean="0"/>
              <a:t>Social </a:t>
            </a:r>
            <a:r>
              <a:rPr lang="en-US" dirty="0"/>
              <a:t>media has been increasingly used in a wide range of </a:t>
            </a:r>
            <a:r>
              <a:rPr lang="en-US" dirty="0" smtClean="0"/>
              <a:t>domains such as:</a:t>
            </a:r>
            <a:endParaRPr lang="en-US" dirty="0"/>
          </a:p>
          <a:p>
            <a:r>
              <a:rPr lang="en-US" dirty="0" smtClean="0"/>
              <a:t> </a:t>
            </a:r>
            <a:r>
              <a:rPr lang="en-US" dirty="0"/>
              <a:t>P</a:t>
            </a:r>
            <a:r>
              <a:rPr lang="en-US" dirty="0" smtClean="0"/>
              <a:t>olitical </a:t>
            </a:r>
            <a:r>
              <a:rPr lang="en-US" dirty="0"/>
              <a:t>campaigns (e.g., presidential elections</a:t>
            </a:r>
            <a:r>
              <a:rPr lang="en-US" dirty="0" smtClean="0"/>
              <a:t>).</a:t>
            </a:r>
          </a:p>
          <a:p>
            <a:r>
              <a:rPr lang="en-US" dirty="0" smtClean="0"/>
              <a:t>Market Research</a:t>
            </a:r>
          </a:p>
          <a:p>
            <a:r>
              <a:rPr lang="en-US" dirty="0"/>
              <a:t>M</a:t>
            </a:r>
            <a:r>
              <a:rPr lang="en-US" dirty="0" smtClean="0"/>
              <a:t>ass </a:t>
            </a:r>
            <a:r>
              <a:rPr lang="en-US" dirty="0"/>
              <a:t>movements (e.g., organizing Occupy Wall Street movements, Arab Spring</a:t>
            </a:r>
            <a:r>
              <a:rPr lang="en-US" dirty="0" smtClean="0"/>
              <a:t>)</a:t>
            </a:r>
            <a:r>
              <a:rPr lang="en-US" dirty="0"/>
              <a:t>.</a:t>
            </a:r>
            <a:r>
              <a:rPr lang="en-US" dirty="0" smtClean="0"/>
              <a:t> </a:t>
            </a:r>
          </a:p>
          <a:p>
            <a:r>
              <a:rPr lang="en-US" dirty="0" smtClean="0"/>
              <a:t>Disaster, crisis </a:t>
            </a:r>
            <a:r>
              <a:rPr lang="en-US" dirty="0"/>
              <a:t>response and relief coordination. </a:t>
            </a:r>
            <a:endParaRPr lang="en-US" dirty="0" smtClean="0"/>
          </a:p>
          <a:p>
            <a:endParaRPr lang="en-US" dirty="0"/>
          </a:p>
          <a:p>
            <a:endParaRPr lang="en-US" dirty="0"/>
          </a:p>
        </p:txBody>
      </p:sp>
    </p:spTree>
    <p:extLst>
      <p:ext uri="{BB962C8B-B14F-4D97-AF65-F5344CB8AC3E}">
        <p14:creationId xmlns:p14="http://schemas.microsoft.com/office/powerpoint/2010/main" val="12886362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000" b="1" i="1" dirty="0" smtClean="0"/>
              <a:t>       </a:t>
            </a:r>
          </a:p>
          <a:p>
            <a:pPr algn="ctr">
              <a:buNone/>
            </a:pPr>
            <a:endParaRPr lang="en-US" sz="6000" b="1" i="1" dirty="0">
              <a:solidFill>
                <a:srgbClr val="002060"/>
              </a:solidFill>
              <a:latin typeface="Bernard MT Condensed" pitchFamily="18" charset="0"/>
              <a:ea typeface="BatangChe" pitchFamily="49" charset="-127"/>
            </a:endParaRPr>
          </a:p>
        </p:txBody>
      </p:sp>
      <p:pic>
        <p:nvPicPr>
          <p:cNvPr id="4" name="Picture 3" descr="shibadit.jpg"/>
          <p:cNvPicPr>
            <a:picLocks noChangeAspect="1"/>
          </p:cNvPicPr>
          <p:nvPr/>
        </p:nvPicPr>
        <p:blipFill>
          <a:blip r:embed="rId2" cstate="print"/>
          <a:stretch>
            <a:fillRect/>
          </a:stretch>
        </p:blipFill>
        <p:spPr>
          <a:xfrm>
            <a:off x="1894451" y="2209800"/>
            <a:ext cx="7671581" cy="3642360"/>
          </a:xfrm>
          <a:prstGeom prst="rect">
            <a:avLst/>
          </a:prstGeom>
        </p:spPr>
      </p:pic>
    </p:spTree>
    <p:extLst>
      <p:ext uri="{BB962C8B-B14F-4D97-AF65-F5344CB8AC3E}">
        <p14:creationId xmlns:p14="http://schemas.microsoft.com/office/powerpoint/2010/main" val="41178402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Community discovery in social networks</a:t>
            </a:r>
            <a:r>
              <a:rPr lang="en-US" sz="2800" dirty="0"/>
              <a:t/>
            </a:r>
            <a:br>
              <a:rPr lang="en-US" sz="2800" dirty="0"/>
            </a:br>
            <a:endParaRPr lang="en-US" sz="2800" dirty="0"/>
          </a:p>
        </p:txBody>
      </p:sp>
      <p:sp>
        <p:nvSpPr>
          <p:cNvPr id="3" name="Subtitle 2"/>
          <p:cNvSpPr>
            <a:spLocks noGrp="1"/>
          </p:cNvSpPr>
          <p:nvPr>
            <p:ph type="subTitle" idx="1"/>
          </p:nvPr>
        </p:nvSpPr>
        <p:spPr/>
        <p:txBody>
          <a:bodyPr>
            <a:normAutofit/>
          </a:bodyPr>
          <a:lstStyle/>
          <a:p>
            <a:pPr algn="r"/>
            <a:r>
              <a:rPr lang="en-US" sz="2000" dirty="0" smtClean="0"/>
              <a:t>-Samarth Shah</a:t>
            </a:r>
          </a:p>
          <a:p>
            <a:pPr algn="r"/>
            <a:r>
              <a:rPr lang="en-US" sz="2000" dirty="0" smtClean="0"/>
              <a:t>-Jeel Patel</a:t>
            </a:r>
          </a:p>
          <a:p>
            <a:pPr algn="r"/>
            <a:r>
              <a:rPr lang="en-US" sz="1600" dirty="0" smtClean="0"/>
              <a:t>University at Albany</a:t>
            </a:r>
            <a:endParaRPr lang="en-US" sz="1600" dirty="0"/>
          </a:p>
        </p:txBody>
      </p:sp>
    </p:spTree>
    <p:extLst>
      <p:ext uri="{BB962C8B-B14F-4D97-AF65-F5344CB8AC3E}">
        <p14:creationId xmlns:p14="http://schemas.microsoft.com/office/powerpoint/2010/main" val="25508784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Graphs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57463"/>
            <a:ext cx="9601196" cy="3534244"/>
          </a:xfrm>
        </p:spPr>
      </p:pic>
    </p:spTree>
    <p:extLst>
      <p:ext uri="{BB962C8B-B14F-4D97-AF65-F5344CB8AC3E}">
        <p14:creationId xmlns:p14="http://schemas.microsoft.com/office/powerpoint/2010/main" val="41352391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57463"/>
            <a:ext cx="9601196" cy="3560002"/>
          </a:xfrm>
        </p:spPr>
      </p:pic>
    </p:spTree>
    <p:extLst>
      <p:ext uri="{BB962C8B-B14F-4D97-AF65-F5344CB8AC3E}">
        <p14:creationId xmlns:p14="http://schemas.microsoft.com/office/powerpoint/2010/main" val="35017199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fuss?</a:t>
            </a:r>
            <a:endParaRPr lang="en-US" dirty="0"/>
          </a:p>
        </p:txBody>
      </p:sp>
      <p:sp>
        <p:nvSpPr>
          <p:cNvPr id="3" name="Content Placeholder 2"/>
          <p:cNvSpPr>
            <a:spLocks noGrp="1"/>
          </p:cNvSpPr>
          <p:nvPr>
            <p:ph idx="1"/>
          </p:nvPr>
        </p:nvSpPr>
        <p:spPr/>
        <p:txBody>
          <a:bodyPr/>
          <a:lstStyle/>
          <a:p>
            <a:r>
              <a:rPr lang="en-US" dirty="0" smtClean="0"/>
              <a:t>The data set can be of any period of time, e.g. 1 month, 1 year, or a decade.</a:t>
            </a:r>
          </a:p>
          <a:p>
            <a:r>
              <a:rPr lang="en-US" dirty="0" smtClean="0"/>
              <a:t>We are interested in a particular time-span when a group of nodes (intra-subgraph) interact the most.</a:t>
            </a:r>
          </a:p>
          <a:p>
            <a:r>
              <a:rPr lang="en-US" dirty="0" smtClean="0"/>
              <a:t>For example, </a:t>
            </a:r>
          </a:p>
          <a:p>
            <a:pPr lvl="1"/>
            <a:r>
              <a:rPr lang="en-US" dirty="0" smtClean="0"/>
              <a:t>a group of coworkers interact more when their project approaches deadlines.</a:t>
            </a:r>
          </a:p>
          <a:p>
            <a:pPr lvl="1"/>
            <a:r>
              <a:rPr lang="en-US" dirty="0" smtClean="0"/>
              <a:t>Deluge of tweets ‘when’ a new product is released.</a:t>
            </a:r>
            <a:endParaRPr lang="en-US" dirty="0"/>
          </a:p>
        </p:txBody>
      </p:sp>
    </p:spTree>
    <p:extLst>
      <p:ext uri="{BB962C8B-B14F-4D97-AF65-F5344CB8AC3E}">
        <p14:creationId xmlns:p14="http://schemas.microsoft.com/office/powerpoint/2010/main" val="1474102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Rectangle 3"/>
          <p:cNvSpPr/>
          <p:nvPr/>
        </p:nvSpPr>
        <p:spPr>
          <a:xfrm>
            <a:off x="4416663" y="2967335"/>
            <a:ext cx="3358676" cy="92333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algn="ctr"/>
            <a:r>
              <a:rPr lang="en-US" sz="54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Garamond"/>
              </a:rPr>
              <a:t>Thank you</a:t>
            </a:r>
            <a:endPar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Garamond"/>
            </a:endParaRPr>
          </a:p>
        </p:txBody>
      </p:sp>
    </p:spTree>
    <p:extLst>
      <p:ext uri="{BB962C8B-B14F-4D97-AF65-F5344CB8AC3E}">
        <p14:creationId xmlns:p14="http://schemas.microsoft.com/office/powerpoint/2010/main" val="27501401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1041400"/>
            <a:ext cx="9144000" cy="2387600"/>
          </a:xfrm>
        </p:spPr>
        <p:txBody>
          <a:bodyPr/>
          <a:lstStyle/>
          <a:p>
            <a:r>
              <a:rPr lang="en-US" dirty="0" err="1" smtClean="0"/>
              <a:t>Klustering</a:t>
            </a:r>
            <a:r>
              <a:rPr lang="en-US" dirty="0" smtClean="0"/>
              <a:t> </a:t>
            </a:r>
            <a:r>
              <a:rPr lang="en-US" dirty="0"/>
              <a:t>Y</a:t>
            </a:r>
            <a:r>
              <a:rPr lang="en-US" dirty="0" smtClean="0"/>
              <a:t>our Friends</a:t>
            </a:r>
            <a:endParaRPr lang="en-US" dirty="0"/>
          </a:p>
        </p:txBody>
      </p:sp>
      <p:sp>
        <p:nvSpPr>
          <p:cNvPr id="4" name="TextBox 3"/>
          <p:cNvSpPr txBox="1"/>
          <p:nvPr/>
        </p:nvSpPr>
        <p:spPr>
          <a:xfrm>
            <a:off x="7315200" y="3829050"/>
            <a:ext cx="7858125" cy="646331"/>
          </a:xfrm>
          <a:prstGeom prst="rect">
            <a:avLst/>
          </a:prstGeom>
          <a:noFill/>
        </p:spPr>
        <p:txBody>
          <a:bodyPr wrap="square" rtlCol="0">
            <a:spAutoFit/>
          </a:bodyPr>
          <a:lstStyle/>
          <a:p>
            <a:r>
              <a:rPr lang="en-US" dirty="0" err="1" smtClean="0"/>
              <a:t>Navita</a:t>
            </a:r>
            <a:r>
              <a:rPr lang="en-US" dirty="0" smtClean="0"/>
              <a:t> Jain</a:t>
            </a:r>
          </a:p>
          <a:p>
            <a:r>
              <a:rPr lang="en-US" dirty="0" smtClean="0"/>
              <a:t>Priya Balachandran Mary</a:t>
            </a:r>
            <a:endParaRPr lang="en-US" dirty="0"/>
          </a:p>
        </p:txBody>
      </p:sp>
    </p:spTree>
    <p:extLst>
      <p:ext uri="{BB962C8B-B14F-4D97-AF65-F5344CB8AC3E}">
        <p14:creationId xmlns:p14="http://schemas.microsoft.com/office/powerpoint/2010/main" val="34341354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y"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Advertisment</a:t>
            </a:r>
            <a:r>
              <a:rPr lang="en-US" dirty="0" smtClean="0"/>
              <a:t> Prediction </a:t>
            </a:r>
            <a:endParaRPr lang="en-US" dirty="0"/>
          </a:p>
        </p:txBody>
      </p:sp>
      <p:sp>
        <p:nvSpPr>
          <p:cNvPr id="3" name="Subtitle 2"/>
          <p:cNvSpPr>
            <a:spLocks noGrp="1"/>
          </p:cNvSpPr>
          <p:nvPr>
            <p:ph type="subTitle" idx="1"/>
          </p:nvPr>
        </p:nvSpPr>
        <p:spPr/>
        <p:txBody>
          <a:bodyPr/>
          <a:lstStyle/>
          <a:p>
            <a:r>
              <a:rPr lang="en-US" dirty="0" smtClean="0"/>
              <a:t>By: </a:t>
            </a:r>
          </a:p>
          <a:p>
            <a:r>
              <a:rPr lang="en-US" dirty="0"/>
              <a:t>	</a:t>
            </a:r>
            <a:r>
              <a:rPr lang="en-US" dirty="0" smtClean="0"/>
              <a:t>	</a:t>
            </a:r>
            <a:r>
              <a:rPr lang="en-US" dirty="0" err="1" smtClean="0"/>
              <a:t>Jinal</a:t>
            </a:r>
            <a:r>
              <a:rPr lang="en-US" dirty="0" smtClean="0"/>
              <a:t> Patel</a:t>
            </a:r>
          </a:p>
          <a:p>
            <a:r>
              <a:rPr lang="en-US" dirty="0" smtClean="0"/>
              <a:t>		         Saurabh </a:t>
            </a:r>
            <a:r>
              <a:rPr lang="en-US" dirty="0" err="1" smtClean="0"/>
              <a:t>Saxena</a:t>
            </a:r>
            <a:endParaRPr lang="en-US" dirty="0"/>
          </a:p>
        </p:txBody>
      </p:sp>
    </p:spTree>
    <p:extLst>
      <p:ext uri="{BB962C8B-B14F-4D97-AF65-F5344CB8AC3E}">
        <p14:creationId xmlns:p14="http://schemas.microsoft.com/office/powerpoint/2010/main" val="34819434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Motivation</a:t>
            </a:r>
            <a:endParaRPr lang="en-US" dirty="0"/>
          </a:p>
        </p:txBody>
      </p:sp>
      <p:sp>
        <p:nvSpPr>
          <p:cNvPr id="3" name="Subtitle 2"/>
          <p:cNvSpPr>
            <a:spLocks noGrp="1"/>
          </p:cNvSpPr>
          <p:nvPr>
            <p:ph type="subTitle" idx="1"/>
          </p:nvPr>
        </p:nvSpPr>
        <p:spPr/>
        <p:txBody>
          <a:bodyPr/>
          <a:lstStyle/>
          <a:p>
            <a:endParaRPr lang="en-US" dirty="0" smtClean="0"/>
          </a:p>
          <a:p>
            <a:pPr marL="342900" indent="-342900">
              <a:buFont typeface="Wingdings" panose="05000000000000000000" pitchFamily="2" charset="2"/>
              <a:buChar char="Ø"/>
            </a:pPr>
            <a:r>
              <a:rPr lang="en-US" dirty="0" smtClean="0"/>
              <a:t>Advertisement industry a multi-billion dollar industry</a:t>
            </a:r>
          </a:p>
          <a:p>
            <a:pPr marL="342900" indent="-342900">
              <a:buFont typeface="Wingdings" panose="05000000000000000000" pitchFamily="2" charset="2"/>
              <a:buChar char="Ø"/>
            </a:pPr>
            <a:r>
              <a:rPr lang="en-US" dirty="0"/>
              <a:t>Internet; The best market to </a:t>
            </a:r>
            <a:r>
              <a:rPr lang="en-US" dirty="0" smtClean="0"/>
              <a:t>exploit and extract resources</a:t>
            </a:r>
          </a:p>
          <a:p>
            <a:endParaRPr lang="en" dirty="0"/>
          </a:p>
          <a:p>
            <a:pPr marL="342900" indent="-342900">
              <a:buFont typeface="Wingdings" panose="05000000000000000000" pitchFamily="2" charset="2"/>
              <a:buChar char="Ø"/>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474399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Motivation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1264" y="1361209"/>
            <a:ext cx="2786609" cy="5273315"/>
          </a:xfrm>
          <a:noFill/>
        </p:spPr>
      </p:pic>
    </p:spTree>
    <p:extLst>
      <p:ext uri="{BB962C8B-B14F-4D97-AF65-F5344CB8AC3E}">
        <p14:creationId xmlns:p14="http://schemas.microsoft.com/office/powerpoint/2010/main" val="10919241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Paper’s Referred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err="1" smtClean="0"/>
              <a:t>Chieh-jen</a:t>
            </a:r>
            <a:r>
              <a:rPr lang="en-US" dirty="0" smtClean="0"/>
              <a:t> Wang and </a:t>
            </a:r>
            <a:r>
              <a:rPr lang="en-US" dirty="0" err="1" smtClean="0"/>
              <a:t>Hsin</a:t>
            </a:r>
            <a:r>
              <a:rPr lang="en-US" dirty="0" smtClean="0"/>
              <a:t>-His Chen, “Learning User Behavior for Advertisement click prediction”</a:t>
            </a:r>
          </a:p>
          <a:p>
            <a:pPr lvl="1">
              <a:buFont typeface="Wingdings" panose="05000000000000000000" pitchFamily="2" charset="2"/>
              <a:buChar char="Ø"/>
            </a:pPr>
            <a:r>
              <a:rPr lang="en-US" dirty="0" smtClean="0"/>
              <a:t>Performance of the system has not been analyzed</a:t>
            </a:r>
          </a:p>
          <a:p>
            <a:pPr lvl="1">
              <a:buFont typeface="Wingdings" panose="05000000000000000000" pitchFamily="2" charset="2"/>
              <a:buChar char="Ø"/>
            </a:pPr>
            <a:r>
              <a:rPr lang="en-US" dirty="0" smtClean="0"/>
              <a:t>Only 1 Phase feature selection algorithm has been used</a:t>
            </a:r>
          </a:p>
          <a:p>
            <a:pPr marL="457200" lvl="1" indent="0">
              <a:buNone/>
            </a:pPr>
            <a:endParaRPr lang="en-US" dirty="0" smtClean="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9979550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What’s New</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Similarity between two user, by common click advertisement. </a:t>
            </a:r>
          </a:p>
          <a:p>
            <a:pPr>
              <a:buFont typeface="Wingdings" panose="05000000000000000000" pitchFamily="2" charset="2"/>
              <a:buChar char="Ø"/>
            </a:pPr>
            <a:endParaRPr lang="en-US" dirty="0"/>
          </a:p>
          <a:p>
            <a:pPr marL="0" indent="0">
              <a:buNone/>
            </a:pPr>
            <a:endParaRPr lang="en-US" dirty="0" smtClean="0"/>
          </a:p>
          <a:p>
            <a:pPr>
              <a:buFont typeface="Wingdings" panose="05000000000000000000" pitchFamily="2" charset="2"/>
              <a:buChar char="Ø"/>
            </a:pPr>
            <a:r>
              <a:rPr lang="en-US" dirty="0" smtClean="0"/>
              <a:t>Deciding on how to display advertisement on website</a:t>
            </a:r>
            <a:endParaRPr lang="en-US" dirty="0"/>
          </a:p>
        </p:txBody>
      </p:sp>
    </p:spTree>
    <p:extLst>
      <p:ext uri="{BB962C8B-B14F-4D97-AF65-F5344CB8AC3E}">
        <p14:creationId xmlns:p14="http://schemas.microsoft.com/office/powerpoint/2010/main" val="13753361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0739522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457201"/>
            <a:ext cx="10058400" cy="2593975"/>
          </a:xfrm>
        </p:spPr>
        <p:txBody>
          <a:bodyPr/>
          <a:lstStyle/>
          <a:p>
            <a:r>
              <a:rPr lang="en-US" sz="4400" dirty="0" smtClean="0"/>
              <a:t>Predicting Movie Popularity Based On Movie Attributes Using Social Media.</a:t>
            </a:r>
            <a:endParaRPr lang="en-US" sz="4400" dirty="0"/>
          </a:p>
        </p:txBody>
      </p:sp>
      <p:sp>
        <p:nvSpPr>
          <p:cNvPr id="3" name="Subtitle 2"/>
          <p:cNvSpPr>
            <a:spLocks noGrp="1"/>
          </p:cNvSpPr>
          <p:nvPr>
            <p:ph type="subTitle" idx="1"/>
          </p:nvPr>
        </p:nvSpPr>
        <p:spPr/>
        <p:txBody>
          <a:bodyPr>
            <a:normAutofit lnSpcReduction="10000"/>
          </a:bodyPr>
          <a:lstStyle/>
          <a:p>
            <a:pPr algn="r"/>
            <a:r>
              <a:rPr lang="en-US" dirty="0" smtClean="0"/>
              <a:t>Ananya Chinta</a:t>
            </a:r>
          </a:p>
          <a:p>
            <a:pPr algn="r"/>
            <a:r>
              <a:rPr lang="en-US" dirty="0" smtClean="0"/>
              <a:t>Bhavana Bangaru</a:t>
            </a:r>
          </a:p>
          <a:p>
            <a:pPr algn="r"/>
            <a:r>
              <a:rPr lang="en-US" dirty="0" smtClean="0"/>
              <a:t>Rohith Raj Chenna</a:t>
            </a:r>
            <a:endParaRPr lang="en-US" dirty="0"/>
          </a:p>
        </p:txBody>
      </p:sp>
    </p:spTree>
    <p:extLst>
      <p:ext uri="{BB962C8B-B14F-4D97-AF65-F5344CB8AC3E}">
        <p14:creationId xmlns:p14="http://schemas.microsoft.com/office/powerpoint/2010/main" val="205458348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this project?</a:t>
            </a:r>
            <a:endParaRPr lang="en-US" sz="4000" dirty="0"/>
          </a:p>
        </p:txBody>
      </p:sp>
      <p:sp>
        <p:nvSpPr>
          <p:cNvPr id="3" name="Content Placeholder 2"/>
          <p:cNvSpPr>
            <a:spLocks noGrp="1"/>
          </p:cNvSpPr>
          <p:nvPr>
            <p:ph idx="1"/>
          </p:nvPr>
        </p:nvSpPr>
        <p:spPr/>
        <p:txBody>
          <a:bodyPr/>
          <a:lstStyle/>
          <a:p>
            <a:r>
              <a:rPr lang="en-US" dirty="0" smtClean="0"/>
              <a:t>Easy Guess</a:t>
            </a:r>
          </a:p>
          <a:p>
            <a:r>
              <a:rPr lang="en-US" dirty="0" smtClean="0"/>
              <a:t>It’s in the title</a:t>
            </a:r>
          </a:p>
          <a:p>
            <a:r>
              <a:rPr lang="en-US" sz="2400" dirty="0"/>
              <a:t>Predicting Movie Popularity Based On Movie Attributes Using Social Media.</a:t>
            </a:r>
            <a:endParaRPr lang="en-US" dirty="0" smtClean="0"/>
          </a:p>
          <a:p>
            <a:endParaRPr lang="en-US" dirty="0"/>
          </a:p>
        </p:txBody>
      </p:sp>
    </p:spTree>
    <p:extLst>
      <p:ext uri="{BB962C8B-B14F-4D97-AF65-F5344CB8AC3E}">
        <p14:creationId xmlns:p14="http://schemas.microsoft.com/office/powerpoint/2010/main" val="2303851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project?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The user predictions are generally extracted from comments on various movie websites.</a:t>
            </a:r>
          </a:p>
          <a:p>
            <a:pPr>
              <a:buFont typeface="Wingdings" panose="05000000000000000000" pitchFamily="2" charset="2"/>
              <a:buChar char="§"/>
            </a:pPr>
            <a:r>
              <a:rPr lang="en-US" dirty="0" smtClean="0"/>
              <a:t>The </a:t>
            </a:r>
            <a:r>
              <a:rPr lang="en-US" dirty="0"/>
              <a:t>user reviews </a:t>
            </a:r>
            <a:r>
              <a:rPr lang="en-US" dirty="0" smtClean="0"/>
              <a:t>however, are more commonly </a:t>
            </a:r>
            <a:r>
              <a:rPr lang="en-US" dirty="0"/>
              <a:t>posted on social networking websites like </a:t>
            </a:r>
            <a:r>
              <a:rPr lang="en-US" dirty="0" smtClean="0"/>
              <a:t>Facebook.</a:t>
            </a:r>
          </a:p>
          <a:p>
            <a:pPr>
              <a:buFont typeface="Wingdings" panose="05000000000000000000" pitchFamily="2" charset="2"/>
              <a:buChar char="§"/>
            </a:pPr>
            <a:r>
              <a:rPr lang="en-US" dirty="0" smtClean="0"/>
              <a:t> </a:t>
            </a:r>
            <a:r>
              <a:rPr lang="en-US" dirty="0"/>
              <a:t>N</a:t>
            </a:r>
            <a:r>
              <a:rPr lang="en-US" dirty="0" smtClean="0"/>
              <a:t>one </a:t>
            </a:r>
            <a:r>
              <a:rPr lang="en-US" dirty="0"/>
              <a:t>of the </a:t>
            </a:r>
            <a:r>
              <a:rPr lang="en-US" dirty="0" smtClean="0"/>
              <a:t>papers that are published </a:t>
            </a:r>
            <a:r>
              <a:rPr lang="en-US" dirty="0"/>
              <a:t>researched that domain for more efficiency in prediction of results</a:t>
            </a:r>
            <a:r>
              <a:rPr lang="en-US" dirty="0" smtClean="0"/>
              <a:t>.</a:t>
            </a:r>
          </a:p>
          <a:p>
            <a:r>
              <a:rPr lang="en-US" dirty="0"/>
              <a:t>In our paper we are suggesting an algorithm which helps us to predict the popularity of the movie before it is released</a:t>
            </a:r>
            <a:r>
              <a:rPr lang="en-US" dirty="0" smtClean="0"/>
              <a:t>.</a:t>
            </a:r>
            <a:endParaRPr lang="en-US" dirty="0"/>
          </a:p>
          <a:p>
            <a:r>
              <a:rPr lang="en-US" dirty="0"/>
              <a:t>We mine data from various social networking websites like Facebook, Twitter, Google +, Instagram, Foursquare etc.. and use it in the prediction of movie popularity and potential success. </a:t>
            </a:r>
          </a:p>
        </p:txBody>
      </p:sp>
    </p:spTree>
    <p:extLst>
      <p:ext uri="{BB962C8B-B14F-4D97-AF65-F5344CB8AC3E}">
        <p14:creationId xmlns:p14="http://schemas.microsoft.com/office/powerpoint/2010/main" val="2422386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gave it  a shot?</a:t>
            </a:r>
            <a:endParaRPr lang="en-US" dirty="0"/>
          </a:p>
        </p:txBody>
      </p:sp>
      <p:sp>
        <p:nvSpPr>
          <p:cNvPr id="3" name="Content Placeholder 2"/>
          <p:cNvSpPr>
            <a:spLocks noGrp="1"/>
          </p:cNvSpPr>
          <p:nvPr>
            <p:ph idx="1"/>
          </p:nvPr>
        </p:nvSpPr>
        <p:spPr/>
        <p:txBody>
          <a:bodyPr/>
          <a:lstStyle/>
          <a:p>
            <a:pPr marL="114300" indent="0">
              <a:buNone/>
            </a:pPr>
            <a:r>
              <a:rPr lang="en-US" dirty="0" smtClean="0"/>
              <a:t>1</a:t>
            </a:r>
            <a:r>
              <a:rPr lang="en-US" dirty="0"/>
              <a:t>. Movie Popularity Classification Based On Inherent Movie </a:t>
            </a:r>
            <a:r>
              <a:rPr lang="en-US" dirty="0" smtClean="0"/>
              <a:t>Attributes </a:t>
            </a:r>
            <a:r>
              <a:rPr lang="en-US" dirty="0"/>
              <a:t>Using C4.5, PART and Correlation </a:t>
            </a:r>
            <a:r>
              <a:rPr lang="en-US" dirty="0" smtClean="0"/>
              <a:t>Coefficient.</a:t>
            </a:r>
            <a:endParaRPr lang="en-US" dirty="0"/>
          </a:p>
          <a:p>
            <a:pPr marL="114300" indent="0">
              <a:buNone/>
            </a:pPr>
            <a:r>
              <a:rPr lang="en-US" dirty="0"/>
              <a:t> </a:t>
            </a:r>
            <a:r>
              <a:rPr lang="en-US" dirty="0" smtClean="0"/>
              <a:t>This </a:t>
            </a:r>
            <a:r>
              <a:rPr lang="en-US" dirty="0"/>
              <a:t>paper deals with the popularity prediction of a movie pre-release and financial aspects of the movie post-release but does not discuss about intervention of social media</a:t>
            </a:r>
            <a:r>
              <a:rPr lang="en-US" dirty="0" smtClean="0"/>
              <a:t>.</a:t>
            </a:r>
          </a:p>
          <a:p>
            <a:pPr marL="114300" indent="0">
              <a:buNone/>
            </a:pPr>
            <a:endParaRPr lang="en-US" dirty="0"/>
          </a:p>
          <a:p>
            <a:pPr marL="114300" indent="0">
              <a:buNone/>
            </a:pPr>
            <a:r>
              <a:rPr lang="en-US" dirty="0" smtClean="0"/>
              <a:t>2</a:t>
            </a:r>
            <a:r>
              <a:rPr lang="en-US" dirty="0"/>
              <a:t>. Predicting IMDB movie ratings using social </a:t>
            </a:r>
            <a:r>
              <a:rPr lang="en-US" dirty="0" smtClean="0"/>
              <a:t>media</a:t>
            </a:r>
          </a:p>
          <a:p>
            <a:pPr marL="114300" indent="0">
              <a:buNone/>
            </a:pPr>
            <a:r>
              <a:rPr lang="en-US" dirty="0" smtClean="0"/>
              <a:t>  </a:t>
            </a:r>
            <a:r>
              <a:rPr lang="en-US" dirty="0"/>
              <a:t>This paper deals a little with the social media( only twitter and </a:t>
            </a:r>
            <a:r>
              <a:rPr lang="en-US" dirty="0" err="1"/>
              <a:t>Y</a:t>
            </a:r>
            <a:r>
              <a:rPr lang="en-US" dirty="0" err="1" smtClean="0"/>
              <a:t>outube</a:t>
            </a:r>
            <a:r>
              <a:rPr lang="en-US" dirty="0"/>
              <a:t>) but does not talk about the prediction by taking into the relationship success history of the actors, actresses, directors or budget of the movie.         </a:t>
            </a:r>
          </a:p>
        </p:txBody>
      </p:sp>
    </p:spTree>
    <p:extLst>
      <p:ext uri="{BB962C8B-B14F-4D97-AF65-F5344CB8AC3E}">
        <p14:creationId xmlns:p14="http://schemas.microsoft.com/office/powerpoint/2010/main" val="64792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Description</a:t>
            </a:r>
            <a:endParaRPr lang="en-US" dirty="0"/>
          </a:p>
        </p:txBody>
      </p:sp>
      <p:pic>
        <p:nvPicPr>
          <p:cNvPr id="4" name="Picture 3"/>
          <p:cNvPicPr>
            <a:picLocks noChangeAspect="1"/>
          </p:cNvPicPr>
          <p:nvPr/>
        </p:nvPicPr>
        <p:blipFill rotWithShape="1">
          <a:blip r:embed="rId2"/>
          <a:srcRect l="45228" t="26118" r="34036" b="48110"/>
          <a:stretch/>
        </p:blipFill>
        <p:spPr>
          <a:xfrm>
            <a:off x="7698385" y="1148072"/>
            <a:ext cx="2698045" cy="1885245"/>
          </a:xfrm>
          <a:prstGeom prst="rect">
            <a:avLst/>
          </a:prstGeom>
          <a:ln>
            <a:solidFill>
              <a:schemeClr val="accent1"/>
            </a:solidFill>
          </a:ln>
        </p:spPr>
      </p:pic>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500" y="2458244"/>
            <a:ext cx="3695700" cy="2857500"/>
          </a:xfrm>
        </p:spPr>
      </p:pic>
      <p:sp>
        <p:nvSpPr>
          <p:cNvPr id="10" name="TextBox 9"/>
          <p:cNvSpPr txBox="1"/>
          <p:nvPr/>
        </p:nvSpPr>
        <p:spPr>
          <a:xfrm>
            <a:off x="1243013" y="1828800"/>
            <a:ext cx="2843212" cy="369332"/>
          </a:xfrm>
          <a:prstGeom prst="rect">
            <a:avLst/>
          </a:prstGeom>
          <a:noFill/>
        </p:spPr>
        <p:txBody>
          <a:bodyPr wrap="square" rtlCol="0">
            <a:spAutoFit/>
          </a:bodyPr>
          <a:lstStyle/>
          <a:p>
            <a:endParaRPr lang="en-US" dirty="0"/>
          </a:p>
        </p:txBody>
      </p:sp>
      <p:sp>
        <p:nvSpPr>
          <p:cNvPr id="11" name="TextBox 10"/>
          <p:cNvSpPr txBox="1"/>
          <p:nvPr/>
        </p:nvSpPr>
        <p:spPr>
          <a:xfrm>
            <a:off x="1753694" y="1956458"/>
            <a:ext cx="2514600" cy="369332"/>
          </a:xfrm>
          <a:prstGeom prst="rect">
            <a:avLst/>
          </a:prstGeom>
          <a:noFill/>
        </p:spPr>
        <p:txBody>
          <a:bodyPr wrap="square" rtlCol="0">
            <a:spAutoFit/>
          </a:bodyPr>
          <a:lstStyle/>
          <a:p>
            <a:r>
              <a:rPr lang="en-US" dirty="0" smtClean="0"/>
              <a:t>What is ego-network?</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846" y="3657600"/>
            <a:ext cx="4429125" cy="2286000"/>
          </a:xfrm>
          <a:prstGeom prst="rect">
            <a:avLst/>
          </a:prstGeom>
          <a:ln>
            <a:solidFill>
              <a:schemeClr val="accent1"/>
            </a:solidFill>
          </a:ln>
        </p:spPr>
      </p:pic>
    </p:spTree>
    <p:extLst>
      <p:ext uri="{BB962C8B-B14F-4D97-AF65-F5344CB8AC3E}">
        <p14:creationId xmlns:p14="http://schemas.microsoft.com/office/powerpoint/2010/main" val="600122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aim to achieve?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To predict the movie success or failure rate without any error by using social media.</a:t>
            </a:r>
          </a:p>
          <a:p>
            <a:pPr>
              <a:buFont typeface="Wingdings" panose="05000000000000000000" pitchFamily="2" charset="2"/>
              <a:buChar char="§"/>
            </a:pPr>
            <a:r>
              <a:rPr lang="en-US" dirty="0" smtClean="0"/>
              <a:t>To make sure that the predictions also take the success rate of combination of people working together in the movie.</a:t>
            </a:r>
          </a:p>
          <a:p>
            <a:pPr>
              <a:buFont typeface="Wingdings" panose="05000000000000000000" pitchFamily="2" charset="2"/>
              <a:buChar char="§"/>
            </a:pPr>
            <a:r>
              <a:rPr lang="en-US" dirty="0" smtClean="0"/>
              <a:t>To completely integrate movies into social media.</a:t>
            </a:r>
          </a:p>
          <a:p>
            <a:pPr marL="114300" indent="0">
              <a:buNone/>
            </a:pPr>
            <a:endParaRPr lang="en-US" dirty="0" smtClean="0"/>
          </a:p>
        </p:txBody>
      </p:sp>
    </p:spTree>
    <p:extLst>
      <p:ext uri="{BB962C8B-B14F-4D97-AF65-F5344CB8AC3E}">
        <p14:creationId xmlns:p14="http://schemas.microsoft.com/office/powerpoint/2010/main" val="3352956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10160000" cy="1143000"/>
          </a:xfrm>
        </p:spPr>
        <p:txBody>
          <a:bodyPr/>
          <a:lstStyle/>
          <a:p>
            <a:pPr algn="ctr"/>
            <a:r>
              <a:rPr lang="en-US" sz="7200" dirty="0" smtClean="0"/>
              <a:t>Thank You</a:t>
            </a:r>
            <a:endParaRPr lang="en-US" sz="7200" dirty="0"/>
          </a:p>
        </p:txBody>
      </p:sp>
    </p:spTree>
    <p:extLst>
      <p:ext uri="{BB962C8B-B14F-4D97-AF65-F5344CB8AC3E}">
        <p14:creationId xmlns:p14="http://schemas.microsoft.com/office/powerpoint/2010/main" val="2774983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a:t>Location Based Twitter Trend and Event Detection with Network Follower Data</a:t>
            </a:r>
            <a:r>
              <a:rPr lang="en-US" sz="4400" dirty="0"/>
              <a:t> </a:t>
            </a:r>
          </a:p>
        </p:txBody>
      </p:sp>
      <p:sp>
        <p:nvSpPr>
          <p:cNvPr id="3" name="Subtitle 2"/>
          <p:cNvSpPr>
            <a:spLocks noGrp="1"/>
          </p:cNvSpPr>
          <p:nvPr>
            <p:ph type="subTitle" idx="1"/>
          </p:nvPr>
        </p:nvSpPr>
        <p:spPr/>
        <p:txBody>
          <a:bodyPr/>
          <a:lstStyle/>
          <a:p>
            <a:r>
              <a:rPr lang="en-US" dirty="0" smtClean="0"/>
              <a:t>Gaurav Ghosh</a:t>
            </a:r>
            <a:endParaRPr lang="en-US" dirty="0"/>
          </a:p>
        </p:txBody>
      </p:sp>
    </p:spTree>
    <p:extLst>
      <p:ext uri="{BB962C8B-B14F-4D97-AF65-F5344CB8AC3E}">
        <p14:creationId xmlns:p14="http://schemas.microsoft.com/office/powerpoint/2010/main" val="3977265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latin typeface="Open Sans"/>
                <a:cs typeface="Open Sans"/>
              </a:rPr>
              <a:t>Twitter</a:t>
            </a:r>
          </a:p>
          <a:p>
            <a:pPr marL="342900" indent="-342900">
              <a:buFont typeface="Arial"/>
              <a:buChar char="•"/>
            </a:pPr>
            <a:r>
              <a:rPr lang="en-US" dirty="0" smtClean="0">
                <a:latin typeface="Open Sans"/>
                <a:cs typeface="Open Sans"/>
              </a:rPr>
              <a:t>271 million monthly active users</a:t>
            </a:r>
          </a:p>
          <a:p>
            <a:pPr marL="342900" indent="-342900">
              <a:buFont typeface="Arial"/>
              <a:buChar char="•"/>
            </a:pPr>
            <a:r>
              <a:rPr lang="en-US" dirty="0" smtClean="0">
                <a:latin typeface="Open Sans"/>
                <a:cs typeface="Open Sans"/>
              </a:rPr>
              <a:t>500+ million tweets per day</a:t>
            </a:r>
          </a:p>
          <a:p>
            <a:endParaRPr lang="en-US" dirty="0" smtClean="0">
              <a:latin typeface="Open Sans"/>
              <a:cs typeface="Open Sans"/>
            </a:endParaRPr>
          </a:p>
          <a:p>
            <a:r>
              <a:rPr lang="en-US" dirty="0" smtClean="0">
                <a:latin typeface="Open Sans"/>
                <a:cs typeface="Open Sans"/>
              </a:rPr>
              <a:t>Major Events</a:t>
            </a:r>
            <a:endParaRPr lang="en-US" dirty="0">
              <a:latin typeface="Open Sans"/>
              <a:cs typeface="Open Sans"/>
            </a:endParaRPr>
          </a:p>
          <a:p>
            <a:pPr marL="342900" indent="-342900">
              <a:buFont typeface="Arial"/>
              <a:buChar char="•"/>
            </a:pPr>
            <a:r>
              <a:rPr lang="en-US" dirty="0" smtClean="0">
                <a:latin typeface="Open Sans"/>
                <a:cs typeface="Open Sans"/>
              </a:rPr>
              <a:t>Real-time updates</a:t>
            </a:r>
          </a:p>
          <a:p>
            <a:pPr marL="342900" indent="-342900">
              <a:buFont typeface="Arial"/>
              <a:buChar char="•"/>
            </a:pPr>
            <a:r>
              <a:rPr lang="en-US" dirty="0" smtClean="0">
                <a:latin typeface="Open Sans"/>
                <a:cs typeface="Open Sans"/>
              </a:rPr>
              <a:t>High frequency + Short time = Burst</a:t>
            </a:r>
          </a:p>
          <a:p>
            <a:pPr marL="342900" indent="-342900">
              <a:buFont typeface="Arial"/>
              <a:buChar char="•"/>
            </a:pPr>
            <a:r>
              <a:rPr lang="en-US" dirty="0" smtClean="0">
                <a:latin typeface="Open Sans"/>
                <a:cs typeface="Open Sans"/>
              </a:rPr>
              <a:t>Location</a:t>
            </a:r>
          </a:p>
          <a:p>
            <a:endParaRPr lang="en-US" dirty="0" smtClean="0">
              <a:latin typeface="Open Sans"/>
              <a:cs typeface="Open Sans"/>
            </a:endParaRPr>
          </a:p>
          <a:p>
            <a:pPr marL="342900" indent="-342900">
              <a:buFont typeface="Arial"/>
              <a:buChar char="•"/>
            </a:pPr>
            <a:endParaRPr lang="en-US" dirty="0" smtClean="0">
              <a:latin typeface="Open Sans"/>
              <a:cs typeface="Open Sans"/>
            </a:endParaRPr>
          </a:p>
          <a:p>
            <a:pPr marL="342900" indent="-342900">
              <a:buFont typeface="Arial"/>
              <a:buChar char="•"/>
            </a:pPr>
            <a:endParaRPr lang="en-US" dirty="0" smtClean="0">
              <a:latin typeface="Open Sans"/>
              <a:cs typeface="Open Sans"/>
            </a:endParaRPr>
          </a:p>
          <a:p>
            <a:pPr marL="342900" indent="-342900">
              <a:buFont typeface="Arial"/>
              <a:buChar char="•"/>
            </a:pPr>
            <a:endParaRPr lang="en-US" dirty="0">
              <a:latin typeface="Open Sans"/>
              <a:cs typeface="Open Sans"/>
            </a:endParaRPr>
          </a:p>
        </p:txBody>
      </p:sp>
    </p:spTree>
    <p:extLst>
      <p:ext uri="{BB962C8B-B14F-4D97-AF65-F5344CB8AC3E}">
        <p14:creationId xmlns:p14="http://schemas.microsoft.com/office/powerpoint/2010/main" val="1923472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latin typeface="Open Sans"/>
                <a:cs typeface="Open Sans"/>
              </a:rPr>
              <a:t>“Trendy” term list</a:t>
            </a:r>
          </a:p>
          <a:p>
            <a:pPr marL="342900" indent="-342900">
              <a:buFont typeface="Arial"/>
              <a:buChar char="•"/>
            </a:pPr>
            <a:endParaRPr lang="en-US" dirty="0" smtClean="0">
              <a:latin typeface="Open Sans"/>
              <a:cs typeface="Open Sans"/>
            </a:endParaRPr>
          </a:p>
          <a:p>
            <a:pPr marL="342900" indent="-342900">
              <a:buFont typeface="Arial"/>
              <a:buChar char="•"/>
            </a:pPr>
            <a:r>
              <a:rPr lang="en-US" dirty="0" smtClean="0">
                <a:latin typeface="Open Sans"/>
                <a:cs typeface="Open Sans"/>
              </a:rPr>
              <a:t>Timestamp</a:t>
            </a:r>
          </a:p>
          <a:p>
            <a:pPr marL="342900" indent="-342900">
              <a:buFont typeface="Arial"/>
              <a:buChar char="•"/>
            </a:pPr>
            <a:endParaRPr lang="en-US" dirty="0" smtClean="0">
              <a:latin typeface="Open Sans"/>
              <a:cs typeface="Open Sans"/>
            </a:endParaRPr>
          </a:p>
          <a:p>
            <a:pPr marL="342900" indent="-342900">
              <a:buFont typeface="Arial"/>
              <a:buChar char="•"/>
            </a:pPr>
            <a:r>
              <a:rPr lang="en-US" dirty="0" smtClean="0">
                <a:latin typeface="Open Sans"/>
                <a:cs typeface="Open Sans"/>
              </a:rPr>
              <a:t>Location</a:t>
            </a:r>
          </a:p>
          <a:p>
            <a:pPr marL="800100" lvl="1" indent="-342900">
              <a:lnSpc>
                <a:spcPct val="140000"/>
              </a:lnSpc>
              <a:buFont typeface="Arial"/>
              <a:buChar char="•"/>
            </a:pPr>
            <a:r>
              <a:rPr lang="en-US" sz="1900" b="1" dirty="0" smtClean="0">
                <a:latin typeface="Open Sans"/>
                <a:cs typeface="Open Sans"/>
              </a:rPr>
              <a:t>Location not mandatory for user</a:t>
            </a:r>
          </a:p>
          <a:p>
            <a:pPr marL="1485900" lvl="2" indent="-342900">
              <a:lnSpc>
                <a:spcPct val="140000"/>
              </a:lnSpc>
              <a:buFont typeface="Arial"/>
              <a:buChar char="•"/>
            </a:pPr>
            <a:r>
              <a:rPr lang="en-US" b="1" dirty="0" smtClean="0">
                <a:latin typeface="Open Sans"/>
                <a:cs typeface="Open Sans"/>
              </a:rPr>
              <a:t>User follower network to find location</a:t>
            </a:r>
          </a:p>
          <a:p>
            <a:pPr marL="1943100" lvl="3" indent="-342900">
              <a:lnSpc>
                <a:spcPct val="140000"/>
              </a:lnSpc>
              <a:buFont typeface="Arial"/>
              <a:buChar char="•"/>
            </a:pPr>
            <a:r>
              <a:rPr lang="en-US" b="1" dirty="0" smtClean="0">
                <a:latin typeface="Open Sans"/>
                <a:cs typeface="Open Sans"/>
              </a:rPr>
              <a:t>Random walk</a:t>
            </a:r>
            <a:endParaRPr lang="en-US" b="1" dirty="0">
              <a:latin typeface="Open Sans"/>
              <a:cs typeface="Open Sans"/>
            </a:endParaRPr>
          </a:p>
        </p:txBody>
      </p:sp>
    </p:spTree>
    <p:extLst>
      <p:ext uri="{BB962C8B-B14F-4D97-AF65-F5344CB8AC3E}">
        <p14:creationId xmlns:p14="http://schemas.microsoft.com/office/powerpoint/2010/main" val="90652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76200" ty="0" sx="100000" sy="100000" flip="y" algn="r"/>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Markov Chain to Predict the best treatment for patients</a:t>
            </a:r>
            <a:endParaRPr lang="en-US" dirty="0"/>
          </a:p>
        </p:txBody>
      </p:sp>
      <p:sp>
        <p:nvSpPr>
          <p:cNvPr id="3" name="Subtitle 2"/>
          <p:cNvSpPr>
            <a:spLocks noGrp="1"/>
          </p:cNvSpPr>
          <p:nvPr>
            <p:ph type="subTitle" idx="1"/>
          </p:nvPr>
        </p:nvSpPr>
        <p:spPr/>
        <p:txBody>
          <a:bodyPr/>
          <a:lstStyle/>
          <a:p>
            <a:r>
              <a:rPr lang="en-US" dirty="0" smtClean="0"/>
              <a:t>By Trey Huang and Ziqiang Lin</a:t>
            </a:r>
            <a:endParaRPr lang="en-US" dirty="0"/>
          </a:p>
        </p:txBody>
      </p:sp>
    </p:spTree>
    <p:extLst>
      <p:ext uri="{BB962C8B-B14F-4D97-AF65-F5344CB8AC3E}">
        <p14:creationId xmlns:p14="http://schemas.microsoft.com/office/powerpoint/2010/main" val="725249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SEER Data</a:t>
            </a:r>
            <a:endParaRPr lang="en-US" dirty="0"/>
          </a:p>
        </p:txBody>
      </p:sp>
      <p:sp>
        <p:nvSpPr>
          <p:cNvPr id="3" name="Content Placeholder 2"/>
          <p:cNvSpPr>
            <a:spLocks noGrp="1"/>
          </p:cNvSpPr>
          <p:nvPr>
            <p:ph idx="1"/>
          </p:nvPr>
        </p:nvSpPr>
        <p:spPr/>
        <p:txBody>
          <a:bodyPr/>
          <a:lstStyle/>
          <a:p>
            <a:r>
              <a:rPr lang="en-US" dirty="0" smtClean="0"/>
              <a:t>We will use the data from seer.org to do the predict</a:t>
            </a:r>
          </a:p>
          <a:p>
            <a:r>
              <a:rPr lang="en-US" dirty="0" smtClean="0"/>
              <a:t>Data contain the information of patients who has lung cancer in different cancer stage.</a:t>
            </a:r>
          </a:p>
          <a:p>
            <a:r>
              <a:rPr lang="en-US" dirty="0" smtClean="0"/>
              <a:t>We will use the categorical to divide the patient in different group.</a:t>
            </a:r>
          </a:p>
          <a:p>
            <a:r>
              <a:rPr lang="en-US" dirty="0" smtClean="0"/>
              <a:t>E.g. Age: 0-17, 18-24, 25-45, 46-64 and 64+</a:t>
            </a:r>
          </a:p>
          <a:p>
            <a:r>
              <a:rPr lang="en-US" dirty="0" smtClean="0"/>
              <a:t>E.g. Sex: Male and Female.</a:t>
            </a:r>
          </a:p>
          <a:p>
            <a:r>
              <a:rPr lang="en-US" dirty="0" smtClean="0"/>
              <a:t>Combine with cancer stages: Stage 1, Stage 2, Stage 3 and Stage 4.</a:t>
            </a:r>
            <a:endParaRPr lang="en-US" dirty="0"/>
          </a:p>
        </p:txBody>
      </p:sp>
    </p:spTree>
    <p:extLst>
      <p:ext uri="{BB962C8B-B14F-4D97-AF65-F5344CB8AC3E}">
        <p14:creationId xmlns:p14="http://schemas.microsoft.com/office/powerpoint/2010/main" val="512038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263525"/>
            <a:ext cx="5562600" cy="723900"/>
          </a:xfrm>
        </p:spPr>
        <p:txBody>
          <a:bodyPr>
            <a:normAutofit fontScale="90000"/>
          </a:bodyPr>
          <a:lstStyle/>
          <a:p>
            <a:r>
              <a:rPr lang="en-US" dirty="0" smtClean="0"/>
              <a:t>Categories, Stages and Treatments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987425"/>
            <a:ext cx="4873625" cy="4873625"/>
          </a:xfrm>
        </p:spPr>
      </p:pic>
      <p:sp>
        <p:nvSpPr>
          <p:cNvPr id="4" name="Text Placeholder 3"/>
          <p:cNvSpPr>
            <a:spLocks noGrp="1"/>
          </p:cNvSpPr>
          <p:nvPr>
            <p:ph type="body" sz="half" idx="2"/>
          </p:nvPr>
        </p:nvSpPr>
        <p:spPr>
          <a:xfrm>
            <a:off x="257175" y="1346993"/>
            <a:ext cx="5314950" cy="4154488"/>
          </a:xfrm>
        </p:spPr>
        <p:txBody>
          <a:bodyPr>
            <a:noAutofit/>
          </a:bodyPr>
          <a:lstStyle/>
          <a:p>
            <a:r>
              <a:rPr lang="en-US" sz="2000" u="sng" dirty="0" smtClean="0"/>
              <a:t>What we can learn in general:</a:t>
            </a:r>
          </a:p>
          <a:p>
            <a:r>
              <a:rPr lang="en-US" sz="2000" dirty="0" smtClean="0"/>
              <a:t>We </a:t>
            </a:r>
            <a:r>
              <a:rPr lang="en-US" sz="2000" dirty="0"/>
              <a:t>will using Markov Chain to find out the </a:t>
            </a:r>
            <a:r>
              <a:rPr lang="en-US" sz="2000" dirty="0" smtClean="0"/>
              <a:t>“best” </a:t>
            </a:r>
            <a:r>
              <a:rPr lang="en-US" sz="2000" dirty="0"/>
              <a:t>treatment (Surgery or Radiation) </a:t>
            </a:r>
            <a:r>
              <a:rPr lang="en-US" sz="2000" dirty="0" smtClean="0"/>
              <a:t>for each group on any given stage.</a:t>
            </a:r>
          </a:p>
          <a:p>
            <a:endParaRPr lang="en-US" sz="2000" dirty="0" smtClean="0"/>
          </a:p>
          <a:p>
            <a:r>
              <a:rPr lang="en-US" sz="2000" u="sng" dirty="0" smtClean="0"/>
              <a:t>What we can do:</a:t>
            </a:r>
          </a:p>
          <a:p>
            <a:r>
              <a:rPr lang="en-US" sz="2000" dirty="0" smtClean="0"/>
              <a:t>Based </a:t>
            </a:r>
            <a:r>
              <a:rPr lang="en-US" sz="2000" dirty="0"/>
              <a:t>on all information we get, we can </a:t>
            </a:r>
            <a:r>
              <a:rPr lang="en-US" sz="2000" dirty="0" smtClean="0"/>
              <a:t>recommend a “best” </a:t>
            </a:r>
            <a:r>
              <a:rPr lang="en-US" sz="2000" dirty="0"/>
              <a:t>treatment </a:t>
            </a:r>
            <a:r>
              <a:rPr lang="en-US" sz="2000" dirty="0" smtClean="0"/>
              <a:t>for new patient.</a:t>
            </a:r>
          </a:p>
          <a:p>
            <a:r>
              <a:rPr lang="en-US" sz="2000" dirty="0" smtClean="0"/>
              <a:t>For </a:t>
            </a:r>
            <a:r>
              <a:rPr lang="en-US" sz="2000" dirty="0"/>
              <a:t>example, </a:t>
            </a:r>
            <a:r>
              <a:rPr lang="en-US" sz="2000" dirty="0" smtClean="0"/>
              <a:t>a classified type-C  patient comes in  as stage </a:t>
            </a:r>
            <a:r>
              <a:rPr lang="en-US" sz="2000" dirty="0"/>
              <a:t>1, we may give him </a:t>
            </a:r>
            <a:r>
              <a:rPr lang="en-US" sz="2000" dirty="0" smtClean="0"/>
              <a:t>radiation, a couple months later, his cancer change from stage 1 to 2, </a:t>
            </a:r>
            <a:r>
              <a:rPr lang="en-US" sz="2000" dirty="0"/>
              <a:t>we will </a:t>
            </a:r>
            <a:r>
              <a:rPr lang="en-US" sz="2000" dirty="0" smtClean="0"/>
              <a:t>recommend him to have a surgery. </a:t>
            </a:r>
          </a:p>
          <a:p>
            <a:endParaRPr lang="en-US" sz="2000" dirty="0" smtClean="0"/>
          </a:p>
          <a:p>
            <a:endParaRPr lang="en-US" sz="2000" dirty="0"/>
          </a:p>
          <a:p>
            <a:endParaRPr lang="en-US" sz="2000" dirty="0" smtClean="0"/>
          </a:p>
        </p:txBody>
      </p:sp>
    </p:spTree>
    <p:extLst>
      <p:ext uri="{BB962C8B-B14F-4D97-AF65-F5344CB8AC3E}">
        <p14:creationId xmlns:p14="http://schemas.microsoft.com/office/powerpoint/2010/main" val="856033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 reality is …</a:t>
            </a:r>
            <a:br>
              <a:rPr lang="en-US" dirty="0" smtClean="0"/>
            </a:br>
            <a:r>
              <a:rPr lang="en-US" dirty="0" smtClean="0"/>
              <a:t>can we really classify everyone in real world?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2775" y="1572419"/>
            <a:ext cx="5467350" cy="5467350"/>
          </a:xfrm>
        </p:spPr>
      </p:pic>
    </p:spTree>
    <p:extLst>
      <p:ext uri="{BB962C8B-B14F-4D97-AF65-F5344CB8AC3E}">
        <p14:creationId xmlns:p14="http://schemas.microsoft.com/office/powerpoint/2010/main" val="1931127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 Feedback from what we have learn</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587331" y="1825625"/>
            <a:ext cx="4351338" cy="4351338"/>
          </a:xfrm>
        </p:spPr>
      </p:pic>
      <p:sp>
        <p:nvSpPr>
          <p:cNvPr id="7" name="TextBox 6"/>
          <p:cNvSpPr txBox="1"/>
          <p:nvPr/>
        </p:nvSpPr>
        <p:spPr>
          <a:xfrm>
            <a:off x="1343025" y="5992297"/>
            <a:ext cx="6888039" cy="369332"/>
          </a:xfrm>
          <a:prstGeom prst="rect">
            <a:avLst/>
          </a:prstGeom>
          <a:noFill/>
        </p:spPr>
        <p:txBody>
          <a:bodyPr wrap="none" rtlCol="0">
            <a:spAutoFit/>
          </a:bodyPr>
          <a:lstStyle/>
          <a:p>
            <a:r>
              <a:rPr lang="en-US" dirty="0" smtClean="0">
                <a:solidFill>
                  <a:prstClr val="black"/>
                </a:solidFill>
                <a:latin typeface="Calibri"/>
              </a:rPr>
              <a:t>We can do some reverse engineering to do a better job on classification.</a:t>
            </a:r>
            <a:endParaRPr lang="en-US" dirty="0">
              <a:solidFill>
                <a:prstClr val="black"/>
              </a:solidFill>
              <a:latin typeface="Calibri"/>
            </a:endParaRPr>
          </a:p>
        </p:txBody>
      </p:sp>
    </p:spTree>
    <p:extLst>
      <p:ext uri="{BB962C8B-B14F-4D97-AF65-F5344CB8AC3E}">
        <p14:creationId xmlns:p14="http://schemas.microsoft.com/office/powerpoint/2010/main" val="26048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pPr marL="0" indent="0">
              <a:buNone/>
            </a:pPr>
            <a:r>
              <a:rPr lang="en-US" dirty="0" smtClean="0"/>
              <a:t>Learning to Discover Social Circles in Ego Networks - </a:t>
            </a:r>
            <a:r>
              <a:rPr lang="en-US" dirty="0"/>
              <a:t> by Julian </a:t>
            </a:r>
            <a:r>
              <a:rPr lang="en-US" dirty="0" err="1"/>
              <a:t>McAuley</a:t>
            </a:r>
            <a:r>
              <a:rPr lang="en-US" dirty="0"/>
              <a:t> and Jure </a:t>
            </a:r>
            <a:r>
              <a:rPr lang="en-US" dirty="0" err="1"/>
              <a:t>Leskovec</a:t>
            </a:r>
            <a:endParaRPr lang="en-US" dirty="0" smtClean="0"/>
          </a:p>
        </p:txBody>
      </p:sp>
      <p:pic>
        <p:nvPicPr>
          <p:cNvPr id="2050" name="Picture 2" descr="http://icons.iconarchive.com/icons/custom-icon-design/pretty-office-8/256/User-blu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987" y="373856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S0BIYrEWGHAgX_q-pjumdfOzwNuvJanb1ecA27AYrNBQd4CCI4B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003" y="3814388"/>
            <a:ext cx="2362574" cy="23625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commons/thumb/c/c8/Greek_letter_sigma.svg/1280px-Greek_letter_sigma.sv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48"/>
          <a:stretch/>
        </p:blipFill>
        <p:spPr bwMode="auto">
          <a:xfrm>
            <a:off x="5534118" y="3738563"/>
            <a:ext cx="1677988" cy="251943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2050" idx="3"/>
          </p:cNvCxnSpPr>
          <p:nvPr/>
        </p:nvCxnSpPr>
        <p:spPr>
          <a:xfrm>
            <a:off x="3759387" y="4957763"/>
            <a:ext cx="1350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052" idx="1"/>
          </p:cNvCxnSpPr>
          <p:nvPr/>
        </p:nvCxnSpPr>
        <p:spPr>
          <a:xfrm flipH="1" flipV="1">
            <a:off x="7158318" y="4995675"/>
            <a:ext cx="12546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120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775" y="2355850"/>
            <a:ext cx="10515600" cy="1325563"/>
          </a:xfrm>
        </p:spPr>
        <p:txBody>
          <a:bodyPr/>
          <a:lstStyle/>
          <a:p>
            <a:r>
              <a:rPr lang="en-US" dirty="0" smtClean="0"/>
              <a:t>Where can we go from here?</a:t>
            </a:r>
            <a:endParaRPr lang="en-US" dirty="0"/>
          </a:p>
        </p:txBody>
      </p:sp>
    </p:spTree>
    <p:extLst>
      <p:ext uri="{BB962C8B-B14F-4D97-AF65-F5344CB8AC3E}">
        <p14:creationId xmlns:p14="http://schemas.microsoft.com/office/powerpoint/2010/main" val="2206459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Outliners and their potential values</a:t>
            </a:r>
            <a:endParaRPr lang="en-US" dirty="0"/>
          </a:p>
        </p:txBody>
      </p:sp>
      <p:sp>
        <p:nvSpPr>
          <p:cNvPr id="3" name="Content Placeholder 2"/>
          <p:cNvSpPr>
            <a:spLocks noGrp="1"/>
          </p:cNvSpPr>
          <p:nvPr>
            <p:ph sz="half" idx="1"/>
          </p:nvPr>
        </p:nvSpPr>
        <p:spPr/>
        <p:txBody>
          <a:bodyPr/>
          <a:lstStyle/>
          <a:p>
            <a:r>
              <a:rPr lang="en-US" dirty="0" smtClean="0"/>
              <a:t>Anomalies are not errors (sometimes)</a:t>
            </a:r>
          </a:p>
          <a:p>
            <a:r>
              <a:rPr lang="en-US" dirty="0" smtClean="0"/>
              <a:t>New discoveries may come from them</a:t>
            </a:r>
          </a:p>
          <a:p>
            <a:r>
              <a:rPr lang="en-US" dirty="0" smtClean="0"/>
              <a:t>For example, if we know type C patient overlaps B,C and E, while a type-C patient who has been following the “best” treatments did not get expected results…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082721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Anomaly Detection in </a:t>
            </a:r>
            <a:br>
              <a:rPr lang="en-US" sz="3200" dirty="0" smtClean="0"/>
            </a:br>
            <a:r>
              <a:rPr lang="en-US" sz="3200" dirty="0" smtClean="0"/>
              <a:t>Computer Networks</a:t>
            </a:r>
            <a:endParaRPr lang="en-US" sz="3200" dirty="0"/>
          </a:p>
        </p:txBody>
      </p:sp>
      <p:sp>
        <p:nvSpPr>
          <p:cNvPr id="3" name="Subtitle 2"/>
          <p:cNvSpPr>
            <a:spLocks noGrp="1"/>
          </p:cNvSpPr>
          <p:nvPr>
            <p:ph type="subTitle" idx="1"/>
          </p:nvPr>
        </p:nvSpPr>
        <p:spPr>
          <a:xfrm>
            <a:off x="100962" y="5405183"/>
            <a:ext cx="7766936" cy="1096899"/>
          </a:xfrm>
        </p:spPr>
        <p:txBody>
          <a:bodyPr/>
          <a:lstStyle/>
          <a:p>
            <a:endParaRPr lang="en-US" dirty="0" smtClean="0"/>
          </a:p>
          <a:p>
            <a:endParaRPr lang="en-US" dirty="0"/>
          </a:p>
        </p:txBody>
      </p:sp>
      <p:sp>
        <p:nvSpPr>
          <p:cNvPr id="4" name="TextBox 3"/>
          <p:cNvSpPr txBox="1"/>
          <p:nvPr/>
        </p:nvSpPr>
        <p:spPr>
          <a:xfrm>
            <a:off x="6659592" y="4671938"/>
            <a:ext cx="2053694" cy="646331"/>
          </a:xfrm>
          <a:prstGeom prst="rect">
            <a:avLst/>
          </a:prstGeom>
          <a:noFill/>
        </p:spPr>
        <p:txBody>
          <a:bodyPr wrap="square" rtlCol="0">
            <a:spAutoFit/>
          </a:bodyPr>
          <a:lstStyle/>
          <a:p>
            <a:pPr defTabSz="457200"/>
            <a:r>
              <a:rPr lang="en-US" dirty="0" smtClean="0">
                <a:solidFill>
                  <a:prstClr val="black"/>
                </a:solidFill>
                <a:latin typeface="Trebuchet MS"/>
              </a:rPr>
              <a:t>Akhil Chaturvedi                                                                    </a:t>
            </a:r>
            <a:r>
              <a:rPr lang="en-US" dirty="0" err="1" smtClean="0">
                <a:solidFill>
                  <a:prstClr val="black"/>
                </a:solidFill>
                <a:latin typeface="Trebuchet MS"/>
              </a:rPr>
              <a:t>Tejas</a:t>
            </a:r>
            <a:r>
              <a:rPr lang="en-US" dirty="0" smtClean="0">
                <a:solidFill>
                  <a:prstClr val="black"/>
                </a:solidFill>
                <a:latin typeface="Trebuchet MS"/>
              </a:rPr>
              <a:t> </a:t>
            </a:r>
            <a:r>
              <a:rPr lang="en-US" dirty="0" err="1" smtClean="0">
                <a:solidFill>
                  <a:prstClr val="black"/>
                </a:solidFill>
                <a:latin typeface="Trebuchet MS"/>
              </a:rPr>
              <a:t>Bhoir</a:t>
            </a:r>
            <a:endParaRPr lang="en-US" dirty="0">
              <a:solidFill>
                <a:prstClr val="black"/>
              </a:solidFill>
              <a:latin typeface="Trebuchet MS"/>
            </a:endParaRPr>
          </a:p>
        </p:txBody>
      </p:sp>
    </p:spTree>
    <p:extLst>
      <p:ext uri="{BB962C8B-B14F-4D97-AF65-F5344CB8AC3E}">
        <p14:creationId xmlns:p14="http://schemas.microsoft.com/office/powerpoint/2010/main" val="3187935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3592"/>
          </a:xfrm>
        </p:spPr>
        <p:txBody>
          <a:bodyPr>
            <a:normAutofit fontScale="90000"/>
          </a:bodyPr>
          <a:lstStyle/>
          <a:p>
            <a:r>
              <a:rPr lang="en-US" dirty="0" smtClean="0"/>
              <a:t>Introduction and Motivation</a:t>
            </a:r>
            <a:endParaRPr lang="en-US" dirty="0"/>
          </a:p>
        </p:txBody>
      </p:sp>
      <p:sp>
        <p:nvSpPr>
          <p:cNvPr id="3" name="Content Placeholder 2"/>
          <p:cNvSpPr>
            <a:spLocks noGrp="1"/>
          </p:cNvSpPr>
          <p:nvPr>
            <p:ph idx="1"/>
          </p:nvPr>
        </p:nvSpPr>
        <p:spPr/>
        <p:txBody>
          <a:bodyPr/>
          <a:lstStyle/>
          <a:p>
            <a:r>
              <a:rPr lang="en-US" dirty="0" smtClean="0"/>
              <a:t>It deals </a:t>
            </a:r>
            <a:r>
              <a:rPr lang="en-US" dirty="0"/>
              <a:t>with an efficient anomaly detection in traffics of computer networks</a:t>
            </a:r>
            <a:r>
              <a:rPr lang="en-US" dirty="0" smtClean="0"/>
              <a:t>.</a:t>
            </a:r>
          </a:p>
          <a:p>
            <a:r>
              <a:rPr lang="en-US" dirty="0"/>
              <a:t>In business world, information is the key component. </a:t>
            </a:r>
            <a:endParaRPr lang="en-US" dirty="0" smtClean="0"/>
          </a:p>
          <a:p>
            <a:r>
              <a:rPr lang="en-US" dirty="0"/>
              <a:t>As the entire business is connected to </a:t>
            </a:r>
            <a:r>
              <a:rPr lang="en-US" dirty="0" smtClean="0"/>
              <a:t>the Internet </a:t>
            </a:r>
            <a:r>
              <a:rPr lang="en-US" dirty="0"/>
              <a:t>there is potential for millions of attacks on the business. </a:t>
            </a:r>
            <a:endParaRPr lang="en-US" dirty="0" smtClean="0"/>
          </a:p>
          <a:p>
            <a:endParaRPr lang="en-US" dirty="0"/>
          </a:p>
        </p:txBody>
      </p:sp>
      <p:sp>
        <p:nvSpPr>
          <p:cNvPr id="4" name="Rectangle 3"/>
          <p:cNvSpPr/>
          <p:nvPr/>
        </p:nvSpPr>
        <p:spPr>
          <a:xfrm>
            <a:off x="1177915" y="2623232"/>
            <a:ext cx="184731" cy="369332"/>
          </a:xfrm>
          <a:prstGeom prst="rect">
            <a:avLst/>
          </a:prstGeom>
        </p:spPr>
        <p:txBody>
          <a:bodyPr wrap="none">
            <a:spAutoFit/>
          </a:bodyPr>
          <a:lstStyle/>
          <a:p>
            <a:pPr defTabSz="457200"/>
            <a:endParaRPr lang="en-US" dirty="0">
              <a:solidFill>
                <a:prstClr val="black"/>
              </a:solidFill>
              <a:latin typeface="Trebuchet M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504" y="3683389"/>
            <a:ext cx="5543550" cy="2562225"/>
          </a:xfrm>
          <a:prstGeom prst="rect">
            <a:avLst/>
          </a:prstGeom>
        </p:spPr>
      </p:pic>
    </p:spTree>
    <p:extLst>
      <p:ext uri="{BB962C8B-B14F-4D97-AF65-F5344CB8AC3E}">
        <p14:creationId xmlns:p14="http://schemas.microsoft.com/office/powerpoint/2010/main" val="1323961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6725"/>
          </a:xfrm>
        </p:spPr>
        <p:txBody>
          <a:bodyPr>
            <a:normAutofit fontScale="90000"/>
          </a:bodyPr>
          <a:lstStyle/>
          <a:p>
            <a:r>
              <a:rPr lang="en-US" dirty="0" smtClean="0"/>
              <a:t>Related Work</a:t>
            </a:r>
            <a:endParaRPr lang="en-US" dirty="0"/>
          </a:p>
        </p:txBody>
      </p:sp>
      <p:sp>
        <p:nvSpPr>
          <p:cNvPr id="3" name="Content Placeholder 2"/>
          <p:cNvSpPr>
            <a:spLocks noGrp="1"/>
          </p:cNvSpPr>
          <p:nvPr>
            <p:ph idx="1"/>
          </p:nvPr>
        </p:nvSpPr>
        <p:spPr>
          <a:xfrm>
            <a:off x="677334" y="1306574"/>
            <a:ext cx="8596668" cy="5447909"/>
          </a:xfrm>
        </p:spPr>
        <p:txBody>
          <a:bodyPr/>
          <a:lstStyle/>
          <a:p>
            <a:r>
              <a:rPr lang="en-US" dirty="0"/>
              <a:t>Network Traffic Anomaly Detection Based on Packet </a:t>
            </a:r>
            <a:r>
              <a:rPr lang="en-US" dirty="0" smtClean="0"/>
              <a:t>Bytes by Matthew V. Mahoney.</a:t>
            </a:r>
          </a:p>
          <a:p>
            <a:r>
              <a:rPr lang="en-US" dirty="0" smtClean="0"/>
              <a:t>Novel Attack</a:t>
            </a:r>
          </a:p>
          <a:p>
            <a:r>
              <a:rPr lang="en-US" dirty="0"/>
              <a:t>Efficient Computer Network Anomaly Detection by </a:t>
            </a:r>
            <a:r>
              <a:rPr lang="en-US" dirty="0" err="1"/>
              <a:t>Changepoint</a:t>
            </a:r>
            <a:r>
              <a:rPr lang="en-US" dirty="0"/>
              <a:t> Detection </a:t>
            </a:r>
            <a:r>
              <a:rPr lang="en-US" dirty="0" smtClean="0"/>
              <a:t>Methods by </a:t>
            </a:r>
            <a:r>
              <a:rPr lang="en-US" dirty="0"/>
              <a:t>Aleksey S. </a:t>
            </a:r>
            <a:r>
              <a:rPr lang="en-US" dirty="0" err="1"/>
              <a:t>Polunchenko</a:t>
            </a:r>
            <a:r>
              <a:rPr lang="en-US" dirty="0"/>
              <a:t> </a:t>
            </a:r>
            <a:r>
              <a:rPr lang="en-US" dirty="0" smtClean="0"/>
              <a:t>.</a:t>
            </a:r>
          </a:p>
          <a:p>
            <a:r>
              <a:rPr lang="en-US" dirty="0"/>
              <a:t>Sequential Probability Ratio Test (SPRT), Cumulative Sum (CUSUM) chart, Exponentially Weighted Moving Average (EWMA) and </a:t>
            </a:r>
            <a:r>
              <a:rPr lang="en-US" dirty="0" err="1"/>
              <a:t>Shiryaev</a:t>
            </a:r>
            <a:r>
              <a:rPr lang="en-US" dirty="0"/>
              <a:t>–Roberts (SR) </a:t>
            </a:r>
            <a:r>
              <a:rPr lang="en-US" dirty="0" smtClean="0"/>
              <a:t>procedure.</a:t>
            </a:r>
          </a:p>
          <a:p>
            <a:pPr marL="0" indent="0" algn="ctr">
              <a:buNone/>
            </a:pPr>
            <a:r>
              <a:rPr lang="en-US" b="1" dirty="0" smtClean="0">
                <a:solidFill>
                  <a:schemeClr val="accent1">
                    <a:lumMod val="75000"/>
                  </a:schemeClr>
                </a:solidFill>
              </a:rPr>
              <a:t>INPUT---OUTPUT</a:t>
            </a:r>
          </a:p>
          <a:p>
            <a:r>
              <a:rPr lang="en-US" b="1" dirty="0" smtClean="0">
                <a:solidFill>
                  <a:schemeClr val="accent1">
                    <a:lumMod val="75000"/>
                  </a:schemeClr>
                </a:solidFill>
              </a:rPr>
              <a:t>I/P</a:t>
            </a:r>
            <a:r>
              <a:rPr lang="en-US" b="1" dirty="0" smtClean="0">
                <a:solidFill>
                  <a:schemeClr val="accent1">
                    <a:lumMod val="75000"/>
                  </a:schemeClr>
                </a:solidFill>
                <a:sym typeface="Wingdings" panose="05000000000000000000" pitchFamily="2" charset="2"/>
              </a:rPr>
              <a:t> </a:t>
            </a:r>
            <a:r>
              <a:rPr lang="en-US" dirty="0" smtClean="0"/>
              <a:t>Computer </a:t>
            </a:r>
            <a:r>
              <a:rPr lang="en-US" dirty="0"/>
              <a:t>network system with lot of anomalies that ceases the normal </a:t>
            </a:r>
            <a:r>
              <a:rPr lang="en-US" dirty="0" err="1"/>
              <a:t>behaviour</a:t>
            </a:r>
            <a:r>
              <a:rPr lang="en-US" dirty="0"/>
              <a:t> of </a:t>
            </a:r>
            <a:r>
              <a:rPr lang="en-US" dirty="0" smtClean="0"/>
              <a:t>system</a:t>
            </a:r>
            <a:r>
              <a:rPr lang="en-US" b="1" dirty="0" smtClean="0">
                <a:solidFill>
                  <a:schemeClr val="accent1">
                    <a:lumMod val="75000"/>
                  </a:schemeClr>
                </a:solidFill>
              </a:rPr>
              <a:t>.</a:t>
            </a:r>
          </a:p>
          <a:p>
            <a:r>
              <a:rPr lang="en-US" b="1" dirty="0" smtClean="0">
                <a:solidFill>
                  <a:schemeClr val="accent1">
                    <a:lumMod val="75000"/>
                  </a:schemeClr>
                </a:solidFill>
              </a:rPr>
              <a:t>O/P</a:t>
            </a:r>
            <a:r>
              <a:rPr lang="en-US" b="1" dirty="0" smtClean="0">
                <a:solidFill>
                  <a:schemeClr val="accent1">
                    <a:lumMod val="75000"/>
                  </a:schemeClr>
                </a:solidFill>
                <a:sym typeface="Wingdings" panose="05000000000000000000" pitchFamily="2" charset="2"/>
              </a:rPr>
              <a:t> </a:t>
            </a:r>
            <a:r>
              <a:rPr lang="en-US" dirty="0" smtClean="0"/>
              <a:t>Computer </a:t>
            </a:r>
            <a:r>
              <a:rPr lang="en-US" dirty="0"/>
              <a:t>network system with anomalies removed which allows the system to behave as </a:t>
            </a:r>
            <a:r>
              <a:rPr lang="en-US" dirty="0" smtClean="0"/>
              <a:t>usual.</a:t>
            </a:r>
            <a:endParaRPr lang="en-US" dirty="0"/>
          </a:p>
          <a:p>
            <a:endParaRPr lang="en-US" dirty="0" smtClean="0"/>
          </a:p>
        </p:txBody>
      </p:sp>
    </p:spTree>
    <p:extLst>
      <p:ext uri="{BB962C8B-B14F-4D97-AF65-F5344CB8AC3E}">
        <p14:creationId xmlns:p14="http://schemas.microsoft.com/office/powerpoint/2010/main" val="4163240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40000" y="1143000"/>
            <a:ext cx="9245600" cy="2116138"/>
          </a:xfrm>
        </p:spPr>
        <p:txBody>
          <a:bodyPr/>
          <a:lstStyle/>
          <a:p>
            <a:pPr algn="ctr" eaLnBrk="1" hangingPunct="1"/>
            <a:r>
              <a:rPr lang="en-US" sz="4000">
                <a:latin typeface="Times New Roman" charset="0"/>
                <a:cs typeface="Times New Roman" charset="0"/>
              </a:rPr>
              <a:t>Resilient Identitity Crime Detection in Credit Card </a:t>
            </a:r>
          </a:p>
        </p:txBody>
      </p:sp>
      <p:sp>
        <p:nvSpPr>
          <p:cNvPr id="3075" name="Rectangle 3"/>
          <p:cNvSpPr>
            <a:spLocks noGrp="1" noChangeArrowheads="1"/>
          </p:cNvSpPr>
          <p:nvPr>
            <p:ph type="subTitle" idx="1"/>
          </p:nvPr>
        </p:nvSpPr>
        <p:spPr>
          <a:xfrm>
            <a:off x="2548467" y="3968750"/>
            <a:ext cx="9135533" cy="1752600"/>
          </a:xfrm>
        </p:spPr>
        <p:txBody>
          <a:bodyPr/>
          <a:lstStyle/>
          <a:p>
            <a:pPr algn="ctr" eaLnBrk="1" hangingPunct="1">
              <a:buFont typeface="Symbol" charset="0"/>
              <a:buNone/>
            </a:pPr>
            <a:r>
              <a:rPr lang="en-US">
                <a:latin typeface="Times New Roman" charset="0"/>
                <a:cs typeface="Times New Roman" charset="0"/>
              </a:rPr>
              <a:t>Shashwat Parashar</a:t>
            </a:r>
          </a:p>
          <a:p>
            <a:pPr algn="ctr" eaLnBrk="1" hangingPunct="1">
              <a:buFont typeface="Symbol" charset="0"/>
              <a:buNone/>
            </a:pPr>
            <a:r>
              <a:rPr lang="en-US">
                <a:latin typeface="Times New Roman" charset="0"/>
                <a:cs typeface="Times New Roman" charset="0"/>
              </a:rPr>
              <a:t>Vaibhav Kapse</a:t>
            </a:r>
          </a:p>
        </p:txBody>
      </p:sp>
    </p:spTree>
    <p:extLst>
      <p:ext uri="{BB962C8B-B14F-4D97-AF65-F5344CB8AC3E}">
        <p14:creationId xmlns:p14="http://schemas.microsoft.com/office/powerpoint/2010/main" val="3712241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atin typeface="Times New Roman" charset="0"/>
                <a:cs typeface="Times New Roman" charset="0"/>
              </a:rPr>
              <a:t>Motivation</a:t>
            </a:r>
          </a:p>
        </p:txBody>
      </p:sp>
      <p:sp>
        <p:nvSpPr>
          <p:cNvPr id="4099" name="Rectangle 3"/>
          <p:cNvSpPr>
            <a:spLocks noGrp="1" noChangeArrowheads="1"/>
          </p:cNvSpPr>
          <p:nvPr>
            <p:ph type="body" idx="1"/>
          </p:nvPr>
        </p:nvSpPr>
        <p:spPr>
          <a:xfrm>
            <a:off x="1625600" y="2057400"/>
            <a:ext cx="10363200" cy="4038600"/>
          </a:xfrm>
        </p:spPr>
        <p:txBody>
          <a:bodyPr/>
          <a:lstStyle/>
          <a:p>
            <a:pPr eaLnBrk="1" hangingPunct="1">
              <a:lnSpc>
                <a:spcPct val="80000"/>
              </a:lnSpc>
            </a:pPr>
            <a:r>
              <a:rPr lang="en-US" sz="2800">
                <a:latin typeface="Times New Roman" charset="0"/>
                <a:cs typeface="Times New Roman" charset="0"/>
              </a:rPr>
              <a:t>Detection of Fraud</a:t>
            </a:r>
          </a:p>
          <a:p>
            <a:pPr eaLnBrk="1" hangingPunct="1">
              <a:lnSpc>
                <a:spcPct val="80000"/>
              </a:lnSpc>
            </a:pPr>
            <a:r>
              <a:rPr lang="en-US" sz="2800">
                <a:latin typeface="Times New Roman" charset="0"/>
                <a:cs typeface="Times New Roman" charset="0"/>
              </a:rPr>
              <a:t>Saving innocent people</a:t>
            </a:r>
          </a:p>
          <a:p>
            <a:pPr eaLnBrk="1" hangingPunct="1">
              <a:lnSpc>
                <a:spcPct val="80000"/>
              </a:lnSpc>
            </a:pPr>
            <a:r>
              <a:rPr lang="en-US" sz="2800">
                <a:latin typeface="Times New Roman" charset="0"/>
                <a:cs typeface="Times New Roman" charset="0"/>
              </a:rPr>
              <a:t>Make the world a safer place to live in </a:t>
            </a:r>
          </a:p>
        </p:txBody>
      </p:sp>
    </p:spTree>
    <p:extLst>
      <p:ext uri="{BB962C8B-B14F-4D97-AF65-F5344CB8AC3E}">
        <p14:creationId xmlns:p14="http://schemas.microsoft.com/office/powerpoint/2010/main" val="2850956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40000" y="304800"/>
            <a:ext cx="9245600" cy="2116138"/>
          </a:xfrm>
        </p:spPr>
        <p:txBody>
          <a:bodyPr/>
          <a:lstStyle/>
          <a:p>
            <a:pPr algn="ctr" eaLnBrk="1" hangingPunct="1"/>
            <a:r>
              <a:rPr lang="en-US">
                <a:latin typeface="Times New Roman" charset="0"/>
                <a:cs typeface="Times New Roman" charset="0"/>
              </a:rPr>
              <a:t>Citation</a:t>
            </a:r>
            <a:br>
              <a:rPr lang="en-US">
                <a:latin typeface="Times New Roman" charset="0"/>
                <a:cs typeface="Times New Roman" charset="0"/>
              </a:rPr>
            </a:br>
            <a:r>
              <a:rPr lang="en-US" sz="2000" b="1">
                <a:latin typeface="Times New Roman" charset="0"/>
                <a:cs typeface="Times New Roman" charset="0"/>
              </a:rPr>
              <a:t>Citation</a:t>
            </a:r>
            <a:r>
              <a:rPr lang="en-US" sz="2000">
                <a:latin typeface="Times New Roman" charset="0"/>
                <a:cs typeface="Times New Roman" charset="0"/>
              </a:rPr>
              <a:t> Phua, Clifton, et al. "Resilient identity crime detection." </a:t>
            </a:r>
            <a:r>
              <a:rPr lang="en-US" sz="2000" i="1">
                <a:latin typeface="Times New Roman" charset="0"/>
                <a:cs typeface="Times New Roman" charset="0"/>
              </a:rPr>
              <a:t>Knowledge and Data Engineering, IEEE Transactions on</a:t>
            </a:r>
            <a:r>
              <a:rPr lang="en-US" sz="2000">
                <a:latin typeface="Times New Roman" charset="0"/>
                <a:cs typeface="Times New Roman" charset="0"/>
              </a:rPr>
              <a:t> 24.3 (2012): 533-546.</a:t>
            </a:r>
          </a:p>
        </p:txBody>
      </p:sp>
      <p:sp>
        <p:nvSpPr>
          <p:cNvPr id="5123" name="Content Placeholder 1"/>
          <p:cNvSpPr txBox="1">
            <a:spLocks/>
          </p:cNvSpPr>
          <p:nvPr/>
        </p:nvSpPr>
        <p:spPr bwMode="auto">
          <a:xfrm>
            <a:off x="2540000" y="2209800"/>
            <a:ext cx="9448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b="1">
                <a:solidFill>
                  <a:schemeClr val="tx1"/>
                </a:solidFill>
                <a:latin typeface="Times New Roman" charset="0"/>
                <a:ea typeface="ＭＳ Ｐゴシック" charset="0"/>
                <a:cs typeface="Times New Roman" charset="0"/>
              </a:defRPr>
            </a:lvl1pPr>
            <a:lvl2pPr marL="742950" indent="-285750" eaLnBrk="0" hangingPunct="0">
              <a:defRPr sz="2400" b="1">
                <a:solidFill>
                  <a:schemeClr val="tx1"/>
                </a:solidFill>
                <a:latin typeface="Times New Roman" charset="0"/>
                <a:ea typeface="Times New Roman" charset="0"/>
                <a:cs typeface="Times New Roman" charset="0"/>
              </a:defRPr>
            </a:lvl2pPr>
            <a:lvl3pPr marL="1143000" indent="-228600" eaLnBrk="0" hangingPunct="0">
              <a:defRPr sz="2400" b="1">
                <a:solidFill>
                  <a:schemeClr val="tx1"/>
                </a:solidFill>
                <a:latin typeface="Times New Roman" charset="0"/>
                <a:ea typeface="Times New Roman" charset="0"/>
                <a:cs typeface="Times New Roman" charset="0"/>
              </a:defRPr>
            </a:lvl3pPr>
            <a:lvl4pPr marL="1600200" indent="-228600" eaLnBrk="0" hangingPunct="0">
              <a:defRPr sz="2400" b="1">
                <a:solidFill>
                  <a:schemeClr val="tx1"/>
                </a:solidFill>
                <a:latin typeface="Times New Roman" charset="0"/>
                <a:ea typeface="Times New Roman" charset="0"/>
                <a:cs typeface="Times New Roman" charset="0"/>
              </a:defRPr>
            </a:lvl4pPr>
            <a:lvl5pPr marL="2057400" indent="-228600" eaLnBrk="0" hangingPunct="0">
              <a:defRPr sz="2400" b="1">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b="1">
                <a:solidFill>
                  <a:schemeClr val="tx1"/>
                </a:solidFill>
                <a:latin typeface="Times New Roman" charset="0"/>
                <a:ea typeface="Times New Roman" charset="0"/>
                <a:cs typeface="Times New Roman" charset="0"/>
              </a:defRPr>
            </a:lvl9pPr>
          </a:lstStyle>
          <a:p>
            <a:pPr fontAlgn="base">
              <a:spcBef>
                <a:spcPct val="20000"/>
              </a:spcBef>
              <a:spcAft>
                <a:spcPct val="0"/>
              </a:spcAft>
              <a:buClr>
                <a:srgbClr val="FFCC66"/>
              </a:buClr>
              <a:buSzPct val="90000"/>
              <a:buFont typeface="Symbol" charset="0"/>
              <a:buNone/>
            </a:pPr>
            <a:r>
              <a:rPr lang="en-US" smtClean="0">
                <a:solidFill>
                  <a:srgbClr val="EAEAEA"/>
                </a:solidFill>
                <a:sym typeface="Wingdings" charset="0"/>
              </a:rPr>
              <a:t>The Current Paper Detects the Fraud by checking on the data which is similar in certain attributes  and is repeating and raises a suspicion on the data. However when the same family members when apply will have similar details which should have certain similar details like address and last name.</a:t>
            </a:r>
          </a:p>
          <a:p>
            <a:pPr fontAlgn="base">
              <a:spcBef>
                <a:spcPct val="20000"/>
              </a:spcBef>
              <a:spcAft>
                <a:spcPct val="0"/>
              </a:spcAft>
              <a:buClr>
                <a:srgbClr val="FFCC66"/>
              </a:buClr>
              <a:buSzPct val="90000"/>
              <a:buFont typeface="Symbol" charset="0"/>
              <a:buNone/>
            </a:pPr>
            <a:r>
              <a:rPr lang="en-US" smtClean="0">
                <a:solidFill>
                  <a:srgbClr val="EAEAEA"/>
                </a:solidFill>
                <a:sym typeface="Wingdings" charset="0"/>
              </a:rPr>
              <a:t>The community detection algorithm will organise the data into related community whitelist.</a:t>
            </a:r>
          </a:p>
          <a:p>
            <a:pPr fontAlgn="base">
              <a:spcBef>
                <a:spcPct val="20000"/>
              </a:spcBef>
              <a:spcAft>
                <a:spcPct val="0"/>
              </a:spcAft>
              <a:buClr>
                <a:srgbClr val="FFCC66"/>
              </a:buClr>
              <a:buSzPct val="90000"/>
              <a:buFont typeface="Symbol" charset="0"/>
              <a:buNone/>
            </a:pPr>
            <a:r>
              <a:rPr lang="en-US" smtClean="0">
                <a:solidFill>
                  <a:srgbClr val="EAEAEA"/>
                </a:solidFill>
                <a:sym typeface="Wingdings" charset="0"/>
              </a:rPr>
              <a:t>If an attribute is regularly being observed in the data the spike is generated for that attribute and its weightage is altered in the whitelist.</a:t>
            </a:r>
          </a:p>
        </p:txBody>
      </p:sp>
    </p:spTree>
    <p:extLst>
      <p:ext uri="{BB962C8B-B14F-4D97-AF65-F5344CB8AC3E}">
        <p14:creationId xmlns:p14="http://schemas.microsoft.com/office/powerpoint/2010/main" val="3861432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Times New Roman" charset="0"/>
                <a:cs typeface="Times New Roman" charset="0"/>
              </a:rPr>
              <a:t>What we are going to do ?</a:t>
            </a:r>
          </a:p>
        </p:txBody>
      </p:sp>
      <p:sp>
        <p:nvSpPr>
          <p:cNvPr id="6147" name="Content Placeholder 1"/>
          <p:cNvSpPr>
            <a:spLocks noGrp="1"/>
          </p:cNvSpPr>
          <p:nvPr>
            <p:ph idx="1"/>
          </p:nvPr>
        </p:nvSpPr>
        <p:spPr/>
        <p:txBody>
          <a:bodyPr/>
          <a:lstStyle/>
          <a:p>
            <a:r>
              <a:rPr lang="en-US" sz="2400">
                <a:latin typeface="Times New Roman" charset="0"/>
                <a:cs typeface="Times New Roman" charset="0"/>
                <a:sym typeface="Wingdings" charset="0"/>
              </a:rPr>
              <a:t>Introduction of a pre existing list which contains already existing fraud data and is referred to filter out fraud initially.</a:t>
            </a:r>
          </a:p>
          <a:p>
            <a:r>
              <a:rPr lang="en-US" sz="2400">
                <a:latin typeface="Times New Roman" charset="0"/>
                <a:cs typeface="Times New Roman" charset="0"/>
                <a:sym typeface="Wingdings" charset="0"/>
              </a:rPr>
              <a:t>Business decisions affect the spike in a particular attribute similarity for ex. a business idea asks to give women a special plan in credit card .So the attribute most commonly feature in stream would be “gender”. Introduce factor to observe and introduce business decision in altering the whitelist.</a:t>
            </a:r>
          </a:p>
          <a:p>
            <a:r>
              <a:rPr lang="en-US" sz="2400">
                <a:latin typeface="Times New Roman" charset="0"/>
                <a:cs typeface="Times New Roman" charset="0"/>
                <a:sym typeface="Wingdings" charset="0"/>
              </a:rPr>
              <a:t>Propose guidelines to check for typographical errors by verifying the fraudulent data to be handled at some other level.</a:t>
            </a:r>
            <a:endParaRPr lang="en-US" sz="2400">
              <a:latin typeface="Times New Roman" charset="0"/>
              <a:cs typeface="Times New Roman" charset="0"/>
            </a:endParaRPr>
          </a:p>
        </p:txBody>
      </p:sp>
    </p:spTree>
    <p:extLst>
      <p:ext uri="{BB962C8B-B14F-4D97-AF65-F5344CB8AC3E}">
        <p14:creationId xmlns:p14="http://schemas.microsoft.com/office/powerpoint/2010/main" val="2475082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a:latin typeface="Times New Roman" charset="0"/>
                <a:cs typeface="Times New Roman" charset="0"/>
              </a:rPr>
              <a:t>     Thank You</a:t>
            </a:r>
          </a:p>
        </p:txBody>
      </p:sp>
      <p:sp>
        <p:nvSpPr>
          <p:cNvPr id="1027" name="Rectangle 3"/>
          <p:cNvSpPr>
            <a:spLocks noGrp="1" noChangeArrowheads="1"/>
          </p:cNvSpPr>
          <p:nvPr>
            <p:ph type="body" idx="1"/>
          </p:nvPr>
        </p:nvSpPr>
        <p:spPr>
          <a:xfrm>
            <a:off x="1422400" y="1447800"/>
            <a:ext cx="10566400" cy="4953000"/>
          </a:xfrm>
        </p:spPr>
        <p:txBody>
          <a:bodyPr/>
          <a:lstStyle/>
          <a:p>
            <a:pPr marL="0" indent="0" eaLnBrk="1" hangingPunct="1">
              <a:lnSpc>
                <a:spcPct val="80000"/>
              </a:lnSpc>
              <a:buFont typeface="Symbol" charset="0"/>
              <a:buNone/>
            </a:pPr>
            <a:endParaRPr lang="en-US" sz="2000">
              <a:latin typeface="Times New Roman" charset="0"/>
              <a:cs typeface="Times New Roman" charset="0"/>
            </a:endParaRPr>
          </a:p>
        </p:txBody>
      </p:sp>
    </p:spTree>
    <p:extLst>
      <p:ext uri="{BB962C8B-B14F-4D97-AF65-F5344CB8AC3E}">
        <p14:creationId xmlns:p14="http://schemas.microsoft.com/office/powerpoint/2010/main" val="3213664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a:xfrm>
            <a:off x="838200" y="1496796"/>
            <a:ext cx="10515600" cy="4351338"/>
          </a:xfrm>
        </p:spPr>
        <p:txBody>
          <a:bodyPr/>
          <a:lstStyle/>
          <a:p>
            <a:r>
              <a:rPr lang="en-US" dirty="0" smtClean="0"/>
              <a:t>Multilevel K way partitioning approach for Irregular graphs</a:t>
            </a:r>
            <a:endParaRPr lang="en-US" dirty="0"/>
          </a:p>
        </p:txBody>
      </p:sp>
      <p:pic>
        <p:nvPicPr>
          <p:cNvPr id="5122" name="Picture 2" descr="http://mindspower.com/wordpress/wp-content/uploads/2011/02/brainstor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22359"/>
            <a:ext cx="2905125" cy="24873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ages.clipartof.com/small/17706-Clipart-Illustration-Of-Two-Orange-Businessmen-Having-A-Conversation-With-A-Text-Bubble-Above-Them.jpg"/>
          <p:cNvPicPr>
            <a:picLocks noChangeAspect="1" noChangeArrowheads="1"/>
          </p:cNvPicPr>
          <p:nvPr/>
        </p:nvPicPr>
        <p:blipFill rotWithShape="1">
          <a:blip r:embed="rId4">
            <a:extLst>
              <a:ext uri="{28A0092B-C50C-407E-A947-70E740481C1C}">
                <a14:useLocalDpi xmlns:a14="http://schemas.microsoft.com/office/drawing/2010/main" val="0"/>
              </a:ext>
            </a:extLst>
          </a:blip>
          <a:srcRect b="5084"/>
          <a:stretch/>
        </p:blipFill>
        <p:spPr bwMode="auto">
          <a:xfrm>
            <a:off x="4100512" y="2419134"/>
            <a:ext cx="3990975" cy="355304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MREhUUExQWFhUWFR8aGRgXExkfIBobHRgZFx8iHxsZHCgiIBsxHhsYIT0iJikrLi8uIyA2ODYsNygtLjcBCgoKDg0OGxAQGzUmICY0LDU0NCwsMSw0MjE3LjcsLCw0LC8sLCwsLCwvLCw0Ky0uNCw0LDQsLCwtMCwsLCwsN//AABEIAIAAYQMBIgACEQEDEQH/xAAcAAACAwEBAQEAAAAAAAAAAAAABQQGBwMCAQj/xABAEAACAQMBBAYGCAUCBwAAAAABAgMABBEFEiExQQYTMlFhcRQigZGhsQczQkNigsHRUlNykqIjNBUWFyRUsvD/xAAZAQADAQEBAAAAAAAAAAAAAAABAgMEAAX/xAArEQACAgEDAgUCBwAAAAAAAAAAAQIRAxIhMQRBFDJRYXEisRMjUpHB4fD/2gAMAwEAAhEDEQA/ANxooorjgooorjgrzI4UEk4AGSTyAr1SHXm62aG2+y5238VTfj2nFLJ0hox1OiRaTvdeuMpB9nk0nif4U8t5pqBQBivtFKgN2FFJ9W1kxuIoU62YjOznAUd7Hl5c6hmHUgdvbhO7sYPuzj9aVzXbcdY3Vt0WSiluh6r6QrZXYkRirpnOCPHuplTJpq0I006YUUUUQBRRRXHBRRXw1xx8RgRkcKS3vqX8Dng8TRjzB2x+tMNJn24lJ4jIPgVJU/EUarYCeMrkqwO0jDirDeDSS3VoeP0ypkyo9/ciKN5DwRSfcKiaNqRkzHINmePc69/4h3qeNSNXteugkj5shA88bvjRu42gaalTIOhRCG362QjbcdbI3n63uA3U4VsgHvpP0duVuLUKw3qvVyKe8DZNc5NNu9nqluFWMbg+wTJjuO/GeWaWLqKpDyVyduiHosm1qN0V7GyAe7aAVffkNVpqHpemx26BEHmebHvJ76mUYRaW4uSSk9gooopxAooorjjy7gYycZOB516qJqcTsoMZ9dGDAE4DY4qfMZGa86fqSTZAyrr2kbcy+zu8eFC96G07WQ77btnaZBtxMcyoOKnABde/cBkeFNbedZFDoQysMgjnXSkPR6ExTXMI+rVgyDu2xkgeFL5X7MbzR90fek8BRRdR/Ww7/wCpM+sD4Y302srkSxpIvBlBHtrrIm0CDwIxSHoRutyvJJXUeWc/rQ4n8ncw+DlqoNlP6Sv1MhAmXuPAMP8A751YoZQ6hlIKkZBHMV5urdZEZGGVYYI86rnRF3iea0fP+kdpCf4SflvB9tDyyrs/uHzxvuvt/RaKKKKqSCiiiuOCiiiuOClOvaV1y7cZ2Jk3o44+R8DwptQaDSaphjJxdoWdHdT9JgVyMMPVcdzDj+h9tT0hUFmA3tjJ78DAqHp1nHaREFgBtFmY4AyT4ncOA41CvumOnw7pLyBTnGOtU7/YaEbpXyGbWp6eBzPJsqW7hmo+kWfUxKnPeW/qYlj8SaSH6QdL53sHtemEfSmyYgC7tyTw/wBZP3o1vYL2ob0mlt8X8bgdqBgfYy4+dMra8jkz1bo+OOywOPca+9QNvb57OyPAZyf091CSsMXR2ooophQooorjgorjPdxoGZ3VQnaJYAL554VX5+ndkpA23bPNYXI94Wg2lyFRb4OnSPpfBaExjMs+AREhGQDkAsTuRdx3n2A1RdT6U3k2Wab0dMdiHGFH4pXXJPiAtVbTLxpBHIe1dO80jE53n1sZ54BC+S1G0m0j1AzXN27LZ23CNOMhJIUb/tNg7zwHvrJPLKTpbI2QxQjFN7s53er2juFIlu3B3bReYk8NxkYgnluri3SN0yI7VExu9ZwD7VRfhmpF90okKGK3RLWE7tiIesR+KTtN8B4UirNPIu2/yaIp/HwT36TXR+6hx3FmNc/+NOe3aW7eRx81NRKKX8T2DpfqSVvrfaBay6tv44ZACD4EbJFWrQOlV0v+0vXfZ39Rdgvu/qOJB55IqmVzmwBtE7JXeG5qe8GnjnkhJY0+f9+xvfRrpwb0GEIsN4g2jE7EpKo3ExyDl44JXmDVm0TVluoy6hlZXZHRuKOpwynkd/MbiMEV+fbWaYpb3a+pMtzGyA7shykTA7tysSW4cDW8aFpbRT3krH/cTq6juCwRR/NT8K9DHPUjBlhpew6oooqhMyPpBqbSTwK5DL1bXBjPBpDMyLtAcQiqAAf2qXo2oX93FJIkSzW6OybDMimTY3NsLsbt+QDtDeK4/SjpRtZre9X6nDQzEnsbb7aN/TtEjw3ca4dB9dGnzdRPIUt3djE2PVVpG2ijn7Prbw/DewPKs7X5lS7mqLf4VxXHJn1rrEMTyW0xeMCUvGxUqU2jtYIIyrAk8Rjka7xW0ypKsBSe3mILbLDKuG2gwHtO7PM+FXv6f+iBuIFvohl4FxIAN7RZzn8pJPkT3V+fre4eM5RmU96sQfhXSwejAuo9UXo6dN/Kf+2vnoE38qT+01Wo+k14n3z+TYPzFPNO6R3zgEPb4/Gyj9azy6VovHqIv1JY0yf+U3w/evqaTcH7ojzZQPnTLTJ7yfjcWwxx6tdsj/ICmy2LfamkbyIUf4gH41JwS5Lr6t1/Ajg6OSntuiDwBY+84A+NWDQuh4dh1cTSsD233hT7fVB8qsXQ4D0lFJAzu9ZNrON+Bngd3arQ9c1JbWFpDjI3KOGWPD9/LNVxY1JarpEcuTRJRStmTwaU8up21owB6uQzS78gLFw4fjZR54raaoH0V2fWekX7ZJuH2IyR93GxBI8GfaPu7qv9bMUdMaMeaeqbYUUUVQkcby0SaNo5FDo6lWVhkEHiCKyTUujkli7pHH6daKMNGPWkhQ59VhnLgDgR62MbjWidOL6SCxnkiYq4UBWABK7TBdoA7sjOd9Zj9JE/UuLGHaFvbxIzR5YCaSZyu1Kw3uvFjntEknfU8ii1uUxOSl9IvivbIREWepzW6Eb7dpcqBg5C7QK434xgVmfSXSIoGBgmWRG5BgWXzxy8a05NMjAwyq54ZZF5dwxgCu8duighUUAjBAUDI8cVkWembn01qjI9I1MRbmaVR3oyn/Bxg+8VcNN1SBiP+6jx3NZqrHwznHuFctf6DBiXtiFPExnh+U8vKq5pUBglxI7wt3bRjP8AdsMCKs9GRWiCU8Tp8GpWdwki5Ts5x2SB7MgZ8670v0u4iK5WYOTxJm2j8cfIUxtby1Vtq4nRY13kbY2m8AM/HlWPTvSN2pKNstf0fqFaWVnKqi4P8Jzv3nvGPjVT6f8ASBr+f0aIlVxvI+7j5k/jbgByFctc6WzXo6myjEcAO5yMIPHkZG+A8a5adYrCmyuSScsx4ux4knvqrnpjpIxhrk5Meadr11bqCo6yGJVXq4ysZRQAgIBBQ8BuwoyeIrQtA6S295F1kbYwwR1cYZH3eqw5H4HlmqR0TtztvM26FI2Dk8DtLjZ8TnB91KeiLH/ighUepdWrrMCOSdhvMbRX83lV8OWTpS7mfPiircexs1FZT/yxr/8A53/p+1FaTIanNErqVYBlIwQRuIqj9M+ji30vW2siC7gXYeJxuljPrBW5rv3q4BG9hv5Xulmr6FDclWdSJE7EqHZdM/wuN4HhwPMUGk1TCm07RiV5q/o7bF5FLbPnGJEJU45rIBhh41JtNRil+rkRvAMM+6tRfS75PVWeG6iPFbqLD/3xDZPtT31D1f6NdLmBZrNQ3E9SShJ/KRWZ9LF8M1R6yS5RRMV4miVxhlDDuYA/OmEvQewR8G41S3wMYO2UH5jGy+403/6Xxsm1HqF4MjILGMjHHs9WDSeFl2ZXxke6KVLoVs3GCP8AsA+Ve7TRreM5SFAe/ZBPvNN5uhtqn12sXGMjsqq+zOyd/hTPSfo0sJc4ur+YfjldQMfkXvo+Hn+oXxWPlREbnAyTgd5OPnUR+k1jBvd1dhy6zd7kGT76vcv0aaZAC3obzk8jIznd/W4Ar3Z6IYiPRNJtYc/bnkUFeXYjRyTx+0KaPSpcsWXWN8Iz+XpddagBHZWksqjshY9iJccye/zNPOi8Mmn3GHKXOqXAVBDH2LWDIZy7DgOBPNiEA76vA0G7mGLq8IU/dWqdUMYxgyEtIfNShprouh29mhS3iWME5bA3se9mO8nzq8ccYuzPLLKSrsMN9FfaKcmf/9k="/>
          <p:cNvSpPr>
            <a:spLocks noChangeAspect="1" noChangeArrowheads="1"/>
          </p:cNvSpPr>
          <p:nvPr/>
        </p:nvSpPr>
        <p:spPr bwMode="auto">
          <a:xfrm>
            <a:off x="8751861" y="4456393"/>
            <a:ext cx="426541" cy="426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s://encrypted-tbn1.gstatic.com/images?q=tbn:ANd9GcRj0-LhKhpuiyr0nCI9EY2Mbh07HVysRFbUmHpt1SExEOq_briOC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1861" y="2822359"/>
            <a:ext cx="2959126" cy="302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923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Result</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92" y="1690688"/>
            <a:ext cx="10975215" cy="3152880"/>
          </a:xfrm>
          <a:prstGeom prst="rect">
            <a:avLst/>
          </a:prstGeom>
        </p:spPr>
      </p:pic>
      <p:sp>
        <p:nvSpPr>
          <p:cNvPr id="16" name="TextBox 15"/>
          <p:cNvSpPr txBox="1"/>
          <p:nvPr/>
        </p:nvSpPr>
        <p:spPr>
          <a:xfrm>
            <a:off x="646492" y="5522800"/>
            <a:ext cx="10191750" cy="646331"/>
          </a:xfrm>
          <a:prstGeom prst="rect">
            <a:avLst/>
          </a:prstGeom>
          <a:noFill/>
        </p:spPr>
        <p:txBody>
          <a:bodyPr wrap="square" rtlCol="0">
            <a:spAutoFit/>
          </a:bodyPr>
          <a:lstStyle/>
          <a:p>
            <a:r>
              <a:rPr lang="en-US" dirty="0" smtClean="0"/>
              <a:t>Image taken from “</a:t>
            </a:r>
            <a:r>
              <a:rPr lang="en-US" dirty="0"/>
              <a:t>Learning to Discover Social Circles in Ego Networks" by Julian </a:t>
            </a:r>
            <a:r>
              <a:rPr lang="en-US" dirty="0" err="1"/>
              <a:t>McAuley</a:t>
            </a:r>
            <a:r>
              <a:rPr lang="en-US" dirty="0"/>
              <a:t> and Jure </a:t>
            </a:r>
            <a:r>
              <a:rPr lang="en-US" dirty="0" err="1"/>
              <a:t>Leskovec</a:t>
            </a:r>
            <a:r>
              <a:rPr lang="en-US" dirty="0"/>
              <a:t> from the Neural Information Processing Systems (NIPS) conference </a:t>
            </a:r>
          </a:p>
        </p:txBody>
      </p:sp>
    </p:spTree>
    <p:extLst>
      <p:ext uri="{BB962C8B-B14F-4D97-AF65-F5344CB8AC3E}">
        <p14:creationId xmlns:p14="http://schemas.microsoft.com/office/powerpoint/2010/main" val="8291000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comic strip that depicts two men, John and Jim, having a conversation. Jim asks John where he is from; John replies &quot;Facebook.&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211833"/>
            <a:ext cx="7645400" cy="443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80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09600" y="274637"/>
            <a:ext cx="10972800" cy="1143200"/>
          </a:xfrm>
          <a:prstGeom prst="rect">
            <a:avLst/>
          </a:prstGeom>
        </p:spPr>
        <p:txBody>
          <a:bodyPr lIns="121897" tIns="121897" rIns="121897" bIns="121897" anchor="b" anchorCtr="0">
            <a:noAutofit/>
          </a:bodyPr>
          <a:lstStyle/>
          <a:p>
            <a:r>
              <a:rPr lang="en" sz="3200"/>
              <a:t>Face Expression Recognition by Improved Elastic Bunch Graph Matching--- Yu Zhang &amp; Lin Zhang</a:t>
            </a:r>
          </a:p>
        </p:txBody>
      </p:sp>
      <p:sp>
        <p:nvSpPr>
          <p:cNvPr id="34" name="Shape 34"/>
          <p:cNvSpPr txBox="1">
            <a:spLocks noGrp="1"/>
          </p:cNvSpPr>
          <p:nvPr>
            <p:ph type="body" idx="1"/>
          </p:nvPr>
        </p:nvSpPr>
        <p:spPr>
          <a:xfrm>
            <a:off x="609600" y="1600201"/>
            <a:ext cx="10972800" cy="4967599"/>
          </a:xfrm>
          <a:prstGeom prst="rect">
            <a:avLst/>
          </a:prstGeom>
        </p:spPr>
        <p:txBody>
          <a:bodyPr lIns="121897" tIns="121897" rIns="121897" bIns="121897" anchor="t" anchorCtr="0">
            <a:noAutofit/>
          </a:bodyPr>
          <a:lstStyle/>
          <a:p>
            <a:pPr marL="0" indent="0">
              <a:lnSpc>
                <a:spcPct val="115000"/>
              </a:lnSpc>
              <a:spcBef>
                <a:spcPts val="1600"/>
              </a:spcBef>
              <a:buNone/>
            </a:pPr>
            <a:r>
              <a:rPr lang="en" sz="1900"/>
              <a:t>We will employ the Gabor wavelet feature to describe the face expression and then classify the face expression via elastic graph matching.</a:t>
            </a:r>
          </a:p>
          <a:p>
            <a:pPr marL="0" indent="0">
              <a:lnSpc>
                <a:spcPct val="115000"/>
              </a:lnSpc>
              <a:spcBef>
                <a:spcPts val="1600"/>
              </a:spcBef>
              <a:buNone/>
            </a:pPr>
            <a:r>
              <a:rPr lang="en" sz="1900"/>
              <a:t> </a:t>
            </a:r>
          </a:p>
        </p:txBody>
      </p:sp>
      <p:pic>
        <p:nvPicPr>
          <p:cNvPr id="35" name="Shape 35"/>
          <p:cNvPicPr preferRelativeResize="0"/>
          <p:nvPr/>
        </p:nvPicPr>
        <p:blipFill>
          <a:blip r:embed="rId3">
            <a:alphaModFix/>
          </a:blip>
          <a:stretch>
            <a:fillRect/>
          </a:stretch>
        </p:blipFill>
        <p:spPr>
          <a:xfrm>
            <a:off x="1112433" y="3254634"/>
            <a:ext cx="4064000" cy="1003300"/>
          </a:xfrm>
          <a:prstGeom prst="rect">
            <a:avLst/>
          </a:prstGeom>
          <a:noFill/>
          <a:ln>
            <a:noFill/>
          </a:ln>
        </p:spPr>
      </p:pic>
      <p:pic>
        <p:nvPicPr>
          <p:cNvPr id="36" name="Shape 36"/>
          <p:cNvPicPr preferRelativeResize="0"/>
          <p:nvPr/>
        </p:nvPicPr>
        <p:blipFill>
          <a:blip r:embed="rId4">
            <a:alphaModFix/>
          </a:blip>
          <a:stretch>
            <a:fillRect/>
          </a:stretch>
        </p:blipFill>
        <p:spPr>
          <a:xfrm>
            <a:off x="6413934" y="2715234"/>
            <a:ext cx="3086100" cy="3086100"/>
          </a:xfrm>
          <a:prstGeom prst="rect">
            <a:avLst/>
          </a:prstGeom>
          <a:noFill/>
          <a:ln>
            <a:noFill/>
          </a:ln>
        </p:spPr>
      </p:pic>
    </p:spTree>
    <p:extLst>
      <p:ext uri="{BB962C8B-B14F-4D97-AF65-F5344CB8AC3E}">
        <p14:creationId xmlns:p14="http://schemas.microsoft.com/office/powerpoint/2010/main" val="3838436028"/>
      </p:ext>
    </p:extLst>
  </p:cSld>
  <p:clrMapOvr>
    <a:masterClrMapping/>
  </p:clrMapOvr>
  <p:transition xmlns:p14="http://schemas.microsoft.com/office/powerpoint/2010/main" spd="slow">
    <p:cut/>
  </p:transition>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12.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3.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4.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9.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170</TotalTime>
  <Words>2202</Words>
  <Application>Microsoft Macintosh PowerPoint</Application>
  <PresentationFormat>Custom</PresentationFormat>
  <Paragraphs>252</Paragraphs>
  <Slides>59</Slides>
  <Notes>16</Notes>
  <HiddenSlides>0</HiddenSlides>
  <MMClips>0</MMClips>
  <ScaleCrop>false</ScaleCrop>
  <HeadingPairs>
    <vt:vector size="4" baseType="variant">
      <vt:variant>
        <vt:lpstr>Theme</vt:lpstr>
      </vt:variant>
      <vt:variant>
        <vt:i4>12</vt:i4>
      </vt:variant>
      <vt:variant>
        <vt:lpstr>Slide Titles</vt:lpstr>
      </vt:variant>
      <vt:variant>
        <vt:i4>59</vt:i4>
      </vt:variant>
    </vt:vector>
  </HeadingPairs>
  <TitlesOfParts>
    <vt:vector size="71" baseType="lpstr">
      <vt:lpstr>Office Theme</vt:lpstr>
      <vt:lpstr>Facet</vt:lpstr>
      <vt:lpstr>IntroducingPowerPoint2007</vt:lpstr>
      <vt:lpstr>Plaza</vt:lpstr>
      <vt:lpstr>Organic</vt:lpstr>
      <vt:lpstr>1_Office Theme</vt:lpstr>
      <vt:lpstr>Adjacency</vt:lpstr>
      <vt:lpstr>Essential</vt:lpstr>
      <vt:lpstr>1_Facet</vt:lpstr>
      <vt:lpstr>2_Office Theme</vt:lpstr>
      <vt:lpstr>2_Facet</vt:lpstr>
      <vt:lpstr>Lock And Key</vt:lpstr>
      <vt:lpstr>CSI 660: Sep 26 Flash Team Presentations </vt:lpstr>
      <vt:lpstr>Teams </vt:lpstr>
      <vt:lpstr>Klustering Your Friends</vt:lpstr>
      <vt:lpstr>Problem Description</vt:lpstr>
      <vt:lpstr>Related Work</vt:lpstr>
      <vt:lpstr>Our Approach</vt:lpstr>
      <vt:lpstr>Output Result</vt:lpstr>
      <vt:lpstr>PowerPoint Presentation</vt:lpstr>
      <vt:lpstr>Face Expression Recognition by Improved Elastic Bunch Graph Matching--- Yu Zhang &amp; Lin Zhang</vt:lpstr>
      <vt:lpstr>Data set</vt:lpstr>
      <vt:lpstr>Collaborative Filtering with Multi-component Rating for Recommender Systems  </vt:lpstr>
      <vt:lpstr>INTRODUCTION </vt:lpstr>
      <vt:lpstr>MOTIVATION</vt:lpstr>
      <vt:lpstr>Finding  social  circles  in  Ego-Networks  using  network assignments  and  profile  Similarity.</vt:lpstr>
      <vt:lpstr>Introduction </vt:lpstr>
      <vt:lpstr>   Motivation</vt:lpstr>
      <vt:lpstr> </vt:lpstr>
      <vt:lpstr>   Scope</vt:lpstr>
      <vt:lpstr>SOCIAL MEDIA MINING</vt:lpstr>
      <vt:lpstr>PowerPoint Presentation</vt:lpstr>
      <vt:lpstr>EXISTING SYSTEM</vt:lpstr>
      <vt:lpstr>PROPOSED SYSTEM</vt:lpstr>
      <vt:lpstr>APPLICATIONS</vt:lpstr>
      <vt:lpstr>PowerPoint Presentation</vt:lpstr>
      <vt:lpstr>Community discovery in social networks </vt:lpstr>
      <vt:lpstr>Dynamic Graphs</vt:lpstr>
      <vt:lpstr>Communities</vt:lpstr>
      <vt:lpstr>Why the fuss?</vt:lpstr>
      <vt:lpstr>   </vt:lpstr>
      <vt:lpstr>Advertisment Prediction </vt:lpstr>
      <vt:lpstr>Motivation</vt:lpstr>
      <vt:lpstr>   Motivation</vt:lpstr>
      <vt:lpstr>  Paper’s Referred</vt:lpstr>
      <vt:lpstr>   What’s New</vt:lpstr>
      <vt:lpstr>THANK YOU! </vt:lpstr>
      <vt:lpstr>Predicting Movie Popularity Based On Movie Attributes Using Social Media.</vt:lpstr>
      <vt:lpstr>What is this project?</vt:lpstr>
      <vt:lpstr>Why this project?</vt:lpstr>
      <vt:lpstr>Who gave it  a shot?</vt:lpstr>
      <vt:lpstr>What do we aim to achieve?</vt:lpstr>
      <vt:lpstr>Thank You</vt:lpstr>
      <vt:lpstr>Location Based Twitter Trend and Event Detection with Network Follower Data </vt:lpstr>
      <vt:lpstr>Motivation</vt:lpstr>
      <vt:lpstr>Implementation</vt:lpstr>
      <vt:lpstr>Using Markov Chain to Predict the best treatment for patients</vt:lpstr>
      <vt:lpstr>SEER Data</vt:lpstr>
      <vt:lpstr>Categories, Stages and Treatments</vt:lpstr>
      <vt:lpstr>But, the reality is … can we really classify everyone in real world?</vt:lpstr>
      <vt:lpstr>Basic idea: Feedback from what we have learn</vt:lpstr>
      <vt:lpstr>Where can we go from here?</vt:lpstr>
      <vt:lpstr>Outliners and their potential values</vt:lpstr>
      <vt:lpstr>Anomaly Detection in  Computer Networks</vt:lpstr>
      <vt:lpstr>Introduction and Motivation</vt:lpstr>
      <vt:lpstr>Related Work</vt:lpstr>
      <vt:lpstr>Resilient Identitity Crime Detection in Credit Card </vt:lpstr>
      <vt:lpstr>Motivation</vt:lpstr>
      <vt:lpstr>Citation Citation Phua, Clifton, et al. "Resilient identity crime detection." Knowledge and Data Engineering, IEEE Transactions on 24.3 (2012): 533-546.</vt:lpstr>
      <vt:lpstr>What we are going to do ?</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Balachandran</dc:creator>
  <cp:lastModifiedBy>Petko Bogdanov</cp:lastModifiedBy>
  <cp:revision>23</cp:revision>
  <dcterms:created xsi:type="dcterms:W3CDTF">2014-09-25T23:40:56Z</dcterms:created>
  <dcterms:modified xsi:type="dcterms:W3CDTF">2014-09-26T15:15:50Z</dcterms:modified>
</cp:coreProperties>
</file>