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258" r:id="rId2"/>
  </p:sldIdLst>
  <p:sldSz cx="43891200" cy="3291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gdanov, Petko B" initials="BPB" lastIdx="6" clrIdx="0">
    <p:extLst>
      <p:ext uri="{19B8F6BF-5375-455C-9EA6-DF929625EA0E}">
        <p15:presenceInfo xmlns:p15="http://schemas.microsoft.com/office/powerpoint/2012/main" userId="27408d25-c717-46e8-93f7-0b9cfbafae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60"/>
    <p:restoredTop sz="95994" autoAdjust="0"/>
  </p:normalViewPr>
  <p:slideViewPr>
    <p:cSldViewPr snapToGrid="0">
      <p:cViewPr>
        <p:scale>
          <a:sx n="56" d="100"/>
          <a:sy n="56" d="100"/>
        </p:scale>
        <p:origin x="-4584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0E80FF9-078E-4E46-868F-D4E5220A8DE7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4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4407e7c156_0_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g14407e7c1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986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/>
            </a:lvl1pPr>
            <a:lvl2pPr lvl="1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/>
            </a:lvl2pPr>
            <a:lvl3pPr lvl="2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/>
            </a:lvl3pPr>
            <a:lvl4pPr lvl="3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4pPr>
            <a:lvl5pPr lvl="4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5pPr>
            <a:lvl6pPr lvl="5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6pPr>
            <a:lvl7pPr lvl="6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7pPr>
            <a:lvl8pPr lvl="7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8pPr>
            <a:lvl9pPr lvl="8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63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 sz="9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8640"/>
              <a:buNone/>
              <a:defRPr sz="864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95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186537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22219920" y="8763000"/>
            <a:ext cx="186537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333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 b="1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 b="1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3023242" y="12024360"/>
            <a:ext cx="18568032" cy="1768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22219922" y="8069582"/>
            <a:ext cx="18659477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 b="1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 b="1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22219922" y="12024360"/>
            <a:ext cx="18659477" cy="1768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23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067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120396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5360"/>
              <a:buChar char="•"/>
              <a:defRPr sz="15360"/>
            </a:lvl1pPr>
            <a:lvl2pPr marL="914400" lvl="1" indent="-108204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3440"/>
              <a:buChar char="•"/>
              <a:defRPr sz="13439"/>
            </a:lvl2pPr>
            <a:lvl3pPr marL="1371600" lvl="2" indent="-96012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Char char="•"/>
              <a:defRPr sz="11520"/>
            </a:lvl3pPr>
            <a:lvl4pPr marL="1828800" lvl="3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4pPr>
            <a:lvl5pPr marL="2286000" lvl="4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5pPr>
            <a:lvl6pPr marL="2743200" lvl="5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6pPr>
            <a:lvl7pPr marL="3200400" lvl="6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7pPr>
            <a:lvl8pPr marL="3657600" lvl="7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8pPr>
            <a:lvl9pPr marL="4114800" lvl="8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48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25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502389" y="278131"/>
            <a:ext cx="20886422" cy="3785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946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2193251" y="10968991"/>
            <a:ext cx="27896822" cy="946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990851" y="1779271"/>
            <a:ext cx="27896822" cy="278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17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26469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Qr code&#10;&#10;Description automatically generated">
            <a:extLst>
              <a:ext uri="{FF2B5EF4-FFF2-40B4-BE49-F238E27FC236}">
                <a16:creationId xmlns:a16="http://schemas.microsoft.com/office/drawing/2014/main" id="{87380347-D47E-81AE-E7E5-780A47488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3157" y="28169557"/>
            <a:ext cx="4181437" cy="4181437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1C3994FE-654D-19B5-082E-EBA43C7E9652}"/>
              </a:ext>
            </a:extLst>
          </p:cNvPr>
          <p:cNvSpPr txBox="1"/>
          <p:nvPr/>
        </p:nvSpPr>
        <p:spPr>
          <a:xfrm>
            <a:off x="1124589" y="8050920"/>
            <a:ext cx="13141572" cy="1425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kern="0" dirty="0">
                <a:solidFill>
                  <a:srgbClr val="000000"/>
                </a:solidFill>
                <a:cs typeface="Calibri"/>
              </a:rPr>
              <a:t>Introduction: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000000"/>
                </a:solidFill>
                <a:cs typeface="Calibri"/>
              </a:rPr>
              <a:t>Graphs represent </a:t>
            </a:r>
            <a:r>
              <a:rPr lang="en-US" sz="4000" b="1" kern="0" dirty="0">
                <a:solidFill>
                  <a:srgbClr val="000000"/>
                </a:solidFill>
                <a:cs typeface="Calibri"/>
              </a:rPr>
              <a:t>relationships between time series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000000"/>
                </a:solidFill>
                <a:cs typeface="Calibri"/>
              </a:rPr>
              <a:t>Machine Learning and Graph Signal Processing use these graphs for downstream tasks.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000000"/>
                </a:solidFill>
                <a:cs typeface="Calibri"/>
              </a:rPr>
              <a:t>In many cases, a </a:t>
            </a:r>
            <a:r>
              <a:rPr lang="en-US" sz="4000" b="1" kern="0" dirty="0">
                <a:solidFill>
                  <a:srgbClr val="000000"/>
                </a:solidFill>
                <a:cs typeface="Calibri"/>
              </a:rPr>
              <a:t>graph structure is not known, </a:t>
            </a:r>
            <a:r>
              <a:rPr lang="en-US" sz="4000" kern="0" dirty="0">
                <a:solidFill>
                  <a:srgbClr val="000000"/>
                </a:solidFill>
                <a:cs typeface="Calibri"/>
              </a:rPr>
              <a:t>and instead must be inferred from data.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kern="0" dirty="0">
              <a:solidFill>
                <a:srgbClr val="000000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kern="0" dirty="0">
              <a:solidFill>
                <a:srgbClr val="000000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kern="0" dirty="0">
              <a:solidFill>
                <a:srgbClr val="000000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kern="0" dirty="0">
              <a:solidFill>
                <a:srgbClr val="000000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kern="0" dirty="0">
              <a:solidFill>
                <a:srgbClr val="000000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kern="0" dirty="0">
              <a:solidFill>
                <a:srgbClr val="000000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kern="0" dirty="0">
              <a:solidFill>
                <a:srgbClr val="000000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kern="0" dirty="0">
              <a:solidFill>
                <a:srgbClr val="000000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kern="0" dirty="0">
              <a:solidFill>
                <a:srgbClr val="000000"/>
              </a:solidFill>
              <a:cs typeface="Calibri"/>
            </a:endParaRPr>
          </a:p>
          <a:p>
            <a:endParaRPr lang="en-US" sz="4000" b="1" kern="0" dirty="0">
              <a:solidFill>
                <a:srgbClr val="C00000"/>
              </a:solidFill>
              <a:cs typeface="Calibri"/>
            </a:endParaRPr>
          </a:p>
          <a:p>
            <a:r>
              <a:rPr lang="en-US" sz="4000" b="1" kern="0" dirty="0">
                <a:solidFill>
                  <a:srgbClr val="C00000"/>
                </a:solidFill>
                <a:cs typeface="Calibri"/>
              </a:rPr>
              <a:t>Can one infer a graph from time series data?</a:t>
            </a:r>
          </a:p>
          <a:p>
            <a:r>
              <a:rPr lang="en-US" sz="4000" kern="0" dirty="0">
                <a:solidFill>
                  <a:srgbClr val="000000"/>
                </a:solidFill>
                <a:cs typeface="Calibri"/>
              </a:rPr>
              <a:t>Key ideas behind GIST: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000000"/>
                </a:solidFill>
                <a:cs typeface="Calibri"/>
              </a:rPr>
              <a:t>Time series are </a:t>
            </a:r>
            <a:r>
              <a:rPr lang="en-US" sz="4000" b="1" u="sng" kern="0" dirty="0">
                <a:solidFill>
                  <a:srgbClr val="000000"/>
                </a:solidFill>
                <a:cs typeface="Calibri"/>
              </a:rPr>
              <a:t>not independent</a:t>
            </a:r>
            <a:r>
              <a:rPr lang="en-US" sz="4000" kern="0" dirty="0">
                <a:solidFill>
                  <a:srgbClr val="000000"/>
                </a:solidFill>
                <a:cs typeface="Calibri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000000"/>
                </a:solidFill>
                <a:cs typeface="Calibri"/>
              </a:rPr>
              <a:t>Time series have </a:t>
            </a:r>
            <a:r>
              <a:rPr lang="en-US" sz="4000" b="1" u="sng" kern="0" dirty="0">
                <a:solidFill>
                  <a:srgbClr val="000000"/>
                </a:solidFill>
                <a:cs typeface="Calibri"/>
              </a:rPr>
              <a:t>strong temporal patterns </a:t>
            </a:r>
            <a:r>
              <a:rPr lang="en-US" sz="4000" kern="0" dirty="0">
                <a:solidFill>
                  <a:srgbClr val="000000"/>
                </a:solidFill>
                <a:cs typeface="Calibri"/>
              </a:rPr>
              <a:t>and can be </a:t>
            </a:r>
            <a:r>
              <a:rPr lang="en-US" sz="4000" b="1" u="sng" kern="0" dirty="0">
                <a:solidFill>
                  <a:srgbClr val="000000"/>
                </a:solidFill>
                <a:cs typeface="Calibri"/>
              </a:rPr>
              <a:t>encoded via an interpretable fixed dictionary</a:t>
            </a:r>
            <a:endParaRPr lang="en-US" sz="4000" kern="0" dirty="0">
              <a:solidFill>
                <a:srgbClr val="000000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000000"/>
                </a:solidFill>
                <a:cs typeface="Calibri"/>
              </a:rPr>
              <a:t>Time series with similar </a:t>
            </a:r>
            <a:r>
              <a:rPr lang="en-US" sz="4000" b="1" u="sng" kern="0" dirty="0">
                <a:solidFill>
                  <a:srgbClr val="000000"/>
                </a:solidFill>
                <a:cs typeface="Calibri"/>
              </a:rPr>
              <a:t>encodings are connected</a:t>
            </a:r>
            <a:r>
              <a:rPr lang="en-US" sz="4000" kern="0" dirty="0">
                <a:solidFill>
                  <a:srgbClr val="000000"/>
                </a:solidFill>
                <a:cs typeface="Calibri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000000"/>
                </a:solidFill>
                <a:cs typeface="Calibri"/>
              </a:rPr>
              <a:t>.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FFD14549-3D21-DAB7-8CB2-C74137243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724" y="12508073"/>
            <a:ext cx="13000811" cy="7312957"/>
          </a:xfrm>
          <a:prstGeom prst="rect">
            <a:avLst/>
          </a:prstGeom>
        </p:spPr>
      </p:pic>
      <p:sp>
        <p:nvSpPr>
          <p:cNvPr id="72" name="Rounded Rectangular Callout 71">
            <a:extLst>
              <a:ext uri="{FF2B5EF4-FFF2-40B4-BE49-F238E27FC236}">
                <a16:creationId xmlns:a16="http://schemas.microsoft.com/office/drawing/2014/main" id="{8E56B153-7F84-6E6E-FCE9-7B83C4E90D81}"/>
              </a:ext>
            </a:extLst>
          </p:cNvPr>
          <p:cNvSpPr/>
          <p:nvPr/>
        </p:nvSpPr>
        <p:spPr>
          <a:xfrm>
            <a:off x="17100342" y="11073756"/>
            <a:ext cx="2019722" cy="1430886"/>
          </a:xfrm>
          <a:prstGeom prst="wedgeRoundRectCallout">
            <a:avLst>
              <a:gd name="adj1" fmla="val 31143"/>
              <a:gd name="adj2" fmla="val 11121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Encoding matrix</a:t>
            </a:r>
          </a:p>
        </p:txBody>
      </p:sp>
      <p:sp>
        <p:nvSpPr>
          <p:cNvPr id="73" name="Rounded Rectangular Callout 72">
            <a:extLst>
              <a:ext uri="{FF2B5EF4-FFF2-40B4-BE49-F238E27FC236}">
                <a16:creationId xmlns:a16="http://schemas.microsoft.com/office/drawing/2014/main" id="{A5117643-7120-AAE2-5A43-FD87654DB49E}"/>
              </a:ext>
            </a:extLst>
          </p:cNvPr>
          <p:cNvSpPr/>
          <p:nvPr/>
        </p:nvSpPr>
        <p:spPr>
          <a:xfrm>
            <a:off x="20313352" y="10067649"/>
            <a:ext cx="3416079" cy="2544792"/>
          </a:xfrm>
          <a:prstGeom prst="wedgeRoundRectCallout">
            <a:avLst>
              <a:gd name="adj1" fmla="val -26029"/>
              <a:gd name="adj2" fmla="val 8149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Dictionaries: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DFT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Spline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Ramanujan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……</a:t>
            </a:r>
          </a:p>
        </p:txBody>
      </p:sp>
      <p:sp>
        <p:nvSpPr>
          <p:cNvPr id="74" name="Rounded Rectangular Callout 73">
            <a:extLst>
              <a:ext uri="{FF2B5EF4-FFF2-40B4-BE49-F238E27FC236}">
                <a16:creationId xmlns:a16="http://schemas.microsoft.com/office/drawing/2014/main" id="{4E8FF18C-1943-D11B-4372-2BCD616B0DA0}"/>
              </a:ext>
            </a:extLst>
          </p:cNvPr>
          <p:cNvSpPr/>
          <p:nvPr/>
        </p:nvSpPr>
        <p:spPr>
          <a:xfrm>
            <a:off x="24790517" y="10337487"/>
            <a:ext cx="3742629" cy="2163724"/>
          </a:xfrm>
          <a:prstGeom prst="wedgeRoundRectCallout">
            <a:avLst>
              <a:gd name="adj1" fmla="val -34260"/>
              <a:gd name="adj2" fmla="val 8541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Time series with similar behavior are connected</a:t>
            </a:r>
          </a:p>
        </p:txBody>
      </p:sp>
      <p:sp>
        <p:nvSpPr>
          <p:cNvPr id="127" name="Google Shape;127;p14"/>
          <p:cNvSpPr txBox="1"/>
          <p:nvPr/>
        </p:nvSpPr>
        <p:spPr>
          <a:xfrm>
            <a:off x="1001646" y="633576"/>
            <a:ext cx="41643300" cy="594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GIST: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Graph Inference for Structured Time Series </a:t>
            </a:r>
          </a:p>
          <a:p>
            <a:pPr marL="3200400" indent="457200" algn="ctr">
              <a:buClr>
                <a:srgbClr val="000000"/>
              </a:buClr>
              <a:buSzPts val="1100"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Boya Ma, Maxwell McNeil, Petko Bogdanov</a:t>
            </a:r>
          </a:p>
          <a:p>
            <a:pPr marL="3200400" indent="457200" algn="ctr">
              <a:buClr>
                <a:srgbClr val="000000"/>
              </a:buClr>
              <a:buSzPts val="1100"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514350" y="85332"/>
            <a:ext cx="42862500" cy="6453600"/>
          </a:xfrm>
          <a:prstGeom prst="frame">
            <a:avLst>
              <a:gd name="adj1" fmla="val 5457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25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1090756" y="7183808"/>
            <a:ext cx="12856200" cy="766500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5123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Summary</a:t>
            </a:r>
            <a:endParaRPr kumimoji="0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5497348" y="7156585"/>
            <a:ext cx="12856200" cy="766500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5123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GIST Model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29914342" y="7146559"/>
            <a:ext cx="12856200" cy="766500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5123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4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GIST at work: Stock Data</a:t>
            </a:r>
            <a:endParaRPr kumimoji="0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4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6185" y="741222"/>
            <a:ext cx="2948683" cy="2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6254" y="3420073"/>
            <a:ext cx="6974571" cy="251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4"/>
          <p:cNvSpPr/>
          <p:nvPr/>
        </p:nvSpPr>
        <p:spPr>
          <a:xfrm>
            <a:off x="445192" y="6639544"/>
            <a:ext cx="14154300" cy="26193600"/>
          </a:xfrm>
          <a:prstGeom prst="frame">
            <a:avLst>
              <a:gd name="adj1" fmla="val 1561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25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4" descr="A picture containing transport, wheel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657383" y="2918077"/>
            <a:ext cx="2948683" cy="277523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4"/>
          <p:cNvSpPr/>
          <p:nvPr/>
        </p:nvSpPr>
        <p:spPr>
          <a:xfrm>
            <a:off x="14848298" y="6639544"/>
            <a:ext cx="14154300" cy="26193600"/>
          </a:xfrm>
          <a:prstGeom prst="frame">
            <a:avLst>
              <a:gd name="adj1" fmla="val 1561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25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4"/>
          <p:cNvSpPr/>
          <p:nvPr/>
        </p:nvSpPr>
        <p:spPr>
          <a:xfrm>
            <a:off x="29265292" y="6639544"/>
            <a:ext cx="14154300" cy="26193600"/>
          </a:xfrm>
          <a:prstGeom prst="frame">
            <a:avLst>
              <a:gd name="adj1" fmla="val 1561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25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4"/>
          <p:cNvSpPr txBox="1"/>
          <p:nvPr/>
        </p:nvSpPr>
        <p:spPr>
          <a:xfrm>
            <a:off x="17100342" y="31889054"/>
            <a:ext cx="9510382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1" u="none" strike="noStrike" kern="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http://</a:t>
            </a:r>
            <a:r>
              <a:rPr kumimoji="0" lang="en-US" sz="3000" b="1" i="1" u="none" strike="noStrike" kern="0" cap="none" spc="0" normalizeH="0" baseline="0" noProof="0" dirty="0" err="1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www.cs.albany.edu</a:t>
            </a:r>
            <a:r>
              <a:rPr kumimoji="0" lang="en-US" sz="3000" b="1" i="1" u="none" strike="noStrike" kern="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/~</a:t>
            </a:r>
            <a:r>
              <a:rPr kumimoji="0" lang="en-US" sz="3000" b="1" i="1" u="none" strike="noStrike" kern="0" cap="none" spc="0" normalizeH="0" baseline="0" noProof="0" dirty="0" err="1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petko</a:t>
            </a:r>
            <a:r>
              <a:rPr kumimoji="0" lang="en-US" sz="3000" b="1" i="1" u="none" strike="noStrike" kern="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/lab/</a:t>
            </a:r>
            <a:r>
              <a:rPr kumimoji="0" lang="en-US" sz="3000" b="1" i="1" u="none" strike="noStrike" kern="0" cap="none" spc="0" normalizeH="0" baseline="0" noProof="0" dirty="0" err="1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publications.html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08FFCB-EE0D-74DC-2E03-68B212217C5E}"/>
              </a:ext>
            </a:extLst>
          </p:cNvPr>
          <p:cNvSpPr txBox="1"/>
          <p:nvPr/>
        </p:nvSpPr>
        <p:spPr>
          <a:xfrm>
            <a:off x="39458189" y="5348629"/>
            <a:ext cx="3653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upported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by:</a:t>
            </a:r>
          </a:p>
          <a:p>
            <a:pPr algn="ctr">
              <a:buClr>
                <a:srgbClr val="000000"/>
              </a:buClr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NSF SC&amp;C #CMMI-1831547 </a:t>
            </a:r>
          </a:p>
          <a:p>
            <a:pPr algn="ctr">
              <a:buClr>
                <a:srgbClr val="000000"/>
              </a:buClr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FDF2A122-4221-9891-8AE6-CDEAF3F41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990" y="535079"/>
            <a:ext cx="1932588" cy="193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2A4F34-5F41-14C4-9342-C9549A0B49E0}"/>
              </a:ext>
            </a:extLst>
          </p:cNvPr>
          <p:cNvSpPr txBox="1"/>
          <p:nvPr/>
        </p:nvSpPr>
        <p:spPr>
          <a:xfrm>
            <a:off x="39816521" y="2427341"/>
            <a:ext cx="2789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upported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by:</a:t>
            </a:r>
          </a:p>
          <a:p>
            <a:pPr algn="ctr">
              <a:buClr>
                <a:srgbClr val="000000"/>
              </a:buClr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#NGA-U-2022-00118</a:t>
            </a:r>
          </a:p>
        </p:txBody>
      </p:sp>
      <p:pic>
        <p:nvPicPr>
          <p:cNvPr id="8" name="Picture 2" descr="Logo Guide | SIAM">
            <a:extLst>
              <a:ext uri="{FF2B5EF4-FFF2-40B4-BE49-F238E27FC236}">
                <a16:creationId xmlns:a16="http://schemas.microsoft.com/office/drawing/2014/main" id="{A4B47C46-9B75-C477-C0E5-227AA6ACC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2140" y="759107"/>
            <a:ext cx="8195243" cy="11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hart, radar chart&#10;&#10;Description automatically generated">
            <a:extLst>
              <a:ext uri="{FF2B5EF4-FFF2-40B4-BE49-F238E27FC236}">
                <a16:creationId xmlns:a16="http://schemas.microsoft.com/office/drawing/2014/main" id="{D3E2D3DD-21C3-1C5A-3BF3-CB58A636FD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684" y="9190393"/>
            <a:ext cx="12231631" cy="572227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9798A0-AADE-4B0E-4BCB-966BBB58B63E}"/>
              </a:ext>
            </a:extLst>
          </p:cNvPr>
          <p:cNvSpPr txBox="1"/>
          <p:nvPr/>
        </p:nvSpPr>
        <p:spPr>
          <a:xfrm>
            <a:off x="31000988" y="15448027"/>
            <a:ext cx="110775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cs typeface="Calibri" panose="020F0502020204030204" pitchFamily="34" charset="0"/>
              </a:rPr>
              <a:t>Top 15 edges learned from</a:t>
            </a:r>
          </a:p>
          <a:p>
            <a:pPr algn="ctr"/>
            <a:r>
              <a:rPr lang="en-US" sz="3500" b="1" dirty="0">
                <a:cs typeface="Calibri" panose="020F0502020204030204" pitchFamily="34" charset="0"/>
              </a:rPr>
              <a:t>Daily S&amp;P 500 stocks closing prices (Tech Sector)</a:t>
            </a:r>
            <a:endParaRPr lang="en-US" sz="3500" dirty="0"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cs typeface="Calibri" panose="020F0502020204030204" pitchFamily="34" charset="0"/>
              </a:rPr>
              <a:t>Nodes: Companies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cs typeface="Calibri" panose="020F0502020204030204" pitchFamily="34" charset="0"/>
              </a:rPr>
              <a:t>GIST agrees better with sub-sectors.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F2A604-DE25-B16F-AED0-4D2B45C9C3E5}"/>
              </a:ext>
            </a:extLst>
          </p:cNvPr>
          <p:cNvSpPr txBox="1"/>
          <p:nvPr/>
        </p:nvSpPr>
        <p:spPr>
          <a:xfrm>
            <a:off x="32475571" y="8165651"/>
            <a:ext cx="194776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latin typeface="Cambria" panose="02040503050406030204" pitchFamily="18" charset="0"/>
              </a:rPr>
              <a:t>GIST</a:t>
            </a:r>
            <a:endParaRPr lang="en-US" sz="5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C89076-5002-19F4-E63B-A13AF49B46CA}"/>
              </a:ext>
            </a:extLst>
          </p:cNvPr>
          <p:cNvSpPr txBox="1"/>
          <p:nvPr/>
        </p:nvSpPr>
        <p:spPr>
          <a:xfrm>
            <a:off x="37633619" y="8191349"/>
            <a:ext cx="341559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latin typeface="Cambria" panose="02040503050406030204" pitchFamily="18" charset="0"/>
              </a:rPr>
              <a:t>Correlation</a:t>
            </a:r>
            <a:endParaRPr lang="en-US" sz="5000" dirty="0"/>
          </a:p>
        </p:txBody>
      </p:sp>
      <p:sp>
        <p:nvSpPr>
          <p:cNvPr id="32" name="Google Shape;136;p14">
            <a:extLst>
              <a:ext uri="{FF2B5EF4-FFF2-40B4-BE49-F238E27FC236}">
                <a16:creationId xmlns:a16="http://schemas.microsoft.com/office/drawing/2014/main" id="{36E2C8D7-D205-39B7-E83C-CA41EB5DB43E}"/>
              </a:ext>
            </a:extLst>
          </p:cNvPr>
          <p:cNvSpPr/>
          <p:nvPr/>
        </p:nvSpPr>
        <p:spPr>
          <a:xfrm>
            <a:off x="29914342" y="17934015"/>
            <a:ext cx="12856200" cy="766500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5123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Edge Learning</a:t>
            </a:r>
            <a:endParaRPr kumimoji="0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7E5FDA-047B-1643-D8A8-0726D1B20F78}"/>
              </a:ext>
            </a:extLst>
          </p:cNvPr>
          <p:cNvSpPr txBox="1"/>
          <p:nvPr/>
        </p:nvSpPr>
        <p:spPr>
          <a:xfrm>
            <a:off x="30594180" y="18935199"/>
            <a:ext cx="7131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Synthetic test</a:t>
            </a:r>
          </a:p>
          <a:p>
            <a:r>
              <a:rPr lang="en-US" sz="3000" dirty="0"/>
              <a:t>Graph: Stochastic block graph (3 blocks)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29C56AA-54B5-D85E-569D-EEF4DE0E6E7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3398"/>
          <a:stretch/>
        </p:blipFill>
        <p:spPr>
          <a:xfrm>
            <a:off x="29536091" y="20011952"/>
            <a:ext cx="8800467" cy="323857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1FEC776-543B-35F0-DAC3-DA5549AAFACC}"/>
              </a:ext>
            </a:extLst>
          </p:cNvPr>
          <p:cNvSpPr txBox="1"/>
          <p:nvPr/>
        </p:nvSpPr>
        <p:spPr>
          <a:xfrm>
            <a:off x="29330389" y="23207732"/>
            <a:ext cx="49643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Signals in the same cluster </a:t>
            </a:r>
          </a:p>
          <a:p>
            <a:pPr algn="ctr"/>
            <a:r>
              <a:rPr lang="en-US" sz="2500" dirty="0"/>
              <a:t>have </a:t>
            </a:r>
            <a:r>
              <a:rPr lang="en-US" sz="2500" b="1" dirty="0"/>
              <a:t>similar period &amp; phase</a:t>
            </a:r>
            <a:endParaRPr lang="en-US" sz="25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61C040-A55A-7505-CF97-76DE59559439}"/>
              </a:ext>
            </a:extLst>
          </p:cNvPr>
          <p:cNvSpPr txBox="1"/>
          <p:nvPr/>
        </p:nvSpPr>
        <p:spPr>
          <a:xfrm>
            <a:off x="34003155" y="23210020"/>
            <a:ext cx="4892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Signals in the same cluster </a:t>
            </a:r>
          </a:p>
          <a:p>
            <a:pPr algn="ctr"/>
            <a:r>
              <a:rPr lang="en-US" sz="2500" dirty="0"/>
              <a:t>have </a:t>
            </a:r>
            <a:r>
              <a:rPr lang="en-US" sz="2500" b="1" dirty="0"/>
              <a:t>similar period (lagged)</a:t>
            </a:r>
            <a:endParaRPr lang="en-US" sz="2500" dirty="0"/>
          </a:p>
        </p:txBody>
      </p:sp>
      <p:pic>
        <p:nvPicPr>
          <p:cNvPr id="42" name="Picture 41" descr="Chart, diagram&#10;&#10;Description automatically generated">
            <a:extLst>
              <a:ext uri="{FF2B5EF4-FFF2-40B4-BE49-F238E27FC236}">
                <a16:creationId xmlns:a16="http://schemas.microsoft.com/office/drawing/2014/main" id="{E0173537-B726-F11F-7970-7F0FB674B5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2875" y="19904024"/>
            <a:ext cx="4172268" cy="327758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19355AA-9E5E-52D4-792B-B2B48BD234EB}"/>
              </a:ext>
            </a:extLst>
          </p:cNvPr>
          <p:cNvSpPr txBox="1"/>
          <p:nvPr/>
        </p:nvSpPr>
        <p:spPr>
          <a:xfrm>
            <a:off x="38800470" y="19054879"/>
            <a:ext cx="4366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Road speed data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049F1F-1004-01C1-96F3-25E0E51391C3}"/>
              </a:ext>
            </a:extLst>
          </p:cNvPr>
          <p:cNvSpPr txBox="1"/>
          <p:nvPr/>
        </p:nvSpPr>
        <p:spPr>
          <a:xfrm>
            <a:off x="38459518" y="23218068"/>
            <a:ext cx="47756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GIST(S) learns a high-quality graph with less observations</a:t>
            </a:r>
          </a:p>
        </p:txBody>
      </p:sp>
      <p:sp>
        <p:nvSpPr>
          <p:cNvPr id="45" name="Google Shape;136;p14">
            <a:extLst>
              <a:ext uri="{FF2B5EF4-FFF2-40B4-BE49-F238E27FC236}">
                <a16:creationId xmlns:a16="http://schemas.microsoft.com/office/drawing/2014/main" id="{12555FB9-B583-3A84-6330-70D4F5AE1341}"/>
              </a:ext>
            </a:extLst>
          </p:cNvPr>
          <p:cNvSpPr/>
          <p:nvPr/>
        </p:nvSpPr>
        <p:spPr>
          <a:xfrm>
            <a:off x="29914342" y="24515362"/>
            <a:ext cx="12856200" cy="766500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5123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Clustering</a:t>
            </a:r>
            <a:endParaRPr kumimoji="0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Picture 46" descr="Diagram&#10;&#10;Description automatically generated">
            <a:extLst>
              <a:ext uri="{FF2B5EF4-FFF2-40B4-BE49-F238E27FC236}">
                <a16:creationId xmlns:a16="http://schemas.microsoft.com/office/drawing/2014/main" id="{E79331D6-F261-F974-FCA8-9BD48A5369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180" y="25398149"/>
            <a:ext cx="11282364" cy="3348460"/>
          </a:xfrm>
          <a:prstGeom prst="rect">
            <a:avLst/>
          </a:prstGeom>
        </p:spPr>
      </p:pic>
      <p:graphicFrame>
        <p:nvGraphicFramePr>
          <p:cNvPr id="48" name="Table 5">
            <a:extLst>
              <a:ext uri="{FF2B5EF4-FFF2-40B4-BE49-F238E27FC236}">
                <a16:creationId xmlns:a16="http://schemas.microsoft.com/office/drawing/2014/main" id="{227A8A51-7488-C10C-F44F-B70C18DF5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405203"/>
              </p:ext>
            </p:extLst>
          </p:nvPr>
        </p:nvGraphicFramePr>
        <p:xfrm>
          <a:off x="30273828" y="28939124"/>
          <a:ext cx="6366532" cy="3348458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220193">
                  <a:extLst>
                    <a:ext uri="{9D8B030D-6E8A-4147-A177-3AD203B41FA5}">
                      <a16:colId xmlns:a16="http://schemas.microsoft.com/office/drawing/2014/main" val="1978857710"/>
                    </a:ext>
                  </a:extLst>
                </a:gridCol>
                <a:gridCol w="1264875">
                  <a:extLst>
                    <a:ext uri="{9D8B030D-6E8A-4147-A177-3AD203B41FA5}">
                      <a16:colId xmlns:a16="http://schemas.microsoft.com/office/drawing/2014/main" val="1374207875"/>
                    </a:ext>
                  </a:extLst>
                </a:gridCol>
                <a:gridCol w="1272677">
                  <a:extLst>
                    <a:ext uri="{9D8B030D-6E8A-4147-A177-3AD203B41FA5}">
                      <a16:colId xmlns:a16="http://schemas.microsoft.com/office/drawing/2014/main" val="4087341992"/>
                    </a:ext>
                  </a:extLst>
                </a:gridCol>
                <a:gridCol w="1328311">
                  <a:extLst>
                    <a:ext uri="{9D8B030D-6E8A-4147-A177-3AD203B41FA5}">
                      <a16:colId xmlns:a16="http://schemas.microsoft.com/office/drawing/2014/main" val="136916194"/>
                    </a:ext>
                  </a:extLst>
                </a:gridCol>
                <a:gridCol w="1280476">
                  <a:extLst>
                    <a:ext uri="{9D8B030D-6E8A-4147-A177-3AD203B41FA5}">
                      <a16:colId xmlns:a16="http://schemas.microsoft.com/office/drawing/2014/main" val="12586199"/>
                    </a:ext>
                  </a:extLst>
                </a:gridCol>
              </a:tblGrid>
              <a:tr h="5571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Temperature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Covid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Stock</a:t>
                      </a:r>
                    </a:p>
                    <a:p>
                      <a:pPr algn="ctr"/>
                      <a:r>
                        <a:rPr lang="en-US" dirty="0"/>
                        <a:t>subset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Stock S&amp;P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33649"/>
                  </a:ext>
                </a:extLst>
              </a:tr>
              <a:tr h="3987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870918"/>
                  </a:ext>
                </a:extLst>
              </a:tr>
              <a:tr h="3987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674962"/>
                  </a:ext>
                </a:extLst>
              </a:tr>
              <a:tr h="3987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K-Dong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78.6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23168"/>
                  </a:ext>
                </a:extLst>
              </a:tr>
              <a:tr h="3987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K-Log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78.6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723458"/>
                  </a:ext>
                </a:extLst>
              </a:tr>
              <a:tr h="3987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GIST(S)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80.0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62.2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73.8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150685"/>
                  </a:ext>
                </a:extLst>
              </a:tr>
              <a:tr h="3987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GIST(R)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u="none" strike="noStrike" cap="none" dirty="0">
                          <a:solidFill>
                            <a:srgbClr val="C00000"/>
                          </a:solidFill>
                          <a:sym typeface="Arial"/>
                        </a:rPr>
                        <a:t>94.3</a:t>
                      </a:r>
                      <a:endParaRPr lang="en-US" sz="1400" b="1" i="0" u="none" strike="noStrike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69.4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69.2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 cap="none" dirty="0">
                          <a:solidFill>
                            <a:srgbClr val="C00000"/>
                          </a:solidFill>
                          <a:sym typeface="Arial"/>
                        </a:rPr>
                        <a:t>36.4</a:t>
                      </a:r>
                      <a:endParaRPr lang="en-US" sz="1400" b="1" i="0" u="none" strike="noStrike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025039"/>
                  </a:ext>
                </a:extLst>
              </a:tr>
              <a:tr h="3987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GIST(SP)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91.7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u="none" strike="noStrike" cap="none" dirty="0">
                          <a:solidFill>
                            <a:srgbClr val="C00000"/>
                          </a:solidFill>
                          <a:sym typeface="Arial"/>
                        </a:rPr>
                        <a:t>74.0</a:t>
                      </a:r>
                      <a:endParaRPr lang="en-US" sz="1400" b="1" i="0" u="none" strike="noStrike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 cap="none" dirty="0">
                          <a:solidFill>
                            <a:srgbClr val="C00000"/>
                          </a:solidFill>
                          <a:sym typeface="Arial"/>
                        </a:rPr>
                        <a:t>73.8</a:t>
                      </a:r>
                      <a:endParaRPr lang="en-US" sz="1400" b="1" i="0" u="none" strike="noStrike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31.4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170241"/>
                  </a:ext>
                </a:extLst>
              </a:tr>
            </a:tbl>
          </a:graphicData>
        </a:graphic>
      </p:graphicFrame>
      <p:pic>
        <p:nvPicPr>
          <p:cNvPr id="49" name="Picture 48" descr="Diagram&#10;&#10;Description automatically generated">
            <a:extLst>
              <a:ext uri="{FF2B5EF4-FFF2-40B4-BE49-F238E27FC236}">
                <a16:creationId xmlns:a16="http://schemas.microsoft.com/office/drawing/2014/main" id="{11087562-4718-CF55-7297-ADC683FDC1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64" y="12908175"/>
            <a:ext cx="11434768" cy="4370850"/>
          </a:xfrm>
          <a:prstGeom prst="rect">
            <a:avLst/>
          </a:prstGeom>
        </p:spPr>
      </p:pic>
      <p:sp>
        <p:nvSpPr>
          <p:cNvPr id="50" name="Rounded Rectangular Callout 49">
            <a:extLst>
              <a:ext uri="{FF2B5EF4-FFF2-40B4-BE49-F238E27FC236}">
                <a16:creationId xmlns:a16="http://schemas.microsoft.com/office/drawing/2014/main" id="{294431FD-8F65-8359-2476-535E2A7BDF12}"/>
              </a:ext>
            </a:extLst>
          </p:cNvPr>
          <p:cNvSpPr/>
          <p:nvPr/>
        </p:nvSpPr>
        <p:spPr>
          <a:xfrm>
            <a:off x="4814078" y="11803178"/>
            <a:ext cx="5886764" cy="1446509"/>
          </a:xfrm>
          <a:prstGeom prst="wedgeRoundRectCallout">
            <a:avLst>
              <a:gd name="adj1" fmla="val -66099"/>
              <a:gd name="adj2" fmla="val 65726"/>
              <a:gd name="adj3" fmla="val 166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Unknown or not reflective of data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455D109-3912-917E-0212-259E71B9F833}"/>
              </a:ext>
            </a:extLst>
          </p:cNvPr>
          <p:cNvSpPr txBox="1"/>
          <p:nvPr/>
        </p:nvSpPr>
        <p:spPr>
          <a:xfrm>
            <a:off x="37167584" y="28891702"/>
            <a:ext cx="54894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/>
              <a:t>GIST(R)</a:t>
            </a:r>
            <a:r>
              <a:rPr lang="en-US" sz="3000" dirty="0"/>
              <a:t> is best for Temperature because the data has strong periodicity.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/>
              <a:t>GIST(SP) </a:t>
            </a:r>
            <a:r>
              <a:rPr lang="en-US" sz="3000" dirty="0"/>
              <a:t>is best for Covid: It reflects its spread (similar period but lag in the spread).</a:t>
            </a:r>
          </a:p>
        </p:txBody>
      </p:sp>
      <p:sp>
        <p:nvSpPr>
          <p:cNvPr id="56" name="Google Shape;131;p14">
            <a:extLst>
              <a:ext uri="{FF2B5EF4-FFF2-40B4-BE49-F238E27FC236}">
                <a16:creationId xmlns:a16="http://schemas.microsoft.com/office/drawing/2014/main" id="{796A4854-3499-9668-71DF-BA53D9FAF086}"/>
              </a:ext>
            </a:extLst>
          </p:cNvPr>
          <p:cNvSpPr/>
          <p:nvPr/>
        </p:nvSpPr>
        <p:spPr>
          <a:xfrm>
            <a:off x="1086196" y="21760905"/>
            <a:ext cx="12856200" cy="766500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5123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Similar behavior = Similar periods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8" name="Picture 57" descr="A picture containing chart&#10;&#10;Description automatically generated">
            <a:extLst>
              <a:ext uri="{FF2B5EF4-FFF2-40B4-BE49-F238E27FC236}">
                <a16:creationId xmlns:a16="http://schemas.microsoft.com/office/drawing/2014/main" id="{272D9CF1-58E3-24AB-EDE0-B7B95F752C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94" y="22985855"/>
            <a:ext cx="12318153" cy="4202355"/>
          </a:xfrm>
          <a:prstGeom prst="rect">
            <a:avLst/>
          </a:prstGeom>
        </p:spPr>
      </p:pic>
      <p:sp>
        <p:nvSpPr>
          <p:cNvPr id="60" name="Google Shape;131;p14">
            <a:extLst>
              <a:ext uri="{FF2B5EF4-FFF2-40B4-BE49-F238E27FC236}">
                <a16:creationId xmlns:a16="http://schemas.microsoft.com/office/drawing/2014/main" id="{1781F88A-83F2-E024-67A5-10E31D5EF442}"/>
              </a:ext>
            </a:extLst>
          </p:cNvPr>
          <p:cNvSpPr/>
          <p:nvPr/>
        </p:nvSpPr>
        <p:spPr>
          <a:xfrm>
            <a:off x="15497348" y="17973123"/>
            <a:ext cx="12856200" cy="766500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5123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400" b="1" kern="0" dirty="0">
                <a:solidFill>
                  <a:srgbClr val="F8F8F8"/>
                </a:solidFill>
                <a:latin typeface="Calibri"/>
                <a:ea typeface="Calibri"/>
                <a:cs typeface="Calibri"/>
                <a:sym typeface="Calibri"/>
              </a:rPr>
              <a:t>Objective &amp; Optimization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6" name="Picture 75" descr="Text, letter&#10;&#10;Description automatically generated">
            <a:extLst>
              <a:ext uri="{FF2B5EF4-FFF2-40B4-BE49-F238E27FC236}">
                <a16:creationId xmlns:a16="http://schemas.microsoft.com/office/drawing/2014/main" id="{8F98E1DA-331D-A7A6-300F-9D3B55ED2EB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635" y="20135580"/>
            <a:ext cx="12994438" cy="3348457"/>
          </a:xfrm>
          <a:prstGeom prst="rect">
            <a:avLst/>
          </a:prstGeom>
        </p:spPr>
      </p:pic>
      <p:sp>
        <p:nvSpPr>
          <p:cNvPr id="80" name="Right Brace 79">
            <a:extLst>
              <a:ext uri="{FF2B5EF4-FFF2-40B4-BE49-F238E27FC236}">
                <a16:creationId xmlns:a16="http://schemas.microsoft.com/office/drawing/2014/main" id="{459F8978-9CE2-8E4B-ECA9-71F3AAF530EB}"/>
              </a:ext>
            </a:extLst>
          </p:cNvPr>
          <p:cNvSpPr/>
          <p:nvPr/>
        </p:nvSpPr>
        <p:spPr>
          <a:xfrm>
            <a:off x="21858104" y="21520910"/>
            <a:ext cx="754510" cy="1878765"/>
          </a:xfrm>
          <a:prstGeom prst="rightBrace">
            <a:avLst>
              <a:gd name="adj1" fmla="val 33730"/>
              <a:gd name="adj2" fmla="val 49574"/>
            </a:avLst>
          </a:prstGeom>
          <a:ln w="889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D06176CB-BF7E-57F6-60FB-05A6CF5F25C4}"/>
              </a:ext>
            </a:extLst>
          </p:cNvPr>
          <p:cNvSpPr/>
          <p:nvPr/>
        </p:nvSpPr>
        <p:spPr>
          <a:xfrm>
            <a:off x="17154424" y="19181901"/>
            <a:ext cx="2535914" cy="77763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U𝛷 is close to X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7B0F8A6-B6C9-93F1-12DA-6EAB4857F143}"/>
              </a:ext>
            </a:extLst>
          </p:cNvPr>
          <p:cNvSpPr/>
          <p:nvPr/>
        </p:nvSpPr>
        <p:spPr>
          <a:xfrm>
            <a:off x="20524629" y="19181901"/>
            <a:ext cx="2808425" cy="77763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U is smooth on L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2939CC49-0966-9976-AE0E-72421F3A5F07}"/>
              </a:ext>
            </a:extLst>
          </p:cNvPr>
          <p:cNvSpPr/>
          <p:nvPr/>
        </p:nvSpPr>
        <p:spPr>
          <a:xfrm>
            <a:off x="23678687" y="19193339"/>
            <a:ext cx="2749281" cy="77763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/>
              <a:t>Spread of edges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DA76564-E7EE-99F5-DF02-D06C2E21DCDE}"/>
              </a:ext>
            </a:extLst>
          </p:cNvPr>
          <p:cNvSpPr/>
          <p:nvPr/>
        </p:nvSpPr>
        <p:spPr>
          <a:xfrm>
            <a:off x="26560128" y="19176672"/>
            <a:ext cx="1984270" cy="77763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U is sparse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85A72B34-42AC-740E-9AF8-9CEC8558C360}"/>
              </a:ext>
            </a:extLst>
          </p:cNvPr>
          <p:cNvSpPr/>
          <p:nvPr/>
        </p:nvSpPr>
        <p:spPr>
          <a:xfrm>
            <a:off x="23259244" y="21964361"/>
            <a:ext cx="1984270" cy="94291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Valid Laplacian</a:t>
            </a:r>
          </a:p>
        </p:txBody>
      </p:sp>
      <p:pic>
        <p:nvPicPr>
          <p:cNvPr id="88" name="Picture 87" descr="Chart, line chart&#10;&#10;Description automatically generated">
            <a:extLst>
              <a:ext uri="{FF2B5EF4-FFF2-40B4-BE49-F238E27FC236}">
                <a16:creationId xmlns:a16="http://schemas.microsoft.com/office/drawing/2014/main" id="{98C3DA34-EEF7-EAA3-013C-8CB6A54465B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5254" y="28142541"/>
            <a:ext cx="4414039" cy="1346476"/>
          </a:xfrm>
          <a:prstGeom prst="rect">
            <a:avLst/>
          </a:prstGeom>
        </p:spPr>
      </p:pic>
      <p:pic>
        <p:nvPicPr>
          <p:cNvPr id="89" name="Picture 88" descr="Chart, line chart&#10;&#10;Description automatically generated">
            <a:extLst>
              <a:ext uri="{FF2B5EF4-FFF2-40B4-BE49-F238E27FC236}">
                <a16:creationId xmlns:a16="http://schemas.microsoft.com/office/drawing/2014/main" id="{6D18ADE5-AA1D-0905-D116-8E7E7E35174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55686" y="28225184"/>
            <a:ext cx="4100469" cy="1253289"/>
          </a:xfrm>
          <a:prstGeom prst="rect">
            <a:avLst/>
          </a:prstGeom>
        </p:spPr>
      </p:pic>
      <p:pic>
        <p:nvPicPr>
          <p:cNvPr id="90" name="Picture 89" descr="Chart, line chart&#10;&#10;Description automatically generated">
            <a:extLst>
              <a:ext uri="{FF2B5EF4-FFF2-40B4-BE49-F238E27FC236}">
                <a16:creationId xmlns:a16="http://schemas.microsoft.com/office/drawing/2014/main" id="{3C1D3F1C-C1CA-D4C0-BF6C-31C40F4D594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20157" y="28213161"/>
            <a:ext cx="4676333" cy="1406672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7EF2E65A-8879-182A-B6BB-CD3A47C6962F}"/>
              </a:ext>
            </a:extLst>
          </p:cNvPr>
          <p:cNvSpPr txBox="1"/>
          <p:nvPr/>
        </p:nvSpPr>
        <p:spPr>
          <a:xfrm>
            <a:off x="866251" y="30832606"/>
            <a:ext cx="4079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Associate time series with shared period(s) and phase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334BD91-C7A0-897F-B810-F05767A60B5B}"/>
              </a:ext>
            </a:extLst>
          </p:cNvPr>
          <p:cNvSpPr txBox="1"/>
          <p:nvPr/>
        </p:nvSpPr>
        <p:spPr>
          <a:xfrm>
            <a:off x="5366383" y="30723282"/>
            <a:ext cx="4079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Associates time series with shared period (lagged, anti-correlated, etc.)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00D28EF-346C-E456-6FE1-3FF2683F9A2C}"/>
              </a:ext>
            </a:extLst>
          </p:cNvPr>
          <p:cNvSpPr txBox="1"/>
          <p:nvPr/>
        </p:nvSpPr>
        <p:spPr>
          <a:xfrm>
            <a:off x="10240180" y="30930651"/>
            <a:ext cx="37157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Associates time series with a shared trend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15559E27-C124-3A26-233F-95531DEAE6D5}"/>
              </a:ext>
            </a:extLst>
          </p:cNvPr>
          <p:cNvSpPr/>
          <p:nvPr/>
        </p:nvSpPr>
        <p:spPr>
          <a:xfrm>
            <a:off x="1090756" y="29636486"/>
            <a:ext cx="3330253" cy="10601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Ramanujan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787CDDBD-46C2-C923-E8F2-6526569D3A2F}"/>
              </a:ext>
            </a:extLst>
          </p:cNvPr>
          <p:cNvSpPr/>
          <p:nvPr/>
        </p:nvSpPr>
        <p:spPr>
          <a:xfrm>
            <a:off x="5447393" y="29636486"/>
            <a:ext cx="3961699" cy="106013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Ramanujan</a:t>
            </a:r>
          </a:p>
          <a:p>
            <a:pPr algn="ctr"/>
            <a:r>
              <a:rPr lang="en-US" sz="3000" dirty="0"/>
              <a:t>Shared Period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3F556A5E-A3B8-F75A-0ABE-B272E38ACA1A}"/>
              </a:ext>
            </a:extLst>
          </p:cNvPr>
          <p:cNvSpPr/>
          <p:nvPr/>
        </p:nvSpPr>
        <p:spPr>
          <a:xfrm>
            <a:off x="10401998" y="29636486"/>
            <a:ext cx="3330253" cy="10601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Spline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A629111-8492-B6AB-D589-3653A2D1040D}"/>
              </a:ext>
            </a:extLst>
          </p:cNvPr>
          <p:cNvSpPr txBox="1"/>
          <p:nvPr/>
        </p:nvSpPr>
        <p:spPr>
          <a:xfrm>
            <a:off x="15137041" y="23723858"/>
            <a:ext cx="139602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Alternating optimization between the graph L and temporal encoding U:</a:t>
            </a:r>
            <a:endParaRPr lang="en-US" sz="30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9BCE37B-1A7C-1FBC-813F-2AC8399EA597}"/>
              </a:ext>
            </a:extLst>
          </p:cNvPr>
          <p:cNvSpPr txBox="1"/>
          <p:nvPr/>
        </p:nvSpPr>
        <p:spPr>
          <a:xfrm>
            <a:off x="18973950" y="25807267"/>
            <a:ext cx="86961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70C0"/>
                </a:solidFill>
                <a:latin typeface="+mn-lt"/>
              </a:rPr>
              <a:t>Introduce proxy variable V = U, and solve V, U using ADMM.</a:t>
            </a:r>
          </a:p>
          <a:p>
            <a:r>
              <a:rPr lang="en-US" sz="2500" dirty="0">
                <a:solidFill>
                  <a:srgbClr val="0070C0"/>
                </a:solidFill>
                <a:latin typeface="+mn-lt"/>
              </a:rPr>
              <a:t>U has closed form solution based on the Sylvester equation.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3B29D73A-5DDE-7DF3-92E4-E7061277CD8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887669" y="25083377"/>
            <a:ext cx="7034001" cy="735976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BE2308CB-0655-8026-5E0D-FE8494EEFAB7}"/>
              </a:ext>
            </a:extLst>
          </p:cNvPr>
          <p:cNvSpPr txBox="1"/>
          <p:nvPr/>
        </p:nvSpPr>
        <p:spPr>
          <a:xfrm>
            <a:off x="18887669" y="27946116"/>
            <a:ext cx="4917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70C0"/>
                </a:solidFill>
              </a:rPr>
              <a:t>Solved by primal-dual method.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AA68948-394C-0F76-9830-E224111E48D1}"/>
              </a:ext>
            </a:extLst>
          </p:cNvPr>
          <p:cNvSpPr txBox="1"/>
          <p:nvPr/>
        </p:nvSpPr>
        <p:spPr>
          <a:xfrm>
            <a:off x="18110202" y="24515504"/>
            <a:ext cx="68680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Sub-problem 1: Given L, solve for U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D3356CE-DE47-5C05-0599-AD8F075F8D71}"/>
              </a:ext>
            </a:extLst>
          </p:cNvPr>
          <p:cNvSpPr txBox="1"/>
          <p:nvPr/>
        </p:nvSpPr>
        <p:spPr>
          <a:xfrm>
            <a:off x="18110202" y="26732664"/>
            <a:ext cx="65799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Sub-problem 2: Given U, solve for L</a:t>
            </a:r>
          </a:p>
        </p:txBody>
      </p:sp>
      <p:sp>
        <p:nvSpPr>
          <p:cNvPr id="108" name="Curved Right Arrow 107">
            <a:extLst>
              <a:ext uri="{FF2B5EF4-FFF2-40B4-BE49-F238E27FC236}">
                <a16:creationId xmlns:a16="http://schemas.microsoft.com/office/drawing/2014/main" id="{354EDD6C-C093-F933-17FA-708346AA267B}"/>
              </a:ext>
            </a:extLst>
          </p:cNvPr>
          <p:cNvSpPr/>
          <p:nvPr/>
        </p:nvSpPr>
        <p:spPr>
          <a:xfrm>
            <a:off x="16786913" y="25337196"/>
            <a:ext cx="1063694" cy="2647850"/>
          </a:xfrm>
          <a:prstGeom prst="curvedRightArrow">
            <a:avLst>
              <a:gd name="adj1" fmla="val 9367"/>
              <a:gd name="adj2" fmla="val 21892"/>
              <a:gd name="adj3" fmla="val 25000"/>
            </a:avLst>
          </a:prstGeom>
          <a:ln w="76200" cap="rnd">
            <a:round/>
            <a:headEnd w="sm" len="med"/>
            <a:tailEnd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9" name="Curved Right Arrow 108">
            <a:extLst>
              <a:ext uri="{FF2B5EF4-FFF2-40B4-BE49-F238E27FC236}">
                <a16:creationId xmlns:a16="http://schemas.microsoft.com/office/drawing/2014/main" id="{FB0E3077-D79C-7150-FC39-2B6E4CF96EC5}"/>
              </a:ext>
            </a:extLst>
          </p:cNvPr>
          <p:cNvSpPr/>
          <p:nvPr/>
        </p:nvSpPr>
        <p:spPr>
          <a:xfrm rot="10800000" flipH="1">
            <a:off x="16986859" y="25674094"/>
            <a:ext cx="854536" cy="1900823"/>
          </a:xfrm>
          <a:prstGeom prst="curvedRightArrow">
            <a:avLst>
              <a:gd name="adj1" fmla="val 9367"/>
              <a:gd name="adj2" fmla="val 21892"/>
              <a:gd name="adj3" fmla="val 25000"/>
            </a:avLst>
          </a:prstGeom>
          <a:ln w="88900" cap="rnd">
            <a:round/>
            <a:headEnd w="sm" len="med"/>
            <a:tailEnd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6B55B5D3-FF6F-D7F1-551A-BEA245A50DC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950" y="27341340"/>
            <a:ext cx="5020899" cy="505386"/>
          </a:xfrm>
          <a:prstGeom prst="rect">
            <a:avLst/>
          </a:prstGeom>
        </p:spPr>
      </p:pic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40930551-AB7A-5E91-D08E-1B4190C5CD12}"/>
              </a:ext>
            </a:extLst>
          </p:cNvPr>
          <p:cNvSpPr/>
          <p:nvPr/>
        </p:nvSpPr>
        <p:spPr>
          <a:xfrm>
            <a:off x="15405153" y="26334725"/>
            <a:ext cx="1242434" cy="579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AO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74471A21-4BB3-B854-56C7-1494C538ADD5}"/>
              </a:ext>
            </a:extLst>
          </p:cNvPr>
          <p:cNvSpPr/>
          <p:nvPr/>
        </p:nvSpPr>
        <p:spPr>
          <a:xfrm>
            <a:off x="3933571" y="22696539"/>
            <a:ext cx="1422115" cy="1011198"/>
          </a:xfrm>
          <a:prstGeom prst="wedgeRoundRectCallout">
            <a:avLst>
              <a:gd name="adj1" fmla="val -58963"/>
              <a:gd name="adj2" fmla="val 99733"/>
              <a:gd name="adj3" fmla="val 16667"/>
            </a:avLst>
          </a:prstGeom>
          <a:solidFill>
            <a:schemeClr val="accent4">
              <a:alpha val="5975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Not </a:t>
            </a:r>
          </a:p>
          <a:p>
            <a:pPr algn="ctr"/>
            <a:r>
              <a:rPr lang="en-US" sz="25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close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911F6DB2-98D1-A4C2-6C31-B418EFF36B7A}"/>
              </a:ext>
            </a:extLst>
          </p:cNvPr>
          <p:cNvSpPr/>
          <p:nvPr/>
        </p:nvSpPr>
        <p:spPr>
          <a:xfrm>
            <a:off x="4357895" y="25745148"/>
            <a:ext cx="1422115" cy="1011198"/>
          </a:xfrm>
          <a:prstGeom prst="wedgeRoundRectCallout">
            <a:avLst>
              <a:gd name="adj1" fmla="val 152844"/>
              <a:gd name="adj2" fmla="val -114809"/>
              <a:gd name="adj3" fmla="val 16667"/>
            </a:avLst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Close</a:t>
            </a:r>
          </a:p>
        </p:txBody>
      </p:sp>
      <p:sp>
        <p:nvSpPr>
          <p:cNvPr id="14" name="Google Shape;131;p14">
            <a:extLst>
              <a:ext uri="{FF2B5EF4-FFF2-40B4-BE49-F238E27FC236}">
                <a16:creationId xmlns:a16="http://schemas.microsoft.com/office/drawing/2014/main" id="{EFFFE482-8A40-734A-E533-26A69378A837}"/>
              </a:ext>
            </a:extLst>
          </p:cNvPr>
          <p:cNvSpPr/>
          <p:nvPr/>
        </p:nvSpPr>
        <p:spPr>
          <a:xfrm>
            <a:off x="1086196" y="27221345"/>
            <a:ext cx="12856200" cy="766500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5123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400" b="1" kern="0" dirty="0">
                <a:solidFill>
                  <a:srgbClr val="F8F8F8"/>
                </a:solidFill>
                <a:latin typeface="Calibri"/>
                <a:ea typeface="Calibri"/>
                <a:cs typeface="Calibri"/>
                <a:sym typeface="Calibri"/>
              </a:rPr>
              <a:t>Example Dictionaries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438976-C19D-E8E2-9401-8BEF0DA822E2}"/>
              </a:ext>
            </a:extLst>
          </p:cNvPr>
          <p:cNvSpPr txBox="1"/>
          <p:nvPr/>
        </p:nvSpPr>
        <p:spPr>
          <a:xfrm>
            <a:off x="15059900" y="8008068"/>
            <a:ext cx="13464988" cy="193899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Learn a network among time series with similar temporal behavior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F0C6F84-87B3-8E73-2322-3051EDFFAD38}"/>
              </a:ext>
            </a:extLst>
          </p:cNvPr>
          <p:cNvSpPr/>
          <p:nvPr/>
        </p:nvSpPr>
        <p:spPr>
          <a:xfrm>
            <a:off x="15928380" y="16751966"/>
            <a:ext cx="1922227" cy="76650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Input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BEB91EE-C254-E2A2-F798-8D5D80E71623}"/>
              </a:ext>
            </a:extLst>
          </p:cNvPr>
          <p:cNvSpPr/>
          <p:nvPr/>
        </p:nvSpPr>
        <p:spPr>
          <a:xfrm>
            <a:off x="21916338" y="16718656"/>
            <a:ext cx="1922227" cy="7665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Learn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9C1F2B-6A48-8546-6BE4-E4934203D0E7}"/>
              </a:ext>
            </a:extLst>
          </p:cNvPr>
          <p:cNvCxnSpPr>
            <a:cxnSpLocks/>
          </p:cNvCxnSpPr>
          <p:nvPr/>
        </p:nvCxnSpPr>
        <p:spPr>
          <a:xfrm flipH="1" flipV="1">
            <a:off x="19690338" y="15898685"/>
            <a:ext cx="2167766" cy="819971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3F9C3A-5FEF-0DBE-69E4-92969B0FA0EB}"/>
              </a:ext>
            </a:extLst>
          </p:cNvPr>
          <p:cNvCxnSpPr>
            <a:cxnSpLocks/>
          </p:cNvCxnSpPr>
          <p:nvPr/>
        </p:nvCxnSpPr>
        <p:spPr>
          <a:xfrm flipV="1">
            <a:off x="23856494" y="15815589"/>
            <a:ext cx="1926000" cy="903067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793B3C-1765-246A-C11A-78E69749FA6B}"/>
              </a:ext>
            </a:extLst>
          </p:cNvPr>
          <p:cNvCxnSpPr>
            <a:cxnSpLocks/>
          </p:cNvCxnSpPr>
          <p:nvPr/>
        </p:nvCxnSpPr>
        <p:spPr>
          <a:xfrm flipV="1">
            <a:off x="16700070" y="15972708"/>
            <a:ext cx="0" cy="724580"/>
          </a:xfrm>
          <a:prstGeom prst="straightConnector1">
            <a:avLst/>
          </a:prstGeom>
          <a:ln w="889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ight Arrow 51">
            <a:extLst>
              <a:ext uri="{FF2B5EF4-FFF2-40B4-BE49-F238E27FC236}">
                <a16:creationId xmlns:a16="http://schemas.microsoft.com/office/drawing/2014/main" id="{03CA13A8-F878-0A1B-E669-3FEDD3D55CF1}"/>
              </a:ext>
            </a:extLst>
          </p:cNvPr>
          <p:cNvSpPr/>
          <p:nvPr/>
        </p:nvSpPr>
        <p:spPr>
          <a:xfrm>
            <a:off x="17609052" y="28816973"/>
            <a:ext cx="4316396" cy="283844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Link to </a:t>
            </a:r>
          </a:p>
          <a:p>
            <a:pPr algn="ctr"/>
            <a:r>
              <a:rPr lang="en-US" sz="4000" dirty="0"/>
              <a:t>Paper &amp;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3511CE-0F0C-C555-C643-64A686C3359B}"/>
              </a:ext>
            </a:extLst>
          </p:cNvPr>
          <p:cNvSpPr txBox="1"/>
          <p:nvPr/>
        </p:nvSpPr>
        <p:spPr>
          <a:xfrm>
            <a:off x="8723743" y="5256894"/>
            <a:ext cx="295811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Department of Computer Science, University at Albany—SUNY</a:t>
            </a:r>
          </a:p>
        </p:txBody>
      </p:sp>
    </p:spTree>
    <p:extLst>
      <p:ext uri="{BB962C8B-B14F-4D97-AF65-F5344CB8AC3E}">
        <p14:creationId xmlns:p14="http://schemas.microsoft.com/office/powerpoint/2010/main" val="2945021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30A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5960</TotalTime>
  <Words>486</Words>
  <Application>Microsoft Macintosh PowerPoint</Application>
  <PresentationFormat>Custom</PresentationFormat>
  <Paragraphs>129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Times New Roman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</dc:creator>
  <cp:lastModifiedBy>Bogdanov, Petko B</cp:lastModifiedBy>
  <cp:revision>317</cp:revision>
  <cp:lastPrinted>2018-04-17T06:21:28Z</cp:lastPrinted>
  <dcterms:modified xsi:type="dcterms:W3CDTF">2023-04-20T15:26:55Z</dcterms:modified>
</cp:coreProperties>
</file>