
<file path=[Content_Types].xml><?xml version="1.0" encoding="utf-8"?>
<Types xmlns="http://schemas.openxmlformats.org/package/2006/content-types">
  <Default Extension="fntdata" ContentType="application/x-fontdata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320" r:id="rId3"/>
    <p:sldId id="319" r:id="rId4"/>
    <p:sldId id="257" r:id="rId5"/>
    <p:sldId id="267" r:id="rId6"/>
    <p:sldId id="348" r:id="rId7"/>
    <p:sldId id="294" r:id="rId8"/>
    <p:sldId id="258" r:id="rId9"/>
    <p:sldId id="328" r:id="rId10"/>
    <p:sldId id="259" r:id="rId11"/>
    <p:sldId id="349" r:id="rId12"/>
    <p:sldId id="277" r:id="rId13"/>
    <p:sldId id="264" r:id="rId14"/>
    <p:sldId id="297" r:id="rId15"/>
    <p:sldId id="358" r:id="rId16"/>
    <p:sldId id="298" r:id="rId17"/>
    <p:sldId id="356" r:id="rId18"/>
    <p:sldId id="260" r:id="rId19"/>
    <p:sldId id="331" r:id="rId20"/>
    <p:sldId id="351" r:id="rId21"/>
    <p:sldId id="357" r:id="rId22"/>
    <p:sldId id="262" r:id="rId23"/>
    <p:sldId id="341" r:id="rId24"/>
    <p:sldId id="352" r:id="rId25"/>
    <p:sldId id="353" r:id="rId26"/>
    <p:sldId id="355" r:id="rId27"/>
    <p:sldId id="272" r:id="rId28"/>
    <p:sldId id="354" r:id="rId29"/>
    <p:sldId id="325" r:id="rId30"/>
    <p:sldId id="326" r:id="rId31"/>
    <p:sldId id="312" r:id="rId32"/>
    <p:sldId id="316" r:id="rId33"/>
    <p:sldId id="304" r:id="rId34"/>
    <p:sldId id="309" r:id="rId35"/>
    <p:sldId id="286" r:id="rId36"/>
    <p:sldId id="288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Maven Pro" panose="020B0604020202020204" charset="0"/>
      <p:regular r:id="rId44"/>
      <p:bold r:id="rId45"/>
    </p:embeddedFont>
    <p:embeddedFont>
      <p:font typeface="Nunito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x McNeil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C2E6"/>
    <a:srgbClr val="F4B084"/>
    <a:srgbClr val="A9D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DA13E-4C00-4C60-AF3B-F8C828476E3C}" v="59" dt="2023-03-23T08:46:52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0"/>
    <p:restoredTop sz="85852" autoAdjust="0"/>
  </p:normalViewPr>
  <p:slideViewPr>
    <p:cSldViewPr snapToGrid="0">
      <p:cViewPr varScale="1">
        <p:scale>
          <a:sx n="129" d="100"/>
          <a:sy n="129" d="100"/>
        </p:scale>
        <p:origin x="348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ya Ma" userId="cYtGkh8upsre/B1dnNmo0q2CsxvcbWMn+OAT73GsnWM=" providerId="None" clId="Web-{09BDA13E-4C00-4C60-AF3B-F8C828476E3C}"/>
    <pc:docChg chg="modSld sldOrd">
      <pc:chgData name="Boya Ma" userId="cYtGkh8upsre/B1dnNmo0q2CsxvcbWMn+OAT73GsnWM=" providerId="None" clId="Web-{09BDA13E-4C00-4C60-AF3B-F8C828476E3C}" dt="2023-03-23T08:46:52.237" v="51"/>
      <pc:docMkLst>
        <pc:docMk/>
      </pc:docMkLst>
      <pc:sldChg chg="addSp delSp modSp">
        <pc:chgData name="Boya Ma" userId="cYtGkh8upsre/B1dnNmo0q2CsxvcbWMn+OAT73GsnWM=" providerId="None" clId="Web-{09BDA13E-4C00-4C60-AF3B-F8C828476E3C}" dt="2023-03-23T08:37:07.749" v="40"/>
        <pc:sldMkLst>
          <pc:docMk/>
          <pc:sldMk cId="0" sldId="256"/>
        </pc:sldMkLst>
        <pc:spChg chg="del">
          <ac:chgData name="Boya Ma" userId="cYtGkh8upsre/B1dnNmo0q2CsxvcbWMn+OAT73GsnWM=" providerId="None" clId="Web-{09BDA13E-4C00-4C60-AF3B-F8C828476E3C}" dt="2023-03-23T08:37:07.749" v="40"/>
          <ac:spMkLst>
            <pc:docMk/>
            <pc:sldMk cId="0" sldId="256"/>
            <ac:spMk id="3" creationId="{B4AE65BC-5C7D-C3BD-7CC2-55DEF58106AA}"/>
          </ac:spMkLst>
        </pc:spChg>
        <pc:spChg chg="mod">
          <ac:chgData name="Boya Ma" userId="cYtGkh8upsre/B1dnNmo0q2CsxvcbWMn+OAT73GsnWM=" providerId="None" clId="Web-{09BDA13E-4C00-4C60-AF3B-F8C828476E3C}" dt="2023-03-23T08:34:24.886" v="23" actId="1076"/>
          <ac:spMkLst>
            <pc:docMk/>
            <pc:sldMk cId="0" sldId="256"/>
            <ac:spMk id="278" creationId="{00000000-0000-0000-0000-000000000000}"/>
          </ac:spMkLst>
        </pc:spChg>
        <pc:picChg chg="add del mod">
          <ac:chgData name="Boya Ma" userId="cYtGkh8upsre/B1dnNmo0q2CsxvcbWMn+OAT73GsnWM=" providerId="None" clId="Web-{09BDA13E-4C00-4C60-AF3B-F8C828476E3C}" dt="2023-03-23T08:32:36.101" v="5"/>
          <ac:picMkLst>
            <pc:docMk/>
            <pc:sldMk cId="0" sldId="256"/>
            <ac:picMk id="4" creationId="{F3A3A075-9F95-A1F0-EC23-B3A2765B6E72}"/>
          </ac:picMkLst>
        </pc:picChg>
        <pc:picChg chg="add del mod">
          <ac:chgData name="Boya Ma" userId="cYtGkh8upsre/B1dnNmo0q2CsxvcbWMn+OAT73GsnWM=" providerId="None" clId="Web-{09BDA13E-4C00-4C60-AF3B-F8C828476E3C}" dt="2023-03-23T08:36:03.232" v="30"/>
          <ac:picMkLst>
            <pc:docMk/>
            <pc:sldMk cId="0" sldId="256"/>
            <ac:picMk id="5" creationId="{CDB3E0CE-9B6E-0DCE-C288-DBD79F0B3764}"/>
          </ac:picMkLst>
        </pc:picChg>
        <pc:picChg chg="add del mod">
          <ac:chgData name="Boya Ma" userId="cYtGkh8upsre/B1dnNmo0q2CsxvcbWMn+OAT73GsnWM=" providerId="None" clId="Web-{09BDA13E-4C00-4C60-AF3B-F8C828476E3C}" dt="2023-03-23T08:36:05.451" v="31"/>
          <ac:picMkLst>
            <pc:docMk/>
            <pc:sldMk cId="0" sldId="256"/>
            <ac:picMk id="6" creationId="{7660DFD5-599C-D59E-3FA6-0338F9B16250}"/>
          </ac:picMkLst>
        </pc:picChg>
        <pc:picChg chg="add mod">
          <ac:chgData name="Boya Ma" userId="cYtGkh8upsre/B1dnNmo0q2CsxvcbWMn+OAT73GsnWM=" providerId="None" clId="Web-{09BDA13E-4C00-4C60-AF3B-F8C828476E3C}" dt="2023-03-23T08:36:56.421" v="38" actId="1076"/>
          <ac:picMkLst>
            <pc:docMk/>
            <pc:sldMk cId="0" sldId="256"/>
            <ac:picMk id="7" creationId="{CCB546CA-12AC-9750-2EB6-EEF32BAE98AC}"/>
          </ac:picMkLst>
        </pc:picChg>
        <pc:picChg chg="add mod">
          <ac:chgData name="Boya Ma" userId="cYtGkh8upsre/B1dnNmo0q2CsxvcbWMn+OAT73GsnWM=" providerId="None" clId="Web-{09BDA13E-4C00-4C60-AF3B-F8C828476E3C}" dt="2023-03-23T08:37:00.062" v="39" actId="1076"/>
          <ac:picMkLst>
            <pc:docMk/>
            <pc:sldMk cId="0" sldId="256"/>
            <ac:picMk id="8" creationId="{B27F45B9-2AF4-D521-7F17-9220D5E73442}"/>
          </ac:picMkLst>
        </pc:picChg>
      </pc:sldChg>
      <pc:sldChg chg="mod modShow">
        <pc:chgData name="Boya Ma" userId="cYtGkh8upsre/B1dnNmo0q2CsxvcbWMn+OAT73GsnWM=" providerId="None" clId="Web-{09BDA13E-4C00-4C60-AF3B-F8C828476E3C}" dt="2023-03-23T08:46:48.424" v="50"/>
        <pc:sldMkLst>
          <pc:docMk/>
          <pc:sldMk cId="605864684" sldId="286"/>
        </pc:sldMkLst>
      </pc:sldChg>
      <pc:sldChg chg="mod modShow">
        <pc:chgData name="Boya Ma" userId="cYtGkh8upsre/B1dnNmo0q2CsxvcbWMn+OAT73GsnWM=" providerId="None" clId="Web-{09BDA13E-4C00-4C60-AF3B-F8C828476E3C}" dt="2023-03-23T08:46:52.237" v="51"/>
        <pc:sldMkLst>
          <pc:docMk/>
          <pc:sldMk cId="2533960429" sldId="288"/>
        </pc:sldMkLst>
      </pc:sldChg>
      <pc:sldChg chg="modSp">
        <pc:chgData name="Boya Ma" userId="cYtGkh8upsre/B1dnNmo0q2CsxvcbWMn+OAT73GsnWM=" providerId="None" clId="Web-{09BDA13E-4C00-4C60-AF3B-F8C828476E3C}" dt="2023-03-23T08:37:46.985" v="43" actId="1076"/>
        <pc:sldMkLst>
          <pc:docMk/>
          <pc:sldMk cId="1501474568" sldId="320"/>
        </pc:sldMkLst>
        <pc:spChg chg="mod">
          <ac:chgData name="Boya Ma" userId="cYtGkh8upsre/B1dnNmo0q2CsxvcbWMn+OAT73GsnWM=" providerId="None" clId="Web-{09BDA13E-4C00-4C60-AF3B-F8C828476E3C}" dt="2023-03-23T08:37:30.297" v="42" actId="20577"/>
          <ac:spMkLst>
            <pc:docMk/>
            <pc:sldMk cId="1501474568" sldId="320"/>
            <ac:spMk id="2" creationId="{4DC20A6A-433C-8279-69A2-9B153560AF58}"/>
          </ac:spMkLst>
        </pc:spChg>
        <pc:spChg chg="mod">
          <ac:chgData name="Boya Ma" userId="cYtGkh8upsre/B1dnNmo0q2CsxvcbWMn+OAT73GsnWM=" providerId="None" clId="Web-{09BDA13E-4C00-4C60-AF3B-F8C828476E3C}" dt="2023-03-23T08:37:46.985" v="43" actId="1076"/>
          <ac:spMkLst>
            <pc:docMk/>
            <pc:sldMk cId="1501474568" sldId="320"/>
            <ac:spMk id="3" creationId="{D5F0FD47-0E1A-07BC-9DA8-5D4C5CAA4EB7}"/>
          </ac:spMkLst>
        </pc:spChg>
      </pc:sldChg>
      <pc:sldChg chg="mod ord modShow">
        <pc:chgData name="Boya Ma" userId="cYtGkh8upsre/B1dnNmo0q2CsxvcbWMn+OAT73GsnWM=" providerId="None" clId="Web-{09BDA13E-4C00-4C60-AF3B-F8C828476E3C}" dt="2023-03-23T08:42:12.886" v="48"/>
        <pc:sldMkLst>
          <pc:docMk/>
          <pc:sldMk cId="25683525" sldId="325"/>
        </pc:sldMkLst>
      </pc:sldChg>
      <pc:sldChg chg="mod ord modShow">
        <pc:chgData name="Boya Ma" userId="cYtGkh8upsre/B1dnNmo0q2CsxvcbWMn+OAT73GsnWM=" providerId="None" clId="Web-{09BDA13E-4C00-4C60-AF3B-F8C828476E3C}" dt="2023-03-23T08:42:17.511" v="49"/>
        <pc:sldMkLst>
          <pc:docMk/>
          <pc:sldMk cId="973105501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Hello everyone, my name is Boya Ma, and today I will be presenting “GIST: Graph Inference for Structured Time Series.”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This work was conducted at the data mining and management lab at the university at Albany with the help of my co authors Max and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Petko</a:t>
            </a: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6d9864e88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6d9864e88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Here is the GIST objective. We will learn both encoding U and graph Laplacian L in our model.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objective function has 4 terms, the 1st term means U*Phi is a good approximation of the original input timeseries X; 2nd term ensures that the learned encoding is smooth on L; 3rd term tells the spread of the edges; the last term controls the sparsity of U.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And the 3 constrains below ensures the learned L is a valid Laplacian.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Since there are two unknown variables in GIST objective, we adopt ADMM to solve U and L separately.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the first sub-problem L is given, and we solve for U. Since we have a sparsity term, we introduced a proxy variable V, and solve V and U alternatively. Note U has a closed form solution from the Sylvester equation.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the second sub-problem, U is given, and we solve for L. This is solved using primal-dual method.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More details about optimization are in the supplement of the paper.</a:t>
            </a:r>
          </a:p>
        </p:txBody>
      </p:sp>
    </p:spTree>
    <p:extLst>
      <p:ext uri="{BB962C8B-B14F-4D97-AF65-F5344CB8AC3E}">
        <p14:creationId xmlns:p14="http://schemas.microsoft.com/office/powerpoint/2010/main" val="3636889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Vanila GIST allows us to compare time-series in the spectral domain. However it is often the case we are interested in comparing time-series which share the same period regardless of phase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an illustrative example consider these 5 time-series. The top 3 share a period and the bottom 2 share a different period however they all have different phase. 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we measure the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distance between their spectral encodings, we can see that 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n4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will be closer than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n4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n5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despite the time-series in the latter relationship sharing a period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expand the applicability of GIST to such cases where this undesirable we introduce  GIST shared period or GIST-SP for short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48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6d9864e88_0_2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26d9864e88_0_2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Instead of making U smooth on L, we make Us smooth on L. In this way, nodes with similar periods will be connected.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 is the sum of absolute value of each period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Calculation example. Atoms in U (period 4), P is the aggregation indication matrix, output 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have two case studies that can demonstrate the advantage of GIST.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Here we present the results of running GIST on the S and P 500 closing price time series. We report the top 15 edges of GIST and correlation method.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can see GIST can better separate the subsectors, companies from the same sector are well connected to each other. The big software companies are connected together; and APH bridging semiconductor producer and the b2b tech companies they supply.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the correlation model, companies from different clusters are mixed together.</a:t>
            </a:r>
          </a:p>
        </p:txBody>
      </p:sp>
    </p:spTree>
    <p:extLst>
      <p:ext uri="{BB962C8B-B14F-4D97-AF65-F5344CB8AC3E}">
        <p14:creationId xmlns:p14="http://schemas.microsoft.com/office/powerpoint/2010/main" val="1354508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second case study is on covid data for the state of Vermont.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Dotted lines are top 11 edges we learned with GIST-SP, counties where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similar periods are connected.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These connected cities matched very well with the highways, which tells us possibly people’s mobility caused the spread of covid</a:t>
            </a:r>
          </a:p>
        </p:txBody>
      </p:sp>
    </p:spTree>
    <p:extLst>
      <p:ext uri="{BB962C8B-B14F-4D97-AF65-F5344CB8AC3E}">
        <p14:creationId xmlns:p14="http://schemas.microsoft.com/office/powerpoint/2010/main" val="221513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also conduct some other experiments. The first one is edge learning. GIST produces a weighted adjacency matrix. The quality is measured via Area Under ROC Curve.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0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6d9864e88_0_2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26d9864e88_0_2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this synthetic data test. We generate a ground truth graph using stochastic block model.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the first test, signals in the same cluster share similar atoms in U, each period has multiple atoms. GIST with Ramanujan dictionary works best.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the second test, signals in the same cluster share similar period but different lag, The GIST variation method, GIST-shared period works the best. 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test GIST on 8 real world datasets from multiple domains, such as Transportation, Communication, Finance, and etc.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ground truth graphs are different: some are behavior-based graph, such as in RM, bike, wiki; some are spatial graphs, like in Temperature, crime, COVID.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Also, There are 3 dataset that only have GT clusters. We will perform some clustering tests on them.</a:t>
            </a:r>
          </a:p>
        </p:txBody>
      </p:sp>
    </p:spTree>
    <p:extLst>
      <p:ext uri="{BB962C8B-B14F-4D97-AF65-F5344CB8AC3E}">
        <p14:creationId xmlns:p14="http://schemas.microsoft.com/office/powerpoint/2010/main" val="2904258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6d9864e88_0_2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26d9864e88_0_2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Here is the edge learning result.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GIST(S) spline for smooth signal, in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wike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bike, road, signals are changing smoothly.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GIST-SP, RM, communication are lagged, same period; crime possible movement</a:t>
            </a:r>
          </a:p>
        </p:txBody>
      </p:sp>
    </p:spTree>
    <p:extLst>
      <p:ext uri="{BB962C8B-B14F-4D97-AF65-F5344CB8AC3E}">
        <p14:creationId xmlns:p14="http://schemas.microsoft.com/office/powerpoint/2010/main" val="342524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Time-series are common in real world  and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key feature of such datasets is that they have temporal patterns, such as trend and seasonality.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17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also conduct clustering experiment. We perform special clustering using the learned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laplacian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And the quality is measured via purity.</a:t>
            </a:r>
          </a:p>
        </p:txBody>
      </p:sp>
    </p:spTree>
    <p:extLst>
      <p:ext uri="{BB962C8B-B14F-4D97-AF65-F5344CB8AC3E}">
        <p14:creationId xmlns:p14="http://schemas.microsoft.com/office/powerpoint/2010/main" val="3745056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6d9864e88_0_2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26d9864e88_0_2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From the result, we can see again gist family methods work best.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Temperature shows strong seasonality. Ramanujan dictionary work best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Covid shows the spread of covid, same period, but lagged. So, Gist shared period wins.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4080065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85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57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sumarize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98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we known structure in time in analyzing time series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 can find some sparse encoding to represent the data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Phi with column basis,  xi can be reconstructed using u*d, we want to use less coefficients</a:t>
            </a:r>
          </a:p>
        </p:txBody>
      </p:sp>
    </p:spTree>
    <p:extLst>
      <p:ext uri="{BB962C8B-B14F-4D97-AF65-F5344CB8AC3E}">
        <p14:creationId xmlns:p14="http://schemas.microsoft.com/office/powerpoint/2010/main" val="2271066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More dictionaries can be used in our topic.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There are spatial dictionaries like GFT and Graph wavelet, and temporal dictionaries like DFT, Ramanujan, and Spline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orthogonal atoms indicates we can solve it more efficiently. 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Parameter-free, for example DFT has no parameter while building it, Ramanujan has max period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25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comes to Graph signal processing, The second kind of structure is in the graph domain</a:t>
            </a:r>
          </a:p>
          <a:p>
            <a:r>
              <a:rPr lang="en-US" dirty="0"/>
              <a:t>In the figure is graph signal example.</a:t>
            </a:r>
          </a:p>
          <a:p>
            <a:r>
              <a:rPr lang="en-US" dirty="0"/>
              <a:t>We can see from the signal structure that shows local patterns, real-world data smooth, i.e. neighboring nodes have similar values. </a:t>
            </a:r>
          </a:p>
          <a:p>
            <a:r>
              <a:rPr lang="en-US" dirty="0"/>
              <a:t>when friends talk about apple, you are likely to also talk about apple. </a:t>
            </a:r>
          </a:p>
          <a:p>
            <a:r>
              <a:rPr lang="en-US" dirty="0"/>
              <a:t>So how do we represent/analyze such smooth signals on the graph? -&gt; Graph signal processing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89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Explain notations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Smoothness is defined as the sum of edges weights times the power of the connected signal difference.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Note, non-edge weight is 0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 example (a) has a smoothness value of 1, and (b) is 21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Mathematically, if the input signal is a matrix with timesteps, the smoothness will be: trace(X’LX)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7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Time-series are often not independent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Graph structure between time-series is often a useful way to model such dependencies. A graph may tell us that neighbors have similar values, or that a change in one’s values may affect a neighbors’ values. In short, graph tells how the system may work.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example, in this social network,  It’s very often that a user reposts his friend’s post. For the road sensor speed data, connected road segments are more likely to have similar speed.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36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symbols</a:t>
            </a:r>
          </a:p>
          <a:p>
            <a:r>
              <a:rPr lang="en-US" dirty="0"/>
              <a:t>Explain 3 terms</a:t>
            </a:r>
          </a:p>
          <a:p>
            <a:r>
              <a:rPr lang="en-US" dirty="0"/>
              <a:t>Constrain</a:t>
            </a:r>
          </a:p>
        </p:txBody>
      </p:sp>
    </p:spTree>
    <p:extLst>
      <p:ext uri="{BB962C8B-B14F-4D97-AF65-F5344CB8AC3E}">
        <p14:creationId xmlns:p14="http://schemas.microsoft.com/office/powerpoint/2010/main" val="3733700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differences from Dong, notation is different but the objective is the. Only the </a:t>
            </a:r>
            <a:r>
              <a:rPr lang="en-US" dirty="0" err="1"/>
              <a:t>sencod</a:t>
            </a:r>
            <a:r>
              <a:rPr lang="en-US" dirty="0"/>
              <a:t> term is different.</a:t>
            </a:r>
          </a:p>
          <a:p>
            <a:r>
              <a:rPr lang="en-US" dirty="0"/>
              <a:t>Explain Z</a:t>
            </a:r>
          </a:p>
          <a:p>
            <a:r>
              <a:rPr lang="en-US" dirty="0"/>
              <a:t>Explain 3 terms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8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7d299b60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7d299b60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many machine learning and graph signal processing models, knowing the graph structure enables increased performance.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Such models take advantages the dependency information provided by the graph can help us produce better result in tasks like signal denoising, missing value imputation, node classification, and etc.</a:t>
            </a:r>
          </a:p>
        </p:txBody>
      </p:sp>
    </p:spTree>
    <p:extLst>
      <p:ext uri="{BB962C8B-B14F-4D97-AF65-F5344CB8AC3E}">
        <p14:creationId xmlns:p14="http://schemas.microsoft.com/office/powerpoint/2010/main" val="318949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7d299b60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7d299b60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However, in practice, it’s likely that the graph is either not available or not informative enough.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 the covid data in Vermont as an example.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one, normally there is no graph come with the data.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 run downstream tasks, we need a graph. One option for us is to create a natural graph, such as spatial, as the input graph.</a:t>
            </a:r>
          </a:p>
          <a:p>
            <a:pPr marL="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example, we can build a simple k-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graph, or a graph using connected highways. However, it is highly possible that these simple graphs are not agree with the data, we can not tell which “natural” graph is a good choice.</a:t>
            </a:r>
          </a:p>
        </p:txBody>
      </p:sp>
    </p:spTree>
    <p:extLst>
      <p:ext uri="{BB962C8B-B14F-4D97-AF65-F5344CB8AC3E}">
        <p14:creationId xmlns:p14="http://schemas.microsoft.com/office/powerpoint/2010/main" val="39329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Graph inference is the process learning the dependency or similarity among timeseries.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input is N time series, and the output is a graph, in which associated timeseries are connected to each 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02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Previous work on graph inference can be groups to 3 kinds of models. Physically motivated model assumes an underlying network process, such as diffusion; Statistical models uses correlation to infer a graph;  and Graph signal processing model assumes global signal smoothness.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Physically motivated methods require us to know what network process should motivate the graph whereas statistical models and graph signal processing methods can be sensitive to noise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Moreover all approaches do not consider an underlying temporal pattern we know are present in time series such as period and trends </a:t>
            </a:r>
          </a:p>
          <a:p>
            <a:pPr marL="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1" dirty="0">
                <a:solidFill>
                  <a:srgbClr val="FF0000"/>
                </a:solidFill>
              </a:rPr>
              <a:t>How can we connect time-series who have such shared temporal patterns? </a:t>
            </a: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18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d299b60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27d299b60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introduce GIST, which captures time series’ similarity in spectral domain.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Our assumption is that timeseries can be represented via fixed dictionary encoding. We can see X = U Phi here, U is the sparse encoding matrix, it tells us the temporal patterns of each time series.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And we want this encoding U to be smooth on L, that means timeseries with similar spectral will be connected.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Also, the dictionary used is arbitrary, we can use popular temporal dictionaries such as DFT, Spline for signals that are smooth, Ramanujan for periodic signals.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Here is a more concrete example shows how encoding works. We have 8 timeseries that can be grouped into 3 cliques. The dictionary we use here is Ramanujan periodic dictionary. Rows present for different periods.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From the encoding matrix we can see the timeseries can have 3 different periods. Take the middle 3 red timeseries as an example, which have a period of 3, they are not close in signal domain, but they are much closer in frequency domain, we can see their coefficients in U are very similar.</a:t>
            </a:r>
          </a:p>
        </p:txBody>
      </p:sp>
    </p:spTree>
    <p:extLst>
      <p:ext uri="{BB962C8B-B14F-4D97-AF65-F5344CB8AC3E}">
        <p14:creationId xmlns:p14="http://schemas.microsoft.com/office/powerpoint/2010/main" val="190122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cs.albany.edu/~petko/lab/publication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67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9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202464" y="454631"/>
            <a:ext cx="7248582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-US" dirty="0"/>
              <a:t>GIST: </a:t>
            </a:r>
            <a:br>
              <a:rPr lang="en-US" dirty="0"/>
            </a:br>
            <a:r>
              <a:rPr lang="en-US" dirty="0"/>
              <a:t>Graph Inference for Structured Time Series </a:t>
            </a:r>
            <a:endParaRPr dirty="0"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352129" y="2325330"/>
            <a:ext cx="8746434" cy="16616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Boya 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Maxwell McNeil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Petko Bogdanov</a:t>
            </a:r>
          </a:p>
          <a:p>
            <a:pPr marL="0" indent="0" algn="ctr"/>
            <a:r>
              <a:rPr lang="en-US" sz="2000" dirty="0"/>
              <a:t>Department of Computer Science, University at Albany, SUNY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3F6798-F0CF-3DE0-DCFD-2F25F640F2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3" name="Picture 2" descr="DMM lab">
            <a:extLst>
              <a:ext uri="{FF2B5EF4-FFF2-40B4-BE49-F238E27FC236}">
                <a16:creationId xmlns:a16="http://schemas.microsoft.com/office/drawing/2014/main" id="{67AAA63C-905D-5C0A-22CE-B863638E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08" y="3908949"/>
            <a:ext cx="2874819" cy="10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University at Albany, SUNY - Wikipedia">
            <a:extLst>
              <a:ext uri="{FF2B5EF4-FFF2-40B4-BE49-F238E27FC236}">
                <a16:creationId xmlns:a16="http://schemas.microsoft.com/office/drawing/2014/main" id="{FDAED045-7746-D7A0-5346-031EE5CB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404" y="3833110"/>
            <a:ext cx="1223080" cy="122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541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GIST - Objective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288CC-21F0-B83B-0FEA-96803F37B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05D5D-39DE-34B6-427D-6C21CB7DEC24}"/>
              </a:ext>
            </a:extLst>
          </p:cNvPr>
          <p:cNvSpPr txBox="1"/>
          <p:nvPr/>
        </p:nvSpPr>
        <p:spPr>
          <a:xfrm>
            <a:off x="7049821" y="2831516"/>
            <a:ext cx="134101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U is sparse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7E27E3-EC13-7203-CD15-1F795E423265}"/>
                  </a:ext>
                </a:extLst>
              </p:cNvPr>
              <p:cNvSpPr txBox="1"/>
              <p:nvPr/>
            </p:nvSpPr>
            <p:spPr>
              <a:xfrm>
                <a:off x="1925798" y="2891862"/>
                <a:ext cx="14548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</m:t>
                    </m:r>
                    <m:r>
                      <a:rPr lang="el-GR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𝛷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is close to X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7E27E3-EC13-7203-CD15-1F795E423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98" y="2891862"/>
                <a:ext cx="1454885" cy="307777"/>
              </a:xfrm>
              <a:prstGeom prst="rect">
                <a:avLst/>
              </a:prstGeom>
              <a:blipFill>
                <a:blip r:embed="rId3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AC437E-0A13-80B2-151B-9991392B31E0}"/>
                  </a:ext>
                </a:extLst>
              </p:cNvPr>
              <p:cNvSpPr txBox="1"/>
              <p:nvPr/>
            </p:nvSpPr>
            <p:spPr>
              <a:xfrm>
                <a:off x="3543068" y="2891299"/>
                <a:ext cx="1658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is</m:t>
                      </m:r>
                      <m: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smooth</m:t>
                      </m:r>
                      <m: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on</m:t>
                      </m:r>
                      <m: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AC437E-0A13-80B2-151B-9991392B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068" y="2891299"/>
                <a:ext cx="1658409" cy="307777"/>
              </a:xfrm>
              <a:prstGeom prst="rect">
                <a:avLst/>
              </a:prstGeom>
              <a:blipFill>
                <a:blip r:embed="rId4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AA440DA-1E74-F70F-F227-F4563E660811}"/>
              </a:ext>
            </a:extLst>
          </p:cNvPr>
          <p:cNvSpPr txBox="1"/>
          <p:nvPr/>
        </p:nvSpPr>
        <p:spPr>
          <a:xfrm>
            <a:off x="5258214" y="2899291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Spread of edges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5A66F9-6F81-8D5F-C0F0-7F3EBD5D7F7F}"/>
              </a:ext>
            </a:extLst>
          </p:cNvPr>
          <p:cNvSpPr/>
          <p:nvPr/>
        </p:nvSpPr>
        <p:spPr>
          <a:xfrm>
            <a:off x="2033699" y="3249309"/>
            <a:ext cx="1239079" cy="30777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oogle Shape;291;p15">
            <a:extLst>
              <a:ext uri="{FF2B5EF4-FFF2-40B4-BE49-F238E27FC236}">
                <a16:creationId xmlns:a16="http://schemas.microsoft.com/office/drawing/2014/main" id="{DD0E1CC9-A47C-AC96-C149-7099965F04A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8181" y="1317705"/>
            <a:ext cx="5477999" cy="1309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D94D9B-7C7C-E9CD-FC09-5FCB59F326F4}"/>
              </a:ext>
            </a:extLst>
          </p:cNvPr>
          <p:cNvCxnSpPr>
            <a:cxnSpLocks/>
          </p:cNvCxnSpPr>
          <p:nvPr/>
        </p:nvCxnSpPr>
        <p:spPr>
          <a:xfrm flipH="1" flipV="1">
            <a:off x="3816350" y="2533650"/>
            <a:ext cx="384175" cy="3746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3D9402-9D96-3B35-EB83-95A483B9092A}"/>
              </a:ext>
            </a:extLst>
          </p:cNvPr>
          <p:cNvCxnSpPr>
            <a:cxnSpLocks/>
          </p:cNvCxnSpPr>
          <p:nvPr/>
        </p:nvCxnSpPr>
        <p:spPr>
          <a:xfrm flipV="1">
            <a:off x="4260850" y="2497067"/>
            <a:ext cx="2067248" cy="411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4A84401-5BFB-2951-73D0-3CF3082FB799}"/>
              </a:ext>
            </a:extLst>
          </p:cNvPr>
          <p:cNvSpPr/>
          <p:nvPr/>
        </p:nvSpPr>
        <p:spPr>
          <a:xfrm>
            <a:off x="4371975" y="3889375"/>
            <a:ext cx="200025" cy="746001"/>
          </a:xfrm>
          <a:prstGeom prst="rightBrace">
            <a:avLst>
              <a:gd name="adj1" fmla="val 33730"/>
              <a:gd name="adj2" fmla="val 4957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5A285C-1284-06D9-22CF-5AECB6AADF3F}"/>
                  </a:ext>
                </a:extLst>
              </p:cNvPr>
              <p:cNvSpPr txBox="1"/>
              <p:nvPr/>
            </p:nvSpPr>
            <p:spPr>
              <a:xfrm>
                <a:off x="4629446" y="4075574"/>
                <a:ext cx="1658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Valid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Laplacian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5A285C-1284-06D9-22CF-5AECB6AAD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446" y="4075574"/>
                <a:ext cx="1658409" cy="307777"/>
              </a:xfrm>
              <a:prstGeom prst="rect">
                <a:avLst/>
              </a:prstGeom>
              <a:blipFill>
                <a:blip r:embed="rId6"/>
                <a:stretch>
                  <a:fillRect l="-152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33C2ACF5-C48E-CDC6-FC26-C0878BD4A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142" y="3265314"/>
            <a:ext cx="1109658" cy="26657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A5FD44-A302-43FD-505F-A89DF95F9DED}"/>
              </a:ext>
            </a:extLst>
          </p:cNvPr>
          <p:cNvSpPr/>
          <p:nvPr/>
        </p:nvSpPr>
        <p:spPr>
          <a:xfrm>
            <a:off x="3752435" y="3249309"/>
            <a:ext cx="1239079" cy="30777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28790A18-33C7-895D-6E4E-C0544CEDF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350" y="3277405"/>
            <a:ext cx="1111448" cy="243669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CB0A41D-C405-58B1-A37D-E1FBF6E27FEE}"/>
              </a:ext>
            </a:extLst>
          </p:cNvPr>
          <p:cNvSpPr/>
          <p:nvPr/>
        </p:nvSpPr>
        <p:spPr>
          <a:xfrm>
            <a:off x="5417092" y="3249309"/>
            <a:ext cx="1239079" cy="30777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D1124E3-0637-C94D-5C08-E73712401FBC}"/>
              </a:ext>
            </a:extLst>
          </p:cNvPr>
          <p:cNvSpPr/>
          <p:nvPr/>
        </p:nvSpPr>
        <p:spPr>
          <a:xfrm>
            <a:off x="7023164" y="3253768"/>
            <a:ext cx="1239079" cy="30777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Text, icon&#10;&#10;Description automatically generated">
            <a:extLst>
              <a:ext uri="{FF2B5EF4-FFF2-40B4-BE49-F238E27FC236}">
                <a16:creationId xmlns:a16="http://schemas.microsoft.com/office/drawing/2014/main" id="{8F901BC3-5846-9C05-7F89-F8505C058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3463" y="3267779"/>
            <a:ext cx="713687" cy="253295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AC37750-AC73-51CF-F9CA-B82E2DCDF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0750" y="3288645"/>
            <a:ext cx="713453" cy="240040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6174FF01-AC15-4F31-D01C-F0FBF56F71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078" y="3184432"/>
            <a:ext cx="811841" cy="419987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B7EFE00F-EB14-2B01-7D91-EC23EB4745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2892" y="3909226"/>
            <a:ext cx="2117958" cy="73759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83994F2-B91E-9A1D-8595-A40B2B4C3C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422967" y="3288645"/>
            <a:ext cx="194794" cy="196631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95BA13F-5083-0ACE-9F4D-A4947CB7B7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112937" y="3288645"/>
            <a:ext cx="194794" cy="19663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6B076E9-96AF-6312-6F5A-7DAC002F8A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742270" y="3283368"/>
            <a:ext cx="194794" cy="1966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B2C6-A442-70BD-58EF-960B3B0F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75" y="2461"/>
            <a:ext cx="7030500" cy="999300"/>
          </a:xfrm>
        </p:spPr>
        <p:txBody>
          <a:bodyPr/>
          <a:lstStyle/>
          <a:p>
            <a:r>
              <a:rPr lang="en-US" dirty="0"/>
              <a:t>GIST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41B1-4826-6AFF-5CF2-3EA974BFA8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5F940-FFE3-4715-21AD-0DC062157345}"/>
              </a:ext>
            </a:extLst>
          </p:cNvPr>
          <p:cNvSpPr txBox="1"/>
          <p:nvPr/>
        </p:nvSpPr>
        <p:spPr>
          <a:xfrm>
            <a:off x="2003581" y="2668383"/>
            <a:ext cx="5924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Introduce proxy variable V = U, and solve V, U using ADMM.</a:t>
            </a:r>
          </a:p>
          <a:p>
            <a:r>
              <a:rPr lang="en-US" dirty="0">
                <a:solidFill>
                  <a:srgbClr val="0070C0"/>
                </a:solidFill>
                <a:latin typeface="+mn-lt"/>
              </a:rPr>
              <a:t>U has closed form solution from a Sylvester equation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5F1334-BEE2-39C3-33CC-DE1432295DA0}"/>
              </a:ext>
            </a:extLst>
          </p:cNvPr>
          <p:cNvSpPr txBox="1"/>
          <p:nvPr/>
        </p:nvSpPr>
        <p:spPr>
          <a:xfrm>
            <a:off x="1373922" y="681560"/>
            <a:ext cx="76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adopt Alternating Direction Method of Multipliers (ADMM) to solve L and U alternatively</a:t>
            </a:r>
          </a:p>
          <a:p>
            <a:endParaRPr lang="en-US" dirty="0"/>
          </a:p>
        </p:txBody>
      </p:sp>
      <p:pic>
        <p:nvPicPr>
          <p:cNvPr id="3" name="Google Shape;298;p16">
            <a:extLst>
              <a:ext uri="{FF2B5EF4-FFF2-40B4-BE49-F238E27FC236}">
                <a16:creationId xmlns:a16="http://schemas.microsoft.com/office/drawing/2014/main" id="{6D2FD332-C0F1-28E4-E11E-98810D5293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923" y="1263002"/>
            <a:ext cx="5512805" cy="14383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658CC3-542F-EE5A-A3EB-9BD0C737F337}"/>
              </a:ext>
            </a:extLst>
          </p:cNvPr>
          <p:cNvSpPr/>
          <p:nvPr/>
        </p:nvSpPr>
        <p:spPr>
          <a:xfrm>
            <a:off x="2213467" y="1167796"/>
            <a:ext cx="1163074" cy="47316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97C5CC-7646-8BDD-46B0-95EB87D5FD4E}"/>
              </a:ext>
            </a:extLst>
          </p:cNvPr>
          <p:cNvSpPr/>
          <p:nvPr/>
        </p:nvSpPr>
        <p:spPr>
          <a:xfrm>
            <a:off x="3595200" y="1167796"/>
            <a:ext cx="1239079" cy="47316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C56909-4D91-50BA-D1BB-BD3AF5F30D37}"/>
              </a:ext>
            </a:extLst>
          </p:cNvPr>
          <p:cNvSpPr/>
          <p:nvPr/>
        </p:nvSpPr>
        <p:spPr>
          <a:xfrm>
            <a:off x="5033059" y="1167796"/>
            <a:ext cx="781881" cy="47316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2A3AD6-8656-6253-9097-9B3DA61F8A9F}"/>
              </a:ext>
            </a:extLst>
          </p:cNvPr>
          <p:cNvSpPr/>
          <p:nvPr/>
        </p:nvSpPr>
        <p:spPr>
          <a:xfrm>
            <a:off x="6013720" y="1167796"/>
            <a:ext cx="781881" cy="47316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CEE4E8-B236-F4CF-8A7C-5C0713A3D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15" y="3656475"/>
            <a:ext cx="2964294" cy="13853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1239A4-8AF6-051F-3FED-895C8DAB3648}"/>
              </a:ext>
            </a:extLst>
          </p:cNvPr>
          <p:cNvSpPr/>
          <p:nvPr/>
        </p:nvSpPr>
        <p:spPr>
          <a:xfrm>
            <a:off x="1373923" y="1780662"/>
            <a:ext cx="2965217" cy="982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551E7-056D-6812-8488-49F802CE3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583" y="2278983"/>
            <a:ext cx="4668196" cy="4884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FC119A-6402-A026-81AA-69D737F7BE6A}"/>
              </a:ext>
            </a:extLst>
          </p:cNvPr>
          <p:cNvSpPr/>
          <p:nvPr/>
        </p:nvSpPr>
        <p:spPr>
          <a:xfrm>
            <a:off x="2250105" y="3964252"/>
            <a:ext cx="2584174" cy="1019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3D7228-14B4-D6EA-77C6-FDE097674E13}"/>
              </a:ext>
            </a:extLst>
          </p:cNvPr>
          <p:cNvSpPr txBox="1"/>
          <p:nvPr/>
        </p:nvSpPr>
        <p:spPr>
          <a:xfrm>
            <a:off x="2037015" y="4025783"/>
            <a:ext cx="491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Solving by primal-dual method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CBC72DD-67D7-E8C5-89FA-17F53DEA9C2A}"/>
              </a:ext>
            </a:extLst>
          </p:cNvPr>
          <p:cNvSpPr/>
          <p:nvPr/>
        </p:nvSpPr>
        <p:spPr>
          <a:xfrm>
            <a:off x="7213456" y="3583602"/>
            <a:ext cx="1812925" cy="130492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Optimization details are in the 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FCE434-841E-D883-798A-784F96CAECAE}"/>
              </a:ext>
            </a:extLst>
          </p:cNvPr>
          <p:cNvSpPr txBox="1"/>
          <p:nvPr/>
        </p:nvSpPr>
        <p:spPr>
          <a:xfrm>
            <a:off x="1617808" y="20513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Sub-problem 1: Given L, solve for 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041246-2F1F-AB2D-7F22-193128BE90D4}"/>
              </a:ext>
            </a:extLst>
          </p:cNvPr>
          <p:cNvSpPr txBox="1"/>
          <p:nvPr/>
        </p:nvSpPr>
        <p:spPr>
          <a:xfrm>
            <a:off x="1649558" y="340863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Sub-problem 2: Given U, solve for L</a:t>
            </a:r>
          </a:p>
        </p:txBody>
      </p:sp>
      <p:sp>
        <p:nvSpPr>
          <p:cNvPr id="49" name="Curved Right Arrow 48">
            <a:extLst>
              <a:ext uri="{FF2B5EF4-FFF2-40B4-BE49-F238E27FC236}">
                <a16:creationId xmlns:a16="http://schemas.microsoft.com/office/drawing/2014/main" id="{308150D2-8753-B6AC-B301-2982FEE2D899}"/>
              </a:ext>
            </a:extLst>
          </p:cNvPr>
          <p:cNvSpPr/>
          <p:nvPr/>
        </p:nvSpPr>
        <p:spPr>
          <a:xfrm>
            <a:off x="796716" y="2278983"/>
            <a:ext cx="660400" cy="1820511"/>
          </a:xfrm>
          <a:prstGeom prst="curvedRightArrow">
            <a:avLst>
              <a:gd name="adj1" fmla="val 9367"/>
              <a:gd name="adj2" fmla="val 21892"/>
              <a:gd name="adj3" fmla="val 25000"/>
            </a:avLst>
          </a:prstGeom>
          <a:ln w="25400" cap="rnd">
            <a:round/>
            <a:headEnd w="sm" len="med"/>
            <a:tailEnd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Curved Right Arrow 49">
            <a:extLst>
              <a:ext uri="{FF2B5EF4-FFF2-40B4-BE49-F238E27FC236}">
                <a16:creationId xmlns:a16="http://schemas.microsoft.com/office/drawing/2014/main" id="{2C87BDFD-E75A-8945-BA03-BBA5C0365A90}"/>
              </a:ext>
            </a:extLst>
          </p:cNvPr>
          <p:cNvSpPr/>
          <p:nvPr/>
        </p:nvSpPr>
        <p:spPr>
          <a:xfrm rot="10800000" flipH="1">
            <a:off x="955901" y="2432872"/>
            <a:ext cx="501215" cy="1476239"/>
          </a:xfrm>
          <a:prstGeom prst="curvedRightArrow">
            <a:avLst>
              <a:gd name="adj1" fmla="val 9367"/>
              <a:gd name="adj2" fmla="val 21892"/>
              <a:gd name="adj3" fmla="val 25000"/>
            </a:avLst>
          </a:prstGeom>
          <a:ln w="25400" cap="rnd">
            <a:round/>
            <a:headEnd w="sm" len="med"/>
            <a:tailEnd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1CF158-B0E3-4400-6A13-1DC97336C420}"/>
              </a:ext>
            </a:extLst>
          </p:cNvPr>
          <p:cNvSpPr txBox="1"/>
          <p:nvPr/>
        </p:nvSpPr>
        <p:spPr>
          <a:xfrm>
            <a:off x="123757" y="2969924"/>
            <a:ext cx="752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ADMM</a:t>
            </a:r>
          </a:p>
        </p:txBody>
      </p:sp>
    </p:spTree>
    <p:extLst>
      <p:ext uri="{BB962C8B-B14F-4D97-AF65-F5344CB8AC3E}">
        <p14:creationId xmlns:p14="http://schemas.microsoft.com/office/powerpoint/2010/main" val="2687354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63C4-29D7-BEC7-DD56-A978C6E8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019" y="530483"/>
            <a:ext cx="7030500" cy="999300"/>
          </a:xfrm>
        </p:spPr>
        <p:txBody>
          <a:bodyPr>
            <a:normAutofit fontScale="90000"/>
          </a:bodyPr>
          <a:lstStyle/>
          <a:p>
            <a:r>
              <a:rPr lang="en" dirty="0"/>
              <a:t>GIST-SP</a:t>
            </a:r>
            <a:br>
              <a:rPr lang="en" dirty="0"/>
            </a:br>
            <a:r>
              <a:rPr lang="en" dirty="0">
                <a:solidFill>
                  <a:schemeClr val="accent1"/>
                </a:solidFill>
              </a:rPr>
              <a:t>A GIST variation for lagged signal</a:t>
            </a:r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DC5FB70-1E31-8831-6014-A6868031649E}"/>
              </a:ext>
            </a:extLst>
          </p:cNvPr>
          <p:cNvSpPr txBox="1"/>
          <p:nvPr/>
        </p:nvSpPr>
        <p:spPr>
          <a:xfrm>
            <a:off x="1451134" y="3335726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</a:t>
            </a:r>
          </a:p>
          <a:p>
            <a:r>
              <a:rPr lang="en-US" dirty="0"/>
              <a:t>Lagged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63A7EFE-9A87-EFF4-6299-961E3A002C2D}"/>
                  </a:ext>
                </a:extLst>
              </p:cNvPr>
              <p:cNvSpPr txBox="1"/>
              <p:nvPr/>
            </p:nvSpPr>
            <p:spPr>
              <a:xfrm>
                <a:off x="6177808" y="3386929"/>
                <a:ext cx="2188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𝚽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:Ramanujan Dictionary</a:t>
                </a:r>
              </a:p>
              <a:p>
                <a:pPr algn="ctr"/>
                <a:r>
                  <a:rPr lang="en-US" dirty="0"/>
                  <a:t>Encoding basis</a:t>
                </a: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63A7EFE-9A87-EFF4-6299-961E3A002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808" y="3386929"/>
                <a:ext cx="2188420" cy="523220"/>
              </a:xfrm>
              <a:prstGeom prst="rect">
                <a:avLst/>
              </a:prstGeom>
              <a:blipFill>
                <a:blip r:embed="rId3"/>
                <a:stretch>
                  <a:fillRect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F5A9C82C-B3B9-724E-7D7F-BFD42581C565}"/>
              </a:ext>
            </a:extLst>
          </p:cNvPr>
          <p:cNvSpPr txBox="1"/>
          <p:nvPr/>
        </p:nvSpPr>
        <p:spPr>
          <a:xfrm>
            <a:off x="3662245" y="3345828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</a:t>
            </a:r>
          </a:p>
          <a:p>
            <a:r>
              <a:rPr lang="en-US" dirty="0"/>
              <a:t>Has values in different signs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90034FE-067C-E505-D358-E9CEC81FFA61}"/>
              </a:ext>
            </a:extLst>
          </p:cNvPr>
          <p:cNvSpPr/>
          <p:nvPr/>
        </p:nvSpPr>
        <p:spPr>
          <a:xfrm>
            <a:off x="2889504" y="2478024"/>
            <a:ext cx="630936" cy="9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2D61D1A-5049-7863-177D-0BD43E8AC201}"/>
              </a:ext>
            </a:extLst>
          </p:cNvPr>
          <p:cNvSpPr/>
          <p:nvPr/>
        </p:nvSpPr>
        <p:spPr>
          <a:xfrm flipV="1">
            <a:off x="2889504" y="2701752"/>
            <a:ext cx="630936" cy="9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C3899C3-0197-89BC-1FA8-21879D16D893}"/>
              </a:ext>
            </a:extLst>
          </p:cNvPr>
          <p:cNvSpPr txBox="1"/>
          <p:nvPr/>
        </p:nvSpPr>
        <p:spPr>
          <a:xfrm>
            <a:off x="1132653" y="2076889"/>
            <a:ext cx="3834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n1</a:t>
            </a:r>
          </a:p>
          <a:p>
            <a:r>
              <a:rPr lang="en-US" dirty="0"/>
              <a:t>n2</a:t>
            </a:r>
          </a:p>
          <a:p>
            <a:r>
              <a:rPr lang="en-US" dirty="0"/>
              <a:t>n3</a:t>
            </a:r>
          </a:p>
          <a:p>
            <a:r>
              <a:rPr lang="en-US" dirty="0"/>
              <a:t>n4</a:t>
            </a:r>
          </a:p>
          <a:p>
            <a:r>
              <a:rPr lang="en-US" dirty="0"/>
              <a:t>n5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D4312AA-796B-E931-54DC-1E24060388FD}"/>
              </a:ext>
            </a:extLst>
          </p:cNvPr>
          <p:cNvSpPr txBox="1"/>
          <p:nvPr/>
        </p:nvSpPr>
        <p:spPr>
          <a:xfrm>
            <a:off x="4150898" y="1764792"/>
            <a:ext cx="1573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p1  p2    p3      p4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6C1E406-229D-2597-22DE-6E574DC17192}"/>
              </a:ext>
            </a:extLst>
          </p:cNvPr>
          <p:cNvSpPr txBox="1"/>
          <p:nvPr/>
        </p:nvSpPr>
        <p:spPr>
          <a:xfrm>
            <a:off x="3767459" y="2086396"/>
            <a:ext cx="3834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n1</a:t>
            </a:r>
          </a:p>
          <a:p>
            <a:r>
              <a:rPr lang="en-US" dirty="0"/>
              <a:t>n2</a:t>
            </a:r>
          </a:p>
          <a:p>
            <a:r>
              <a:rPr lang="en-US" dirty="0"/>
              <a:t>n3</a:t>
            </a:r>
          </a:p>
          <a:p>
            <a:r>
              <a:rPr lang="en-US" dirty="0"/>
              <a:t>n4</a:t>
            </a:r>
          </a:p>
          <a:p>
            <a:r>
              <a:rPr lang="en-US" dirty="0"/>
              <a:t>n5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631F00-02BB-C810-B827-2FCDDF050BD3}"/>
              </a:ext>
            </a:extLst>
          </p:cNvPr>
          <p:cNvCxnSpPr/>
          <p:nvPr/>
        </p:nvCxnSpPr>
        <p:spPr>
          <a:xfrm>
            <a:off x="5724144" y="2478024"/>
            <a:ext cx="192024" cy="2237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B1676E-F6A5-B603-9131-3DD803158571}"/>
              </a:ext>
            </a:extLst>
          </p:cNvPr>
          <p:cNvCxnSpPr>
            <a:cxnSpLocks/>
          </p:cNvCxnSpPr>
          <p:nvPr/>
        </p:nvCxnSpPr>
        <p:spPr>
          <a:xfrm flipH="1">
            <a:off x="5735646" y="2478024"/>
            <a:ext cx="158493" cy="2237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18950D-5BB7-5525-5CCB-41FCB9E6D62F}"/>
              </a:ext>
            </a:extLst>
          </p:cNvPr>
          <p:cNvSpPr txBox="1"/>
          <p:nvPr/>
        </p:nvSpPr>
        <p:spPr>
          <a:xfrm>
            <a:off x="1835523" y="4241412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 Distance(n3, </a:t>
            </a:r>
            <a:r>
              <a:rPr lang="en-US" b="1" dirty="0"/>
              <a:t>n4</a:t>
            </a:r>
            <a:r>
              <a:rPr lang="en-US" dirty="0"/>
              <a:t>) = 9 + 1 + 4 + 4 = 16</a:t>
            </a:r>
          </a:p>
          <a:p>
            <a:r>
              <a:rPr lang="en-US" dirty="0"/>
              <a:t>L2 Distance(</a:t>
            </a:r>
            <a:r>
              <a:rPr lang="en-US" b="1" dirty="0"/>
              <a:t>n4</a:t>
            </a:r>
            <a:r>
              <a:rPr lang="en-US" dirty="0"/>
              <a:t>, n5) = 9 + 25 = 31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D12AD-05FF-4C70-0402-A7B8F7673E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4E2F90-DF2D-59A6-4B3E-31660500B5EA}"/>
              </a:ext>
            </a:extLst>
          </p:cNvPr>
          <p:cNvCxnSpPr>
            <a:cxnSpLocks/>
          </p:cNvCxnSpPr>
          <p:nvPr/>
        </p:nvCxnSpPr>
        <p:spPr>
          <a:xfrm flipH="1">
            <a:off x="914858" y="2686560"/>
            <a:ext cx="224292" cy="8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58BFDF-C9D5-BBC3-66F6-8AAD54DDB4F4}"/>
              </a:ext>
            </a:extLst>
          </p:cNvPr>
          <p:cNvCxnSpPr/>
          <p:nvPr/>
        </p:nvCxnSpPr>
        <p:spPr>
          <a:xfrm flipH="1">
            <a:off x="940798" y="2935232"/>
            <a:ext cx="224292" cy="8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725BB4-F710-0B27-0EC4-B7C5137FB1EC}"/>
              </a:ext>
            </a:extLst>
          </p:cNvPr>
          <p:cNvCxnSpPr>
            <a:cxnSpLocks/>
          </p:cNvCxnSpPr>
          <p:nvPr/>
        </p:nvCxnSpPr>
        <p:spPr>
          <a:xfrm>
            <a:off x="935231" y="3021413"/>
            <a:ext cx="224384" cy="76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742C5-972C-3C77-EA4A-B19A25A6D553}"/>
              </a:ext>
            </a:extLst>
          </p:cNvPr>
          <p:cNvCxnSpPr>
            <a:cxnSpLocks/>
          </p:cNvCxnSpPr>
          <p:nvPr/>
        </p:nvCxnSpPr>
        <p:spPr>
          <a:xfrm>
            <a:off x="924999" y="2768967"/>
            <a:ext cx="224384" cy="76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63AF28-896D-81DC-6EA7-A38DBEB872C0}"/>
              </a:ext>
            </a:extLst>
          </p:cNvPr>
          <p:cNvSpPr txBox="1"/>
          <p:nvPr/>
        </p:nvSpPr>
        <p:spPr>
          <a:xfrm>
            <a:off x="266376" y="2612783"/>
            <a:ext cx="912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dist</a:t>
            </a:r>
            <a:r>
              <a:rPr lang="en-US" sz="1050" dirty="0"/>
              <a:t> = 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C7C23-6836-ABD1-361C-C88BC9760331}"/>
              </a:ext>
            </a:extLst>
          </p:cNvPr>
          <p:cNvSpPr txBox="1"/>
          <p:nvPr/>
        </p:nvSpPr>
        <p:spPr>
          <a:xfrm>
            <a:off x="266224" y="2896647"/>
            <a:ext cx="912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dist</a:t>
            </a:r>
            <a:r>
              <a:rPr lang="en-US" sz="1050" dirty="0"/>
              <a:t> = 31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35BF2F19-3609-E6F7-C544-E74E5EA7D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350179"/>
              </p:ext>
            </p:extLst>
          </p:nvPr>
        </p:nvGraphicFramePr>
        <p:xfrm>
          <a:off x="4213086" y="2114218"/>
          <a:ext cx="1390674" cy="111134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31779">
                  <a:extLst>
                    <a:ext uri="{9D8B030D-6E8A-4147-A177-3AD203B41FA5}">
                      <a16:colId xmlns:a16="http://schemas.microsoft.com/office/drawing/2014/main" val="2028507643"/>
                    </a:ext>
                  </a:extLst>
                </a:gridCol>
                <a:gridCol w="231779">
                  <a:extLst>
                    <a:ext uri="{9D8B030D-6E8A-4147-A177-3AD203B41FA5}">
                      <a16:colId xmlns:a16="http://schemas.microsoft.com/office/drawing/2014/main" val="3735363313"/>
                    </a:ext>
                  </a:extLst>
                </a:gridCol>
                <a:gridCol w="231779">
                  <a:extLst>
                    <a:ext uri="{9D8B030D-6E8A-4147-A177-3AD203B41FA5}">
                      <a16:colId xmlns:a16="http://schemas.microsoft.com/office/drawing/2014/main" val="3587560683"/>
                    </a:ext>
                  </a:extLst>
                </a:gridCol>
                <a:gridCol w="231779">
                  <a:extLst>
                    <a:ext uri="{9D8B030D-6E8A-4147-A177-3AD203B41FA5}">
                      <a16:colId xmlns:a16="http://schemas.microsoft.com/office/drawing/2014/main" val="1677857586"/>
                    </a:ext>
                  </a:extLst>
                </a:gridCol>
                <a:gridCol w="231779">
                  <a:extLst>
                    <a:ext uri="{9D8B030D-6E8A-4147-A177-3AD203B41FA5}">
                      <a16:colId xmlns:a16="http://schemas.microsoft.com/office/drawing/2014/main" val="2795640078"/>
                    </a:ext>
                  </a:extLst>
                </a:gridCol>
                <a:gridCol w="231779">
                  <a:extLst>
                    <a:ext uri="{9D8B030D-6E8A-4147-A177-3AD203B41FA5}">
                      <a16:colId xmlns:a16="http://schemas.microsoft.com/office/drawing/2014/main" val="220554981"/>
                    </a:ext>
                  </a:extLst>
                </a:gridCol>
              </a:tblGrid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473641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2469410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4750887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776676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0912"/>
                  </a:ext>
                </a:extLst>
              </a:tr>
            </a:tbl>
          </a:graphicData>
        </a:graphic>
      </p:graphicFrame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3B2BE67E-D166-934B-7AA5-A9EE6F6638A1}"/>
              </a:ext>
            </a:extLst>
          </p:cNvPr>
          <p:cNvSpPr/>
          <p:nvPr/>
        </p:nvSpPr>
        <p:spPr>
          <a:xfrm>
            <a:off x="5836460" y="4514179"/>
            <a:ext cx="2396315" cy="476250"/>
          </a:xfrm>
          <a:prstGeom prst="wedgeRoundRectCallout">
            <a:avLst>
              <a:gd name="adj1" fmla="val -84899"/>
              <a:gd name="adj2" fmla="val -5150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Node 4 is closer to node 3,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but node 4 is more similar with node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A0624-994C-BCBE-D90B-57BAA0DAF024}"/>
              </a:ext>
            </a:extLst>
          </p:cNvPr>
          <p:cNvSpPr txBox="1"/>
          <p:nvPr/>
        </p:nvSpPr>
        <p:spPr>
          <a:xfrm>
            <a:off x="8105281" y="193199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</a:p>
          <a:p>
            <a:r>
              <a:rPr lang="en-US" dirty="0"/>
              <a:t>p2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37C79-0A06-FAA6-314C-5E9784500682}"/>
              </a:ext>
            </a:extLst>
          </p:cNvPr>
          <p:cNvSpPr txBox="1"/>
          <p:nvPr/>
        </p:nvSpPr>
        <p:spPr>
          <a:xfrm>
            <a:off x="8105281" y="246316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4207E-A344-E006-72C8-10244CB96281}"/>
              </a:ext>
            </a:extLst>
          </p:cNvPr>
          <p:cNvSpPr txBox="1"/>
          <p:nvPr/>
        </p:nvSpPr>
        <p:spPr>
          <a:xfrm>
            <a:off x="8126655" y="289977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p4</a:t>
            </a:r>
          </a:p>
        </p:txBody>
      </p:sp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D13C9543-BBA5-1B99-48A9-B5558EEC5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42212"/>
              </p:ext>
            </p:extLst>
          </p:nvPr>
        </p:nvGraphicFramePr>
        <p:xfrm>
          <a:off x="6161824" y="1994858"/>
          <a:ext cx="1883624" cy="1333614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35453">
                  <a:extLst>
                    <a:ext uri="{9D8B030D-6E8A-4147-A177-3AD203B41FA5}">
                      <a16:colId xmlns:a16="http://schemas.microsoft.com/office/drawing/2014/main" val="2028507643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3735363313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3587560683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1677857586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2795640078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220554981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1147390547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2429349510"/>
                    </a:ext>
                  </a:extLst>
                </a:gridCol>
              </a:tblGrid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98783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42024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3641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469410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0912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7944"/>
                  </a:ext>
                </a:extLst>
              </a:tr>
            </a:tbl>
          </a:graphicData>
        </a:graphic>
      </p:graphicFrame>
      <p:sp>
        <p:nvSpPr>
          <p:cNvPr id="25" name="Freeform 24">
            <a:extLst>
              <a:ext uri="{FF2B5EF4-FFF2-40B4-BE49-F238E27FC236}">
                <a16:creationId xmlns:a16="http://schemas.microsoft.com/office/drawing/2014/main" id="{7DF92C8A-CFE7-693A-9ED1-91609FA25421}"/>
              </a:ext>
            </a:extLst>
          </p:cNvPr>
          <p:cNvSpPr/>
          <p:nvPr/>
        </p:nvSpPr>
        <p:spPr>
          <a:xfrm>
            <a:off x="1577746" y="2117566"/>
            <a:ext cx="996950" cy="160076"/>
          </a:xfrm>
          <a:custGeom>
            <a:avLst/>
            <a:gdLst>
              <a:gd name="connsiteX0" fmla="*/ 0 w 996950"/>
              <a:gd name="connsiteY0" fmla="*/ 57798 h 160076"/>
              <a:gd name="connsiteX1" fmla="*/ 127000 w 996950"/>
              <a:gd name="connsiteY1" fmla="*/ 159398 h 160076"/>
              <a:gd name="connsiteX2" fmla="*/ 285750 w 996950"/>
              <a:gd name="connsiteY2" fmla="*/ 13348 h 160076"/>
              <a:gd name="connsiteX3" fmla="*/ 412750 w 996950"/>
              <a:gd name="connsiteY3" fmla="*/ 143523 h 160076"/>
              <a:gd name="connsiteX4" fmla="*/ 558800 w 996950"/>
              <a:gd name="connsiteY4" fmla="*/ 3823 h 160076"/>
              <a:gd name="connsiteX5" fmla="*/ 717550 w 996950"/>
              <a:gd name="connsiteY5" fmla="*/ 146698 h 160076"/>
              <a:gd name="connsiteX6" fmla="*/ 873125 w 996950"/>
              <a:gd name="connsiteY6" fmla="*/ 648 h 160076"/>
              <a:gd name="connsiteX7" fmla="*/ 996950 w 996950"/>
              <a:gd name="connsiteY7" fmla="*/ 92723 h 16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6950" h="160076">
                <a:moveTo>
                  <a:pt x="0" y="57798"/>
                </a:moveTo>
                <a:cubicBezTo>
                  <a:pt x="39687" y="112302"/>
                  <a:pt x="79375" y="166806"/>
                  <a:pt x="127000" y="159398"/>
                </a:cubicBezTo>
                <a:cubicBezTo>
                  <a:pt x="174625" y="151990"/>
                  <a:pt x="238125" y="15994"/>
                  <a:pt x="285750" y="13348"/>
                </a:cubicBezTo>
                <a:cubicBezTo>
                  <a:pt x="333375" y="10702"/>
                  <a:pt x="367242" y="145111"/>
                  <a:pt x="412750" y="143523"/>
                </a:cubicBezTo>
                <a:cubicBezTo>
                  <a:pt x="458258" y="141936"/>
                  <a:pt x="508000" y="3294"/>
                  <a:pt x="558800" y="3823"/>
                </a:cubicBezTo>
                <a:cubicBezTo>
                  <a:pt x="609600" y="4352"/>
                  <a:pt x="665163" y="147227"/>
                  <a:pt x="717550" y="146698"/>
                </a:cubicBezTo>
                <a:cubicBezTo>
                  <a:pt x="769937" y="146169"/>
                  <a:pt x="826558" y="9644"/>
                  <a:pt x="873125" y="648"/>
                </a:cubicBezTo>
                <a:cubicBezTo>
                  <a:pt x="919692" y="-8348"/>
                  <a:pt x="973138" y="78965"/>
                  <a:pt x="996950" y="92723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95506E7-7933-8A2D-ABEF-7B5907DBDDCC}"/>
              </a:ext>
            </a:extLst>
          </p:cNvPr>
          <p:cNvSpPr/>
          <p:nvPr/>
        </p:nvSpPr>
        <p:spPr>
          <a:xfrm>
            <a:off x="1601209" y="2346570"/>
            <a:ext cx="1009650" cy="139811"/>
          </a:xfrm>
          <a:custGeom>
            <a:avLst/>
            <a:gdLst>
              <a:gd name="connsiteX0" fmla="*/ 0 w 1009650"/>
              <a:gd name="connsiteY0" fmla="*/ 82550 h 139811"/>
              <a:gd name="connsiteX1" fmla="*/ 120650 w 1009650"/>
              <a:gd name="connsiteY1" fmla="*/ 15875 h 139811"/>
              <a:gd name="connsiteX2" fmla="*/ 250825 w 1009650"/>
              <a:gd name="connsiteY2" fmla="*/ 136525 h 139811"/>
              <a:gd name="connsiteX3" fmla="*/ 381000 w 1009650"/>
              <a:gd name="connsiteY3" fmla="*/ 25400 h 139811"/>
              <a:gd name="connsiteX4" fmla="*/ 536575 w 1009650"/>
              <a:gd name="connsiteY4" fmla="*/ 139700 h 139811"/>
              <a:gd name="connsiteX5" fmla="*/ 682625 w 1009650"/>
              <a:gd name="connsiteY5" fmla="*/ 0 h 139811"/>
              <a:gd name="connsiteX6" fmla="*/ 863600 w 1009650"/>
              <a:gd name="connsiteY6" fmla="*/ 139700 h 139811"/>
              <a:gd name="connsiteX7" fmla="*/ 1009650 w 1009650"/>
              <a:gd name="connsiteY7" fmla="*/ 6350 h 13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9650" h="139811">
                <a:moveTo>
                  <a:pt x="0" y="82550"/>
                </a:moveTo>
                <a:cubicBezTo>
                  <a:pt x="39423" y="44714"/>
                  <a:pt x="78846" y="6879"/>
                  <a:pt x="120650" y="15875"/>
                </a:cubicBezTo>
                <a:cubicBezTo>
                  <a:pt x="162454" y="24871"/>
                  <a:pt x="207433" y="134938"/>
                  <a:pt x="250825" y="136525"/>
                </a:cubicBezTo>
                <a:cubicBezTo>
                  <a:pt x="294217" y="138113"/>
                  <a:pt x="333375" y="24871"/>
                  <a:pt x="381000" y="25400"/>
                </a:cubicBezTo>
                <a:cubicBezTo>
                  <a:pt x="428625" y="25929"/>
                  <a:pt x="486304" y="143933"/>
                  <a:pt x="536575" y="139700"/>
                </a:cubicBezTo>
                <a:cubicBezTo>
                  <a:pt x="586846" y="135467"/>
                  <a:pt x="628121" y="0"/>
                  <a:pt x="682625" y="0"/>
                </a:cubicBezTo>
                <a:cubicBezTo>
                  <a:pt x="737129" y="0"/>
                  <a:pt x="809096" y="138642"/>
                  <a:pt x="863600" y="139700"/>
                </a:cubicBezTo>
                <a:cubicBezTo>
                  <a:pt x="918104" y="140758"/>
                  <a:pt x="993775" y="4762"/>
                  <a:pt x="1009650" y="635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1F29984B-E96C-FC4E-0133-D8A0782477FB}"/>
              </a:ext>
            </a:extLst>
          </p:cNvPr>
          <p:cNvSpPr/>
          <p:nvPr/>
        </p:nvSpPr>
        <p:spPr>
          <a:xfrm>
            <a:off x="1595208" y="2541756"/>
            <a:ext cx="962025" cy="143807"/>
          </a:xfrm>
          <a:custGeom>
            <a:avLst/>
            <a:gdLst>
              <a:gd name="connsiteX0" fmla="*/ 0 w 962025"/>
              <a:gd name="connsiteY0" fmla="*/ 139700 h 143807"/>
              <a:gd name="connsiteX1" fmla="*/ 149225 w 962025"/>
              <a:gd name="connsiteY1" fmla="*/ 15875 h 143807"/>
              <a:gd name="connsiteX2" fmla="*/ 282575 w 962025"/>
              <a:gd name="connsiteY2" fmla="*/ 142875 h 143807"/>
              <a:gd name="connsiteX3" fmla="*/ 431800 w 962025"/>
              <a:gd name="connsiteY3" fmla="*/ 0 h 143807"/>
              <a:gd name="connsiteX4" fmla="*/ 590550 w 962025"/>
              <a:gd name="connsiteY4" fmla="*/ 142875 h 143807"/>
              <a:gd name="connsiteX5" fmla="*/ 739775 w 962025"/>
              <a:gd name="connsiteY5" fmla="*/ 9525 h 143807"/>
              <a:gd name="connsiteX6" fmla="*/ 895350 w 962025"/>
              <a:gd name="connsiteY6" fmla="*/ 142875 h 143807"/>
              <a:gd name="connsiteX7" fmla="*/ 962025 w 962025"/>
              <a:gd name="connsiteY7" fmla="*/ 66675 h 14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2025" h="143807">
                <a:moveTo>
                  <a:pt x="0" y="139700"/>
                </a:moveTo>
                <a:cubicBezTo>
                  <a:pt x="51064" y="77523"/>
                  <a:pt x="102129" y="15346"/>
                  <a:pt x="149225" y="15875"/>
                </a:cubicBezTo>
                <a:cubicBezTo>
                  <a:pt x="196321" y="16404"/>
                  <a:pt x="235479" y="145521"/>
                  <a:pt x="282575" y="142875"/>
                </a:cubicBezTo>
                <a:cubicBezTo>
                  <a:pt x="329671" y="140229"/>
                  <a:pt x="380471" y="0"/>
                  <a:pt x="431800" y="0"/>
                </a:cubicBezTo>
                <a:cubicBezTo>
                  <a:pt x="483129" y="0"/>
                  <a:pt x="539221" y="141288"/>
                  <a:pt x="590550" y="142875"/>
                </a:cubicBezTo>
                <a:cubicBezTo>
                  <a:pt x="641879" y="144462"/>
                  <a:pt x="688975" y="9525"/>
                  <a:pt x="739775" y="9525"/>
                </a:cubicBezTo>
                <a:cubicBezTo>
                  <a:pt x="790575" y="9525"/>
                  <a:pt x="858308" y="133350"/>
                  <a:pt x="895350" y="142875"/>
                </a:cubicBezTo>
                <a:cubicBezTo>
                  <a:pt x="932392" y="152400"/>
                  <a:pt x="957792" y="86254"/>
                  <a:pt x="962025" y="66675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697ED12-0FE8-284A-8E55-3AEB16313C41}"/>
              </a:ext>
            </a:extLst>
          </p:cNvPr>
          <p:cNvSpPr/>
          <p:nvPr/>
        </p:nvSpPr>
        <p:spPr>
          <a:xfrm>
            <a:off x="1595208" y="2756305"/>
            <a:ext cx="996950" cy="205593"/>
          </a:xfrm>
          <a:custGeom>
            <a:avLst/>
            <a:gdLst>
              <a:gd name="connsiteX0" fmla="*/ 0 w 996950"/>
              <a:gd name="connsiteY0" fmla="*/ 58433 h 287321"/>
              <a:gd name="connsiteX1" fmla="*/ 47625 w 996950"/>
              <a:gd name="connsiteY1" fmla="*/ 13983 h 287321"/>
              <a:gd name="connsiteX2" fmla="*/ 85725 w 996950"/>
              <a:gd name="connsiteY2" fmla="*/ 274333 h 287321"/>
              <a:gd name="connsiteX3" fmla="*/ 190500 w 996950"/>
              <a:gd name="connsiteY3" fmla="*/ 87008 h 287321"/>
              <a:gd name="connsiteX4" fmla="*/ 231775 w 996950"/>
              <a:gd name="connsiteY4" fmla="*/ 169558 h 287321"/>
              <a:gd name="connsiteX5" fmla="*/ 333375 w 996950"/>
              <a:gd name="connsiteY5" fmla="*/ 17158 h 287321"/>
              <a:gd name="connsiteX6" fmla="*/ 390525 w 996950"/>
              <a:gd name="connsiteY6" fmla="*/ 287033 h 287321"/>
              <a:gd name="connsiteX7" fmla="*/ 498475 w 996950"/>
              <a:gd name="connsiteY7" fmla="*/ 71133 h 287321"/>
              <a:gd name="connsiteX8" fmla="*/ 546100 w 996950"/>
              <a:gd name="connsiteY8" fmla="*/ 163208 h 287321"/>
              <a:gd name="connsiteX9" fmla="*/ 641350 w 996950"/>
              <a:gd name="connsiteY9" fmla="*/ 10808 h 287321"/>
              <a:gd name="connsiteX10" fmla="*/ 692150 w 996950"/>
              <a:gd name="connsiteY10" fmla="*/ 283858 h 287321"/>
              <a:gd name="connsiteX11" fmla="*/ 781050 w 996950"/>
              <a:gd name="connsiteY11" fmla="*/ 52083 h 287321"/>
              <a:gd name="connsiteX12" fmla="*/ 847725 w 996950"/>
              <a:gd name="connsiteY12" fmla="*/ 144158 h 287321"/>
              <a:gd name="connsiteX13" fmla="*/ 898525 w 996950"/>
              <a:gd name="connsiteY13" fmla="*/ 7633 h 287321"/>
              <a:gd name="connsiteX14" fmla="*/ 996950 w 996950"/>
              <a:gd name="connsiteY14" fmla="*/ 287033 h 28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96950" h="287321">
                <a:moveTo>
                  <a:pt x="0" y="58433"/>
                </a:moveTo>
                <a:cubicBezTo>
                  <a:pt x="16669" y="18216"/>
                  <a:pt x="33338" y="-22000"/>
                  <a:pt x="47625" y="13983"/>
                </a:cubicBezTo>
                <a:cubicBezTo>
                  <a:pt x="61912" y="49966"/>
                  <a:pt x="61913" y="262162"/>
                  <a:pt x="85725" y="274333"/>
                </a:cubicBezTo>
                <a:cubicBezTo>
                  <a:pt x="109538" y="286504"/>
                  <a:pt x="166158" y="104471"/>
                  <a:pt x="190500" y="87008"/>
                </a:cubicBezTo>
                <a:cubicBezTo>
                  <a:pt x="214842" y="69545"/>
                  <a:pt x="207962" y="181200"/>
                  <a:pt x="231775" y="169558"/>
                </a:cubicBezTo>
                <a:cubicBezTo>
                  <a:pt x="255588" y="157916"/>
                  <a:pt x="306917" y="-2421"/>
                  <a:pt x="333375" y="17158"/>
                </a:cubicBezTo>
                <a:cubicBezTo>
                  <a:pt x="359833" y="36737"/>
                  <a:pt x="363008" y="278037"/>
                  <a:pt x="390525" y="287033"/>
                </a:cubicBezTo>
                <a:cubicBezTo>
                  <a:pt x="418042" y="296029"/>
                  <a:pt x="472546" y="91771"/>
                  <a:pt x="498475" y="71133"/>
                </a:cubicBezTo>
                <a:cubicBezTo>
                  <a:pt x="524404" y="50495"/>
                  <a:pt x="522288" y="173262"/>
                  <a:pt x="546100" y="163208"/>
                </a:cubicBezTo>
                <a:cubicBezTo>
                  <a:pt x="569912" y="153154"/>
                  <a:pt x="617008" y="-9300"/>
                  <a:pt x="641350" y="10808"/>
                </a:cubicBezTo>
                <a:cubicBezTo>
                  <a:pt x="665692" y="30916"/>
                  <a:pt x="668867" y="276979"/>
                  <a:pt x="692150" y="283858"/>
                </a:cubicBezTo>
                <a:cubicBezTo>
                  <a:pt x="715433" y="290737"/>
                  <a:pt x="755121" y="75366"/>
                  <a:pt x="781050" y="52083"/>
                </a:cubicBezTo>
                <a:cubicBezTo>
                  <a:pt x="806979" y="28800"/>
                  <a:pt x="828146" y="151566"/>
                  <a:pt x="847725" y="144158"/>
                </a:cubicBezTo>
                <a:cubicBezTo>
                  <a:pt x="867304" y="136750"/>
                  <a:pt x="873654" y="-16179"/>
                  <a:pt x="898525" y="7633"/>
                </a:cubicBezTo>
                <a:cubicBezTo>
                  <a:pt x="923396" y="31445"/>
                  <a:pt x="966258" y="264808"/>
                  <a:pt x="996950" y="287033"/>
                </a:cubicBez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72BA027D-9A3E-2FBB-A83E-3A6E5AABB004}"/>
              </a:ext>
            </a:extLst>
          </p:cNvPr>
          <p:cNvSpPr/>
          <p:nvPr/>
        </p:nvSpPr>
        <p:spPr>
          <a:xfrm>
            <a:off x="1601936" y="3028529"/>
            <a:ext cx="987425" cy="184981"/>
          </a:xfrm>
          <a:custGeom>
            <a:avLst/>
            <a:gdLst>
              <a:gd name="connsiteX0" fmla="*/ 0 w 987425"/>
              <a:gd name="connsiteY0" fmla="*/ 75588 h 279049"/>
              <a:gd name="connsiteX1" fmla="*/ 44450 w 987425"/>
              <a:gd name="connsiteY1" fmla="*/ 154963 h 279049"/>
              <a:gd name="connsiteX2" fmla="*/ 149225 w 987425"/>
              <a:gd name="connsiteY2" fmla="*/ 15263 h 279049"/>
              <a:gd name="connsiteX3" fmla="*/ 190500 w 987425"/>
              <a:gd name="connsiteY3" fmla="*/ 278788 h 279049"/>
              <a:gd name="connsiteX4" fmla="*/ 307975 w 987425"/>
              <a:gd name="connsiteY4" fmla="*/ 66063 h 279049"/>
              <a:gd name="connsiteX5" fmla="*/ 358775 w 987425"/>
              <a:gd name="connsiteY5" fmla="*/ 148613 h 279049"/>
              <a:gd name="connsiteX6" fmla="*/ 441325 w 987425"/>
              <a:gd name="connsiteY6" fmla="*/ 12088 h 279049"/>
              <a:gd name="connsiteX7" fmla="*/ 498475 w 987425"/>
              <a:gd name="connsiteY7" fmla="*/ 272438 h 279049"/>
              <a:gd name="connsiteX8" fmla="*/ 577850 w 987425"/>
              <a:gd name="connsiteY8" fmla="*/ 47013 h 279049"/>
              <a:gd name="connsiteX9" fmla="*/ 650875 w 987425"/>
              <a:gd name="connsiteY9" fmla="*/ 123213 h 279049"/>
              <a:gd name="connsiteX10" fmla="*/ 704850 w 987425"/>
              <a:gd name="connsiteY10" fmla="*/ 2563 h 279049"/>
              <a:gd name="connsiteX11" fmla="*/ 809625 w 987425"/>
              <a:gd name="connsiteY11" fmla="*/ 259738 h 279049"/>
              <a:gd name="connsiteX12" fmla="*/ 869950 w 987425"/>
              <a:gd name="connsiteY12" fmla="*/ 56538 h 279049"/>
              <a:gd name="connsiteX13" fmla="*/ 942975 w 987425"/>
              <a:gd name="connsiteY13" fmla="*/ 139088 h 279049"/>
              <a:gd name="connsiteX14" fmla="*/ 987425 w 987425"/>
              <a:gd name="connsiteY14" fmla="*/ 12088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7425" h="279049">
                <a:moveTo>
                  <a:pt x="0" y="75588"/>
                </a:moveTo>
                <a:cubicBezTo>
                  <a:pt x="9789" y="120302"/>
                  <a:pt x="19579" y="165017"/>
                  <a:pt x="44450" y="154963"/>
                </a:cubicBezTo>
                <a:cubicBezTo>
                  <a:pt x="69321" y="144909"/>
                  <a:pt x="124883" y="-5374"/>
                  <a:pt x="149225" y="15263"/>
                </a:cubicBezTo>
                <a:cubicBezTo>
                  <a:pt x="173567" y="35900"/>
                  <a:pt x="164042" y="270321"/>
                  <a:pt x="190500" y="278788"/>
                </a:cubicBezTo>
                <a:cubicBezTo>
                  <a:pt x="216958" y="287255"/>
                  <a:pt x="279929" y="87759"/>
                  <a:pt x="307975" y="66063"/>
                </a:cubicBezTo>
                <a:cubicBezTo>
                  <a:pt x="336021" y="44367"/>
                  <a:pt x="336550" y="157609"/>
                  <a:pt x="358775" y="148613"/>
                </a:cubicBezTo>
                <a:cubicBezTo>
                  <a:pt x="381000" y="139617"/>
                  <a:pt x="418042" y="-8549"/>
                  <a:pt x="441325" y="12088"/>
                </a:cubicBezTo>
                <a:cubicBezTo>
                  <a:pt x="464608" y="32725"/>
                  <a:pt x="475721" y="266617"/>
                  <a:pt x="498475" y="272438"/>
                </a:cubicBezTo>
                <a:cubicBezTo>
                  <a:pt x="521229" y="278259"/>
                  <a:pt x="552450" y="71884"/>
                  <a:pt x="577850" y="47013"/>
                </a:cubicBezTo>
                <a:cubicBezTo>
                  <a:pt x="603250" y="22142"/>
                  <a:pt x="629708" y="130621"/>
                  <a:pt x="650875" y="123213"/>
                </a:cubicBezTo>
                <a:cubicBezTo>
                  <a:pt x="672042" y="115805"/>
                  <a:pt x="678392" y="-20191"/>
                  <a:pt x="704850" y="2563"/>
                </a:cubicBezTo>
                <a:cubicBezTo>
                  <a:pt x="731308" y="25317"/>
                  <a:pt x="782108" y="250742"/>
                  <a:pt x="809625" y="259738"/>
                </a:cubicBezTo>
                <a:cubicBezTo>
                  <a:pt x="837142" y="268734"/>
                  <a:pt x="847725" y="76646"/>
                  <a:pt x="869950" y="56538"/>
                </a:cubicBezTo>
                <a:cubicBezTo>
                  <a:pt x="892175" y="36430"/>
                  <a:pt x="923396" y="146496"/>
                  <a:pt x="942975" y="139088"/>
                </a:cubicBezTo>
                <a:cubicBezTo>
                  <a:pt x="962554" y="131680"/>
                  <a:pt x="968904" y="-21250"/>
                  <a:pt x="987425" y="12088"/>
                </a:cubicBez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1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body" idx="1"/>
          </p:nvPr>
        </p:nvSpPr>
        <p:spPr>
          <a:xfrm>
            <a:off x="2393675" y="2113164"/>
            <a:ext cx="6494293" cy="867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/>
              <a:t>Us is the sum of absolute value of each period.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/>
              <a:t>Us = abs(U) P, where P is an aggregation indication matrix of each period</a:t>
            </a:r>
            <a:endParaRPr sz="1400" dirty="0"/>
          </a:p>
        </p:txBody>
      </p:sp>
      <p:pic>
        <p:nvPicPr>
          <p:cNvPr id="333" name="Google Shape;3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435692"/>
            <a:ext cx="7030500" cy="70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993050" y="2907498"/>
            <a:ext cx="1218775" cy="22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90888" y="3609986"/>
            <a:ext cx="1220025" cy="8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2350" y="3106573"/>
            <a:ext cx="984400" cy="181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1"/>
          <p:cNvSpPr txBox="1"/>
          <p:nvPr/>
        </p:nvSpPr>
        <p:spPr>
          <a:xfrm>
            <a:off x="2363816" y="4671282"/>
            <a:ext cx="31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U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8" name="Google Shape;338;p21"/>
          <p:cNvSpPr txBox="1"/>
          <p:nvPr/>
        </p:nvSpPr>
        <p:spPr>
          <a:xfrm>
            <a:off x="4414350" y="4863423"/>
            <a:ext cx="31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9" name="Google Shape;339;p21"/>
          <p:cNvSpPr txBox="1"/>
          <p:nvPr/>
        </p:nvSpPr>
        <p:spPr>
          <a:xfrm>
            <a:off x="6546176" y="4663323"/>
            <a:ext cx="5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Us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0" name="Google Shape;340;p21"/>
          <p:cNvSpPr/>
          <p:nvPr/>
        </p:nvSpPr>
        <p:spPr>
          <a:xfrm>
            <a:off x="5506325" y="3854723"/>
            <a:ext cx="402600" cy="3153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 txBox="1"/>
          <p:nvPr/>
        </p:nvSpPr>
        <p:spPr>
          <a:xfrm>
            <a:off x="1636925" y="3061448"/>
            <a:ext cx="4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p3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2" name="Google Shape;342;p21"/>
          <p:cNvSpPr txBox="1"/>
          <p:nvPr/>
        </p:nvSpPr>
        <p:spPr>
          <a:xfrm>
            <a:off x="2127225" y="3061448"/>
            <a:ext cx="4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p4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3" name="Google Shape;343;p21"/>
          <p:cNvSpPr txBox="1"/>
          <p:nvPr/>
        </p:nvSpPr>
        <p:spPr>
          <a:xfrm>
            <a:off x="2929688" y="3061448"/>
            <a:ext cx="4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p5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6298525" y="3084548"/>
            <a:ext cx="85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p3  p4  p5 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5" name="Google Shape;345;p21"/>
          <p:cNvSpPr txBox="1"/>
          <p:nvPr/>
        </p:nvSpPr>
        <p:spPr>
          <a:xfrm>
            <a:off x="4195850" y="2857198"/>
            <a:ext cx="107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p3   p4   p5 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3790975" y="3854711"/>
            <a:ext cx="257700" cy="3153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5C3B62-8578-87D3-49A2-D7C49210C85F}"/>
              </a:ext>
            </a:extLst>
          </p:cNvPr>
          <p:cNvSpPr/>
          <p:nvPr/>
        </p:nvSpPr>
        <p:spPr>
          <a:xfrm>
            <a:off x="4048675" y="1435692"/>
            <a:ext cx="1766909" cy="54855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41E9AE-3F92-5E82-E1CA-F49F3E740C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3D7052-CECF-B42E-A52D-A11D9D4E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75" y="397238"/>
            <a:ext cx="7030500" cy="999300"/>
          </a:xfrm>
        </p:spPr>
        <p:txBody>
          <a:bodyPr>
            <a:normAutofit fontScale="90000"/>
          </a:bodyPr>
          <a:lstStyle/>
          <a:p>
            <a:r>
              <a:rPr lang="en" dirty="0"/>
              <a:t>GIST-SP</a:t>
            </a:r>
            <a:br>
              <a:rPr lang="en" dirty="0"/>
            </a:br>
            <a:r>
              <a:rPr lang="en" dirty="0">
                <a:solidFill>
                  <a:schemeClr val="accent1"/>
                </a:solidFill>
              </a:rPr>
              <a:t>A GIST variation for lagged signal</a:t>
            </a:r>
            <a:endParaRPr lang="en-US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DFED6AA-5DA2-EC0C-9022-2DA97D02C770}"/>
              </a:ext>
            </a:extLst>
          </p:cNvPr>
          <p:cNvSpPr/>
          <p:nvPr/>
        </p:nvSpPr>
        <p:spPr>
          <a:xfrm>
            <a:off x="7270606" y="5062"/>
            <a:ext cx="1812925" cy="130492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Optimization details are in the paper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04F3-19AB-51C6-A471-288B1F62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Tech Stocks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C1412-2CE4-E4C3-E59C-51BF5BDE8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04"/>
          <a:stretch/>
        </p:blipFill>
        <p:spPr>
          <a:xfrm>
            <a:off x="3448767" y="1965830"/>
            <a:ext cx="5276629" cy="2377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913CC-FD93-BCAC-0E96-19AF6EAEC9DE}"/>
              </a:ext>
            </a:extLst>
          </p:cNvPr>
          <p:cNvSpPr txBox="1"/>
          <p:nvPr/>
        </p:nvSpPr>
        <p:spPr>
          <a:xfrm>
            <a:off x="4572000" y="1526364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86F55-6414-F2DB-D8AF-C31208AD32A5}"/>
              </a:ext>
            </a:extLst>
          </p:cNvPr>
          <p:cNvSpPr txBox="1"/>
          <p:nvPr/>
        </p:nvSpPr>
        <p:spPr>
          <a:xfrm>
            <a:off x="6891689" y="1526364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D4DDC0-545F-D892-831B-8A57829462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915EB-9053-2B52-170E-543EAF520917}"/>
              </a:ext>
            </a:extLst>
          </p:cNvPr>
          <p:cNvSpPr txBox="1"/>
          <p:nvPr/>
        </p:nvSpPr>
        <p:spPr>
          <a:xfrm>
            <a:off x="518689" y="2169030"/>
            <a:ext cx="3067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Data: </a:t>
            </a:r>
          </a:p>
          <a:p>
            <a:r>
              <a:rPr lang="en-US" dirty="0"/>
              <a:t>Daily S&amp;P 500 stocks closing prices for a year</a:t>
            </a:r>
          </a:p>
          <a:p>
            <a:r>
              <a:rPr lang="en-US" dirty="0"/>
              <a:t>Nodes: companies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40B95-57B6-BE9F-C3B7-B19E488034CE}"/>
              </a:ext>
            </a:extLst>
          </p:cNvPr>
          <p:cNvSpPr txBox="1"/>
          <p:nvPr/>
        </p:nvSpPr>
        <p:spPr>
          <a:xfrm>
            <a:off x="4967764" y="4463974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15 learned edges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5E518-00DB-E71A-CBE3-04D13E0A6551}"/>
              </a:ext>
            </a:extLst>
          </p:cNvPr>
          <p:cNvSpPr txBox="1"/>
          <p:nvPr/>
        </p:nvSpPr>
        <p:spPr>
          <a:xfrm>
            <a:off x="518689" y="3783111"/>
            <a:ext cx="293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GIST agrees better with </a:t>
            </a:r>
          </a:p>
          <a:p>
            <a:r>
              <a:rPr lang="en-US" dirty="0"/>
              <a:t>sub-sectors.</a:t>
            </a:r>
          </a:p>
        </p:txBody>
      </p:sp>
    </p:spTree>
    <p:extLst>
      <p:ext uri="{BB962C8B-B14F-4D97-AF65-F5344CB8AC3E}">
        <p14:creationId xmlns:p14="http://schemas.microsoft.com/office/powerpoint/2010/main" val="264781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172A-FBB5-6290-B393-552BA656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19CF4-906D-296F-05F8-177D5AE502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210D51B-4591-994C-31EC-956458B6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835" y="1387474"/>
            <a:ext cx="3377339" cy="1030237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67B6E13-848C-DB27-19CE-DD60EB51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34" y="2588508"/>
            <a:ext cx="3370695" cy="1030237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2E1482CB-0D00-FE99-A6E4-242000A05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834" y="3759042"/>
            <a:ext cx="3370695" cy="10139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21BD03-3418-BF4A-F79C-BFDFE0F3614A}"/>
              </a:ext>
            </a:extLst>
          </p:cNvPr>
          <p:cNvSpPr txBox="1"/>
          <p:nvPr/>
        </p:nvSpPr>
        <p:spPr>
          <a:xfrm>
            <a:off x="1205340" y="1503751"/>
            <a:ext cx="3127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Ramanujan:</a:t>
            </a:r>
          </a:p>
          <a:p>
            <a:r>
              <a:rPr lang="en-US" dirty="0"/>
              <a:t>      Periodic data</a:t>
            </a:r>
          </a:p>
          <a:p>
            <a:r>
              <a:rPr lang="en-US" dirty="0"/>
              <a:t>      Data changes at the same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E30F6-8862-0D3D-5CE1-A3E98237CE6C}"/>
              </a:ext>
            </a:extLst>
          </p:cNvPr>
          <p:cNvSpPr txBox="1"/>
          <p:nvPr/>
        </p:nvSpPr>
        <p:spPr>
          <a:xfrm>
            <a:off x="1205340" y="2588508"/>
            <a:ext cx="3309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Ramanujan Shared Period:</a:t>
            </a:r>
          </a:p>
          <a:p>
            <a:r>
              <a:rPr lang="en-US" dirty="0"/>
              <a:t>      Periodic data</a:t>
            </a:r>
          </a:p>
          <a:p>
            <a:r>
              <a:rPr lang="en-US" dirty="0"/>
              <a:t>      Data changes at the different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1CF1F-28E1-9120-926A-4F7135FEBE1E}"/>
              </a:ext>
            </a:extLst>
          </p:cNvPr>
          <p:cNvSpPr txBox="1"/>
          <p:nvPr/>
        </p:nvSpPr>
        <p:spPr>
          <a:xfrm>
            <a:off x="1205340" y="3673265"/>
            <a:ext cx="3309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Spline:</a:t>
            </a:r>
          </a:p>
          <a:p>
            <a:r>
              <a:rPr lang="en-US" dirty="0"/>
              <a:t>      Non-periodic data</a:t>
            </a:r>
          </a:p>
          <a:p>
            <a:r>
              <a:rPr lang="en-US" dirty="0"/>
              <a:t>      Data changes smoothly</a:t>
            </a:r>
          </a:p>
        </p:txBody>
      </p:sp>
    </p:spTree>
    <p:extLst>
      <p:ext uri="{BB962C8B-B14F-4D97-AF65-F5344CB8AC3E}">
        <p14:creationId xmlns:p14="http://schemas.microsoft.com/office/powerpoint/2010/main" val="153220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04F3-19AB-51C6-A471-288B1F62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Covid in Vermont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7B51C-521B-5890-C3A0-BDEACE53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20" y="1212855"/>
            <a:ext cx="3393236" cy="374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31B0F-F2AB-FFFD-8BDB-B2A38756104F}"/>
              </a:ext>
            </a:extLst>
          </p:cNvPr>
          <p:cNvSpPr txBox="1"/>
          <p:nvPr/>
        </p:nvSpPr>
        <p:spPr>
          <a:xfrm>
            <a:off x="3298003" y="2444700"/>
            <a:ext cx="2275416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Data: Daily covid cases in Vermont for 2 years</a:t>
            </a:r>
          </a:p>
          <a:p>
            <a:r>
              <a:rPr lang="en-US" dirty="0"/>
              <a:t>Nodes: counties</a:t>
            </a:r>
          </a:p>
          <a:p>
            <a:endParaRPr lang="en-US" dirty="0"/>
          </a:p>
          <a:p>
            <a:r>
              <a:rPr lang="en-US" dirty="0"/>
              <a:t>Edges reflect potential spread of covid;</a:t>
            </a:r>
          </a:p>
          <a:p>
            <a:r>
              <a:rPr lang="en-US" dirty="0"/>
              <a:t>The edges are aligned with major highways.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7B2FD-FF4A-EB7E-3B06-1576C989DD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9CC4F5-AAB8-C04E-7D8A-0A651096AD74}"/>
              </a:ext>
            </a:extLst>
          </p:cNvPr>
          <p:cNvCxnSpPr>
            <a:cxnSpLocks/>
          </p:cNvCxnSpPr>
          <p:nvPr/>
        </p:nvCxnSpPr>
        <p:spPr>
          <a:xfrm>
            <a:off x="1816741" y="2169452"/>
            <a:ext cx="179953" cy="1435185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2B3D3D-8B55-A716-95B2-D7F6E9CED582}"/>
              </a:ext>
            </a:extLst>
          </p:cNvPr>
          <p:cNvCxnSpPr>
            <a:cxnSpLocks/>
          </p:cNvCxnSpPr>
          <p:nvPr/>
        </p:nvCxnSpPr>
        <p:spPr>
          <a:xfrm>
            <a:off x="2940102" y="1451781"/>
            <a:ext cx="255975" cy="843057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4A8B43-108F-02C0-6573-7067CB09BEEC}"/>
              </a:ext>
            </a:extLst>
          </p:cNvPr>
          <p:cNvCxnSpPr>
            <a:cxnSpLocks/>
          </p:cNvCxnSpPr>
          <p:nvPr/>
        </p:nvCxnSpPr>
        <p:spPr>
          <a:xfrm>
            <a:off x="1957316" y="2269096"/>
            <a:ext cx="705909" cy="1369786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C4A84F2-EAB2-1B31-9A1B-4E9A7B08B273}"/>
              </a:ext>
            </a:extLst>
          </p:cNvPr>
          <p:cNvSpPr/>
          <p:nvPr/>
        </p:nvSpPr>
        <p:spPr>
          <a:xfrm>
            <a:off x="3180655" y="1736555"/>
            <a:ext cx="421862" cy="221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2D7B510-646B-D119-C877-ACA819B29E92}"/>
              </a:ext>
            </a:extLst>
          </p:cNvPr>
          <p:cNvSpPr/>
          <p:nvPr/>
        </p:nvSpPr>
        <p:spPr>
          <a:xfrm>
            <a:off x="2395298" y="2758154"/>
            <a:ext cx="421862" cy="221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89</a:t>
            </a:r>
          </a:p>
        </p:txBody>
      </p:sp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848250CF-E572-F620-95E6-4118BDE87402}"/>
              </a:ext>
            </a:extLst>
          </p:cNvPr>
          <p:cNvSpPr/>
          <p:nvPr/>
        </p:nvSpPr>
        <p:spPr>
          <a:xfrm>
            <a:off x="1528950" y="2897629"/>
            <a:ext cx="255975" cy="176269"/>
          </a:xfrm>
          <a:prstGeom prst="snip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9573A8-03C6-37BF-7CB3-F0858F9BB3C0}"/>
              </a:ext>
            </a:extLst>
          </p:cNvPr>
          <p:cNvCxnSpPr>
            <a:cxnSpLocks/>
          </p:cNvCxnSpPr>
          <p:nvPr/>
        </p:nvCxnSpPr>
        <p:spPr>
          <a:xfrm flipH="1">
            <a:off x="2537661" y="3638882"/>
            <a:ext cx="125564" cy="1069643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D6083AC-568F-F878-1405-6A0D081A3E6F}"/>
              </a:ext>
            </a:extLst>
          </p:cNvPr>
          <p:cNvSpPr/>
          <p:nvPr/>
        </p:nvSpPr>
        <p:spPr>
          <a:xfrm>
            <a:off x="2709408" y="4189748"/>
            <a:ext cx="421862" cy="221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7E905E-1EA0-FF16-ECCB-C89AAAA7A32E}"/>
              </a:ext>
            </a:extLst>
          </p:cNvPr>
          <p:cNvCxnSpPr>
            <a:cxnSpLocks/>
          </p:cNvCxnSpPr>
          <p:nvPr/>
        </p:nvCxnSpPr>
        <p:spPr>
          <a:xfrm>
            <a:off x="4339238" y="1847508"/>
            <a:ext cx="676710" cy="0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127135C-A543-E3EB-2973-F4753A7D904F}"/>
              </a:ext>
            </a:extLst>
          </p:cNvPr>
          <p:cNvSpPr txBox="1"/>
          <p:nvPr/>
        </p:nvSpPr>
        <p:spPr>
          <a:xfrm>
            <a:off x="5050233" y="1693619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Highway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69E2DB-9EA3-E9DC-0138-C6E8EEC07271}"/>
              </a:ext>
            </a:extLst>
          </p:cNvPr>
          <p:cNvCxnSpPr>
            <a:cxnSpLocks/>
          </p:cNvCxnSpPr>
          <p:nvPr/>
        </p:nvCxnSpPr>
        <p:spPr>
          <a:xfrm>
            <a:off x="4339238" y="1590079"/>
            <a:ext cx="676710" cy="0"/>
          </a:xfrm>
          <a:prstGeom prst="line">
            <a:avLst/>
          </a:prstGeom>
          <a:ln w="38100">
            <a:solidFill>
              <a:schemeClr val="bg2">
                <a:alpha val="73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EA0F714-AD28-D0B2-8180-85F89E209ACF}"/>
              </a:ext>
            </a:extLst>
          </p:cNvPr>
          <p:cNvSpPr txBox="1"/>
          <p:nvPr/>
        </p:nvSpPr>
        <p:spPr>
          <a:xfrm>
            <a:off x="5039535" y="1443986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11 Edges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1CD3451-61D1-ACF5-4A5B-2443B329E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926" y="1282753"/>
            <a:ext cx="2622247" cy="36032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F8BC9-FCEC-7D8B-E154-D2184618C09A}"/>
              </a:ext>
            </a:extLst>
          </p:cNvPr>
          <p:cNvCxnSpPr>
            <a:cxnSpLocks/>
          </p:cNvCxnSpPr>
          <p:nvPr/>
        </p:nvCxnSpPr>
        <p:spPr>
          <a:xfrm>
            <a:off x="1923031" y="1657382"/>
            <a:ext cx="46649" cy="618385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05BAF3-C061-FC67-7C61-29A47C79327F}"/>
              </a:ext>
            </a:extLst>
          </p:cNvPr>
          <p:cNvCxnSpPr>
            <a:cxnSpLocks/>
          </p:cNvCxnSpPr>
          <p:nvPr/>
        </p:nvCxnSpPr>
        <p:spPr>
          <a:xfrm>
            <a:off x="7973939" y="1495425"/>
            <a:ext cx="208036" cy="739775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D99B2-0555-7477-F1C8-91B698C50376}"/>
              </a:ext>
            </a:extLst>
          </p:cNvPr>
          <p:cNvCxnSpPr>
            <a:cxnSpLocks/>
          </p:cNvCxnSpPr>
          <p:nvPr/>
        </p:nvCxnSpPr>
        <p:spPr>
          <a:xfrm flipH="1">
            <a:off x="6764786" y="1598210"/>
            <a:ext cx="45589" cy="557709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BC5811-CE6B-9994-FCD9-6F35194BC6CF}"/>
              </a:ext>
            </a:extLst>
          </p:cNvPr>
          <p:cNvCxnSpPr>
            <a:cxnSpLocks/>
          </p:cNvCxnSpPr>
          <p:nvPr/>
        </p:nvCxnSpPr>
        <p:spPr>
          <a:xfrm>
            <a:off x="6764786" y="2155919"/>
            <a:ext cx="999094" cy="1294959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E7B494-EAA1-A145-953E-3BFA348F88C9}"/>
              </a:ext>
            </a:extLst>
          </p:cNvPr>
          <p:cNvCxnSpPr>
            <a:cxnSpLocks/>
          </p:cNvCxnSpPr>
          <p:nvPr/>
        </p:nvCxnSpPr>
        <p:spPr>
          <a:xfrm flipH="1">
            <a:off x="7461250" y="3450878"/>
            <a:ext cx="302630" cy="1203672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F19362-4619-232B-17F2-952E89E8BD70}"/>
              </a:ext>
            </a:extLst>
          </p:cNvPr>
          <p:cNvCxnSpPr>
            <a:cxnSpLocks/>
          </p:cNvCxnSpPr>
          <p:nvPr/>
        </p:nvCxnSpPr>
        <p:spPr>
          <a:xfrm>
            <a:off x="6667500" y="2168759"/>
            <a:ext cx="285750" cy="1339566"/>
          </a:xfrm>
          <a:prstGeom prst="line">
            <a:avLst/>
          </a:prstGeom>
          <a:ln w="38100">
            <a:solidFill>
              <a:srgbClr val="00B0F0">
                <a:alpha val="7264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4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BD26-A44B-DB7D-F078-1A87181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5DA15-A174-5600-1D2E-73F1F183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800" y="1638165"/>
            <a:ext cx="7030500" cy="2068073"/>
          </a:xfrm>
        </p:spPr>
        <p:txBody>
          <a:bodyPr>
            <a:noAutofit/>
          </a:bodyPr>
          <a:lstStyle/>
          <a:p>
            <a:r>
              <a:rPr lang="en-US" sz="1600" dirty="0"/>
              <a:t>Edge learning</a:t>
            </a:r>
          </a:p>
          <a:p>
            <a:pPr lvl="1"/>
            <a:r>
              <a:rPr lang="en-US" sz="1400" dirty="0"/>
              <a:t>GIST output a </a:t>
            </a:r>
            <a:r>
              <a:rPr lang="en-US" sz="1400" b="1" dirty="0"/>
              <a:t>weighted adjacency</a:t>
            </a:r>
            <a:r>
              <a:rPr lang="en-US" sz="1400" dirty="0"/>
              <a:t> matrix</a:t>
            </a:r>
          </a:p>
          <a:p>
            <a:pPr lvl="1"/>
            <a:r>
              <a:rPr lang="en-US" sz="1400" dirty="0"/>
              <a:t>Quality is measured via </a:t>
            </a:r>
            <a:r>
              <a:rPr lang="en-US" sz="1400" b="1" dirty="0"/>
              <a:t>Area Under ROC Curve </a:t>
            </a:r>
            <a:r>
              <a:rPr lang="en-US" sz="1400" dirty="0"/>
              <a:t>(</a:t>
            </a:r>
            <a:r>
              <a:rPr lang="en-US" sz="1400" b="1" dirty="0"/>
              <a:t>AUC)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57564-2231-12C1-C6DD-08E42778B7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F9069-D20C-4C30-8660-F262C302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85" y="3382696"/>
            <a:ext cx="973003" cy="99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B7E94-A7C0-5F72-9679-FB6B0B5D7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075" y="3323588"/>
            <a:ext cx="1409790" cy="111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8AFFD7-0E14-82D6-8181-D83B08D63129}"/>
              </a:ext>
            </a:extLst>
          </p:cNvPr>
          <p:cNvSpPr txBox="1"/>
          <p:nvPr/>
        </p:nvSpPr>
        <p:spPr>
          <a:xfrm>
            <a:off x="1303800" y="1443987"/>
            <a:ext cx="377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Graph: Stochastic block graph (3 blocks)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E30AD-10A1-E40F-65C5-E7892AD88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98"/>
          <a:stretch/>
        </p:blipFill>
        <p:spPr>
          <a:xfrm>
            <a:off x="1520857" y="2093022"/>
            <a:ext cx="5963480" cy="21945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B30-27B9-4439-6DEF-05DEA3B7B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264B0-2627-FC74-61F3-B276B6B1598E}"/>
              </a:ext>
            </a:extLst>
          </p:cNvPr>
          <p:cNvSpPr txBox="1"/>
          <p:nvPr/>
        </p:nvSpPr>
        <p:spPr>
          <a:xfrm>
            <a:off x="1819250" y="4287582"/>
            <a:ext cx="236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Signals in the same cluster share </a:t>
            </a:r>
            <a:r>
              <a:rPr lang="en-US" b="1" dirty="0"/>
              <a:t>similar atoms </a:t>
            </a:r>
            <a:r>
              <a:rPr lang="en-US" dirty="0"/>
              <a:t>in 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EFF21-50EF-CC37-DE03-4F07084B267A}"/>
              </a:ext>
            </a:extLst>
          </p:cNvPr>
          <p:cNvSpPr txBox="1"/>
          <p:nvPr/>
        </p:nvSpPr>
        <p:spPr>
          <a:xfrm>
            <a:off x="4784946" y="4287582"/>
            <a:ext cx="2874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Signals in the same cluster </a:t>
            </a:r>
          </a:p>
          <a:p>
            <a:pPr algn="ctr"/>
            <a:r>
              <a:rPr lang="en-US" dirty="0"/>
              <a:t>share </a:t>
            </a:r>
            <a:r>
              <a:rPr lang="en-US" b="1" dirty="0"/>
              <a:t>similar period </a:t>
            </a:r>
            <a:r>
              <a:rPr lang="en-US" dirty="0"/>
              <a:t>and lagged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B6143F-47D0-D8FB-9ADE-A8BDC6F2BC13}"/>
              </a:ext>
            </a:extLst>
          </p:cNvPr>
          <p:cNvSpPr txBox="1">
            <a:spLocks/>
          </p:cNvSpPr>
          <p:nvPr/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/>
              <a:t>Edge learning in synthetic data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8C97-B01D-579C-DE8C-53BBE814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Real world dataset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736FB-684B-1635-C677-9788DA859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E9714-AB38-DD4E-AACE-B6DFFB4A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00" y="1543299"/>
            <a:ext cx="6891304" cy="272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BBDB1-7EFE-EDFB-CAF5-18CA50D29302}"/>
              </a:ext>
            </a:extLst>
          </p:cNvPr>
          <p:cNvSpPr txBox="1"/>
          <p:nvPr/>
        </p:nvSpPr>
        <p:spPr>
          <a:xfrm>
            <a:off x="3319280" y="4429199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Table: Datasets used in experiments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8EAE011-6EF7-E236-C3EB-A1D03A742624}"/>
              </a:ext>
            </a:extLst>
          </p:cNvPr>
          <p:cNvSpPr/>
          <p:nvPr/>
        </p:nvSpPr>
        <p:spPr>
          <a:xfrm>
            <a:off x="4572001" y="3388290"/>
            <a:ext cx="1402914" cy="878909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1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0A6A-433C-8279-69A2-9B153560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time series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A1FB0-8F8E-C822-47A7-D1B4A41F3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3FB4F-31B9-C5E3-CDB3-64FEB3A4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6" y="1956940"/>
            <a:ext cx="3008688" cy="195154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06500A4-FC92-296A-6FF8-C3F4A8AF7AE6}"/>
              </a:ext>
            </a:extLst>
          </p:cNvPr>
          <p:cNvSpPr/>
          <p:nvPr/>
        </p:nvSpPr>
        <p:spPr>
          <a:xfrm>
            <a:off x="1270256" y="4398941"/>
            <a:ext cx="1395548" cy="5348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Daily closing </a:t>
            </a:r>
          </a:p>
          <a:p>
            <a:pPr algn="ctr"/>
            <a:r>
              <a:rPr lang="en-US" dirty="0"/>
              <a:t>stock prices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F928B58C-A8C4-97B8-A67B-9C515F74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5" y="1572451"/>
            <a:ext cx="3487531" cy="1673279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90648AE4-6D1B-E29D-39B0-17F151C57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145" y="3251123"/>
            <a:ext cx="3361911" cy="1713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380951-9B83-DC24-D5F3-87BAEFBDCC16}"/>
              </a:ext>
            </a:extLst>
          </p:cNvPr>
          <p:cNvSpPr txBox="1"/>
          <p:nvPr/>
        </p:nvSpPr>
        <p:spPr>
          <a:xfrm>
            <a:off x="5466764" y="1231201"/>
            <a:ext cx="190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600" dirty="0"/>
              <a:t>Temporal patterns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D2F3B6-260F-1A64-ED65-9B5785E93800}"/>
              </a:ext>
            </a:extLst>
          </p:cNvPr>
          <p:cNvSpPr/>
          <p:nvPr/>
        </p:nvSpPr>
        <p:spPr>
          <a:xfrm>
            <a:off x="7688056" y="1956940"/>
            <a:ext cx="940216" cy="338554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Trend</a:t>
            </a:r>
            <a:endParaRPr lang="en-U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F5054ED-9E82-F4A2-4230-E687363ADE15}"/>
              </a:ext>
            </a:extLst>
          </p:cNvPr>
          <p:cNvSpPr/>
          <p:nvPr/>
        </p:nvSpPr>
        <p:spPr>
          <a:xfrm>
            <a:off x="7688056" y="3958640"/>
            <a:ext cx="958849" cy="338554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Seasonality</a:t>
            </a:r>
          </a:p>
        </p:txBody>
      </p:sp>
    </p:spTree>
    <p:extLst>
      <p:ext uri="{BB962C8B-B14F-4D97-AF65-F5344CB8AC3E}">
        <p14:creationId xmlns:p14="http://schemas.microsoft.com/office/powerpoint/2010/main" val="1501474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Edge learning in real world data </a:t>
            </a:r>
            <a:br>
              <a:rPr lang="en" dirty="0"/>
            </a:br>
            <a:r>
              <a:rPr lang="en" dirty="0"/>
              <a:t>(AUC)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2FB76-E036-2746-ABA5-355A9B1FBC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4B321-90E3-A678-29D5-D68C3224CB91}"/>
              </a:ext>
            </a:extLst>
          </p:cNvPr>
          <p:cNvSpPr txBox="1"/>
          <p:nvPr/>
        </p:nvSpPr>
        <p:spPr>
          <a:xfrm>
            <a:off x="1996374" y="4271914"/>
            <a:ext cx="5246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GIST method performs the best in edge learning regarding AUC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B491EE3-8E3B-4550-4DE5-0D01C247B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63714"/>
              </p:ext>
            </p:extLst>
          </p:nvPr>
        </p:nvGraphicFramePr>
        <p:xfrm>
          <a:off x="1442991" y="1752895"/>
          <a:ext cx="6096000" cy="2966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97885771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74207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08734199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691619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258619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981215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433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870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67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K-Dong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2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72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GIST(S)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57.4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64.0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53.8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80.0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50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GIST(R)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60.7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53.8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75.8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02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GIST(SP)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74.3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54.0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74.5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1702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69328ED-AF2E-0F32-7D0E-2110114858F5}"/>
              </a:ext>
            </a:extLst>
          </p:cNvPr>
          <p:cNvSpPr txBox="1"/>
          <p:nvPr/>
        </p:nvSpPr>
        <p:spPr>
          <a:xfrm>
            <a:off x="799256" y="363618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AD464-A564-AC82-0935-BB5AF02DD12D}"/>
              </a:ext>
            </a:extLst>
          </p:cNvPr>
          <p:cNvSpPr txBox="1"/>
          <p:nvPr/>
        </p:nvSpPr>
        <p:spPr>
          <a:xfrm>
            <a:off x="382475" y="3997325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Ramanujan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4F23B-7BE4-0FFA-ADEF-3FF6FA52AC18}"/>
              </a:ext>
            </a:extLst>
          </p:cNvPr>
          <p:cNvSpPr txBox="1"/>
          <p:nvPr/>
        </p:nvSpPr>
        <p:spPr>
          <a:xfrm>
            <a:off x="153246" y="4358470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Shared Period</a:t>
            </a:r>
          </a:p>
        </p:txBody>
      </p:sp>
    </p:spTree>
    <p:extLst>
      <p:ext uri="{BB962C8B-B14F-4D97-AF65-F5344CB8AC3E}">
        <p14:creationId xmlns:p14="http://schemas.microsoft.com/office/powerpoint/2010/main" val="15705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BD26-A44B-DB7D-F078-1A87181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5DA15-A174-5600-1D2E-73F1F183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800" y="1638165"/>
            <a:ext cx="7030500" cy="2068073"/>
          </a:xfrm>
        </p:spPr>
        <p:txBody>
          <a:bodyPr>
            <a:noAutofit/>
          </a:bodyPr>
          <a:lstStyle/>
          <a:p>
            <a:r>
              <a:rPr lang="en-US" sz="1600" dirty="0"/>
              <a:t>Clustering</a:t>
            </a:r>
          </a:p>
          <a:p>
            <a:pPr lvl="1"/>
            <a:r>
              <a:rPr lang="en-US" sz="1400" dirty="0"/>
              <a:t>Perform </a:t>
            </a:r>
            <a:r>
              <a:rPr lang="en-US" sz="1400" b="1" dirty="0"/>
              <a:t>spectral clustering </a:t>
            </a:r>
            <a:r>
              <a:rPr lang="en-US" sz="1400" dirty="0"/>
              <a:t>using the learned Laplacian matrix</a:t>
            </a:r>
          </a:p>
          <a:p>
            <a:pPr lvl="1"/>
            <a:r>
              <a:rPr lang="en-US" sz="1400" dirty="0"/>
              <a:t>Quality is measured via cluster </a:t>
            </a:r>
            <a:r>
              <a:rPr lang="en-US" sz="1400" b="1" dirty="0"/>
              <a:t>Purity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57564-2231-12C1-C6DD-08E42778B7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5797F9-7168-5BEC-C61F-67BBC5760BAC}"/>
              </a:ext>
            </a:extLst>
          </p:cNvPr>
          <p:cNvSpPr txBox="1">
            <a:spLocks/>
          </p:cNvSpPr>
          <p:nvPr/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4140-A772-B11D-1EC5-605CA10E0486}"/>
              </a:ext>
            </a:extLst>
          </p:cNvPr>
          <p:cNvSpPr txBox="1"/>
          <p:nvPr/>
        </p:nvSpPr>
        <p:spPr>
          <a:xfrm>
            <a:off x="4508099" y="4378138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G</a:t>
            </a:r>
          </a:p>
          <a:p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AE682B6-F4B1-6FFC-AF30-560D32D3A51C}"/>
              </a:ext>
            </a:extLst>
          </p:cNvPr>
          <p:cNvSpPr/>
          <p:nvPr/>
        </p:nvSpPr>
        <p:spPr>
          <a:xfrm>
            <a:off x="2984500" y="3414491"/>
            <a:ext cx="1311275" cy="198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15BD6-6805-D3B7-6708-F2EFA1D81601}"/>
              </a:ext>
            </a:extLst>
          </p:cNvPr>
          <p:cNvSpPr txBox="1"/>
          <p:nvPr/>
        </p:nvSpPr>
        <p:spPr>
          <a:xfrm>
            <a:off x="1337264" y="4378138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X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F309D8-DB33-242D-0631-A03F4D39C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2913025"/>
            <a:ext cx="2064303" cy="1259270"/>
          </a:xfrm>
          <a:prstGeom prst="rect">
            <a:avLst/>
          </a:prstGeom>
        </p:spPr>
      </p:pic>
      <p:pic>
        <p:nvPicPr>
          <p:cNvPr id="13" name="Picture 12" descr="Shape, polygon&#10;&#10;Description automatically generated">
            <a:extLst>
              <a:ext uri="{FF2B5EF4-FFF2-40B4-BE49-F238E27FC236}">
                <a16:creationId xmlns:a16="http://schemas.microsoft.com/office/drawing/2014/main" id="{15BFBAFF-C551-35FF-B2E0-2D7CFC74A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431" y="2565413"/>
            <a:ext cx="1093327" cy="1687192"/>
          </a:xfrm>
          <a:prstGeom prst="rect">
            <a:avLst/>
          </a:prstGeom>
        </p:spPr>
      </p:pic>
      <p:pic>
        <p:nvPicPr>
          <p:cNvPr id="18" name="Picture 17" descr="Shape, polygon&#10;&#10;Description automatically generated">
            <a:extLst>
              <a:ext uri="{FF2B5EF4-FFF2-40B4-BE49-F238E27FC236}">
                <a16:creationId xmlns:a16="http://schemas.microsoft.com/office/drawing/2014/main" id="{AF89CB10-A9D5-E4E3-6A8E-7A6FA8D08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423" y="2544967"/>
            <a:ext cx="1106577" cy="17076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4955E2-810F-69DF-C88E-7A4FA5EE9C5E}"/>
              </a:ext>
            </a:extLst>
          </p:cNvPr>
          <p:cNvSpPr txBox="1"/>
          <p:nvPr/>
        </p:nvSpPr>
        <p:spPr>
          <a:xfrm>
            <a:off x="2882443" y="3114118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Inference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09D47B-BA23-27D5-B188-A213A4493C68}"/>
              </a:ext>
            </a:extLst>
          </p:cNvPr>
          <p:cNvSpPr txBox="1"/>
          <p:nvPr/>
        </p:nvSpPr>
        <p:spPr>
          <a:xfrm>
            <a:off x="5641758" y="3119911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clustering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D0CD63F1-28C4-48DB-72DF-1665F509DB84}"/>
              </a:ext>
            </a:extLst>
          </p:cNvPr>
          <p:cNvSpPr/>
          <p:nvPr/>
        </p:nvSpPr>
        <p:spPr>
          <a:xfrm>
            <a:off x="5758754" y="3421388"/>
            <a:ext cx="1426271" cy="198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97A5EA-11E5-8F78-DD33-C03E54C3384E}"/>
              </a:ext>
            </a:extLst>
          </p:cNvPr>
          <p:cNvSpPr/>
          <p:nvPr/>
        </p:nvSpPr>
        <p:spPr>
          <a:xfrm rot="919234">
            <a:off x="7280012" y="2428242"/>
            <a:ext cx="1297783" cy="893558"/>
          </a:xfrm>
          <a:prstGeom prst="ellipse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CC05-D543-2D32-F7B1-C8252C7A947C}"/>
              </a:ext>
            </a:extLst>
          </p:cNvPr>
          <p:cNvSpPr/>
          <p:nvPr/>
        </p:nvSpPr>
        <p:spPr>
          <a:xfrm>
            <a:off x="7175296" y="3392855"/>
            <a:ext cx="1348306" cy="982373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Clustering in real world data</a:t>
            </a:r>
            <a:br>
              <a:rPr lang="en" dirty="0"/>
            </a:br>
            <a:r>
              <a:rPr lang="en" dirty="0"/>
              <a:t>(Purity)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2FB76-E036-2746-ABA5-355A9B1FBC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9EED703-1111-3F07-0599-02E7BF604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221543"/>
              </p:ext>
            </p:extLst>
          </p:nvPr>
        </p:nvGraphicFramePr>
        <p:xfrm>
          <a:off x="1657622" y="1693932"/>
          <a:ext cx="5733496" cy="3114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8867">
                  <a:extLst>
                    <a:ext uri="{9D8B030D-6E8A-4147-A177-3AD203B41FA5}">
                      <a16:colId xmlns:a16="http://schemas.microsoft.com/office/drawing/2014/main" val="1978857710"/>
                    </a:ext>
                  </a:extLst>
                </a:gridCol>
                <a:gridCol w="1139106">
                  <a:extLst>
                    <a:ext uri="{9D8B030D-6E8A-4147-A177-3AD203B41FA5}">
                      <a16:colId xmlns:a16="http://schemas.microsoft.com/office/drawing/2014/main" val="1374207875"/>
                    </a:ext>
                  </a:extLst>
                </a:gridCol>
                <a:gridCol w="1146132">
                  <a:extLst>
                    <a:ext uri="{9D8B030D-6E8A-4147-A177-3AD203B41FA5}">
                      <a16:colId xmlns:a16="http://schemas.microsoft.com/office/drawing/2014/main" val="4087341992"/>
                    </a:ext>
                  </a:extLst>
                </a:gridCol>
                <a:gridCol w="1196235">
                  <a:extLst>
                    <a:ext uri="{9D8B030D-6E8A-4147-A177-3AD203B41FA5}">
                      <a16:colId xmlns:a16="http://schemas.microsoft.com/office/drawing/2014/main" val="136916194"/>
                    </a:ext>
                  </a:extLst>
                </a:gridCol>
                <a:gridCol w="1153156">
                  <a:extLst>
                    <a:ext uri="{9D8B030D-6E8A-4147-A177-3AD203B41FA5}">
                      <a16:colId xmlns:a16="http://schemas.microsoft.com/office/drawing/2014/main" val="12586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Temperature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Stock</a:t>
                      </a:r>
                    </a:p>
                    <a:p>
                      <a:pPr algn="ctr"/>
                      <a:r>
                        <a:rPr lang="en-US" dirty="0"/>
                        <a:t>subset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Stock S&amp;P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433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870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67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K-Dong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78.6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2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78.6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72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GIST(S)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62.2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73.8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50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GIST(R)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94.3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36.4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02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GIST(SP)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91.7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74.0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73.8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31.4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1702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8D8436-F924-7E9E-EAD4-1A4B0F110424}"/>
              </a:ext>
            </a:extLst>
          </p:cNvPr>
          <p:cNvSpPr txBox="1"/>
          <p:nvPr/>
        </p:nvSpPr>
        <p:spPr>
          <a:xfrm>
            <a:off x="1011981" y="3706909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5857E-324D-B8C8-3DD9-A3901B294CEA}"/>
              </a:ext>
            </a:extLst>
          </p:cNvPr>
          <p:cNvSpPr txBox="1"/>
          <p:nvPr/>
        </p:nvSpPr>
        <p:spPr>
          <a:xfrm>
            <a:off x="595200" y="4068054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Ramanujan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258B6-7628-56A3-A716-2C6A2725E2A9}"/>
              </a:ext>
            </a:extLst>
          </p:cNvPr>
          <p:cNvSpPr txBox="1"/>
          <p:nvPr/>
        </p:nvSpPr>
        <p:spPr>
          <a:xfrm>
            <a:off x="365971" y="4429199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Shared Period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4F74-5065-B650-7E21-6B5DCDFC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of GIST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787C4-83F2-F961-CE94-7AA44BAFF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922" y="1493873"/>
            <a:ext cx="7030500" cy="2839296"/>
          </a:xfrm>
        </p:spPr>
        <p:txBody>
          <a:bodyPr>
            <a:normAutofit/>
          </a:bodyPr>
          <a:lstStyle/>
          <a:p>
            <a:r>
              <a:rPr lang="en-US" sz="1600" dirty="0"/>
              <a:t>Novelty</a:t>
            </a:r>
          </a:p>
          <a:p>
            <a:pPr lvl="1"/>
            <a:r>
              <a:rPr lang="en-US" sz="1600" b="1" dirty="0"/>
              <a:t>Dictionary-based</a:t>
            </a:r>
            <a:r>
              <a:rPr lang="en-US" sz="1600" dirty="0"/>
              <a:t> graph learning framework for </a:t>
            </a:r>
            <a:r>
              <a:rPr lang="en-US" sz="1600" b="1" dirty="0"/>
              <a:t>multivariate time series </a:t>
            </a:r>
          </a:p>
          <a:p>
            <a:pPr lvl="1"/>
            <a:r>
              <a:rPr lang="en-US" sz="1600" b="1" dirty="0"/>
              <a:t>Connected time series share similar encoding</a:t>
            </a:r>
            <a:r>
              <a:rPr lang="en-US" sz="1600" dirty="0"/>
              <a:t>.</a:t>
            </a:r>
          </a:p>
          <a:p>
            <a:r>
              <a:rPr lang="en-US" sz="1600" dirty="0"/>
              <a:t>Generality</a:t>
            </a:r>
          </a:p>
          <a:p>
            <a:pPr lvl="1"/>
            <a:r>
              <a:rPr lang="en-US" sz="1600" dirty="0"/>
              <a:t>Applicable to </a:t>
            </a:r>
            <a:r>
              <a:rPr lang="en-US" sz="1600" b="1" dirty="0"/>
              <a:t>time series with various temporal structures</a:t>
            </a:r>
            <a:r>
              <a:rPr lang="en-US" sz="1600" dirty="0"/>
              <a:t>: seasonality, trends and custom temporal patterns. </a:t>
            </a:r>
          </a:p>
          <a:p>
            <a:r>
              <a:rPr lang="en-US" sz="1600" dirty="0"/>
              <a:t>Applicability</a:t>
            </a:r>
          </a:p>
          <a:p>
            <a:pPr lvl="1"/>
            <a:r>
              <a:rPr lang="en-US" sz="1600" dirty="0"/>
              <a:t>Accurately </a:t>
            </a:r>
            <a:r>
              <a:rPr lang="en-US" sz="1600" b="1" dirty="0"/>
              <a:t>infers graphs across multiple application domains</a:t>
            </a:r>
            <a:r>
              <a:rPr lang="en-US" sz="1600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7C092-F33A-461F-A690-7C22CBBD03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dirty="0" smtClean="0"/>
              <a:t>23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97101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3A80C-77CF-2A43-4360-0BFEEF25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D564E-DA33-9FC7-3271-22AA174DF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25" y="1329228"/>
            <a:ext cx="7030500" cy="28804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Nunito" pitchFamily="2" charset="77"/>
              </a:rPr>
              <a:t>F</a:t>
            </a:r>
            <a:r>
              <a:rPr lang="en-US" sz="1500" dirty="0">
                <a:effectLst/>
                <a:latin typeface="Nunito" pitchFamily="2" charset="77"/>
              </a:rPr>
              <a:t>unded by the </a:t>
            </a:r>
            <a:r>
              <a:rPr lang="en-US" sz="1500" b="1" dirty="0">
                <a:effectLst/>
                <a:latin typeface="Nunito" pitchFamily="2" charset="77"/>
              </a:rPr>
              <a:t>National Geospatial-Intelligence Agency</a:t>
            </a:r>
            <a:endParaRPr lang="en-US" sz="1500" dirty="0">
              <a:effectLst/>
              <a:latin typeface="Nunito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Nunito" pitchFamily="2" charset="77"/>
              </a:rPr>
              <a:t>F</a:t>
            </a:r>
            <a:r>
              <a:rPr lang="en-US" sz="1500" dirty="0">
                <a:effectLst/>
                <a:latin typeface="Nunito" pitchFamily="2" charset="77"/>
              </a:rPr>
              <a:t>unded</a:t>
            </a:r>
            <a:r>
              <a:rPr lang="en-US" sz="1500" dirty="0">
                <a:latin typeface="Nunito" pitchFamily="2" charset="77"/>
              </a:rPr>
              <a:t> by the </a:t>
            </a:r>
            <a:r>
              <a:rPr lang="en-US" sz="1500" b="1" dirty="0">
                <a:latin typeface="Nunito" pitchFamily="2" charset="77"/>
              </a:rPr>
              <a:t>NSF Smart and Connected Communities </a:t>
            </a:r>
            <a:r>
              <a:rPr lang="en-US" sz="1500" dirty="0">
                <a:latin typeface="Nunito" pitchFamily="2" charset="77"/>
              </a:rPr>
              <a:t>(SC&amp;C)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latin typeface="Nunito" pitchFamily="2" charset="77"/>
              </a:rPr>
              <a:t>Registration and travel support for this presentation was provided by </a:t>
            </a:r>
            <a:r>
              <a:rPr lang="en-US" sz="1500" b="1" dirty="0">
                <a:latin typeface="Nunito" pitchFamily="2" charset="77"/>
              </a:rPr>
              <a:t>the Society for Industrial and Applied Mathematics</a:t>
            </a:r>
            <a:endParaRPr lang="en-US" sz="1500" b="0" i="1" dirty="0">
              <a:solidFill>
                <a:srgbClr val="000000"/>
              </a:solidFill>
              <a:effectLst/>
              <a:latin typeface="Nunito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Nunito" pitchFamily="2" charset="77"/>
              </a:rPr>
              <a:t>Coauthors: </a:t>
            </a:r>
            <a:r>
              <a:rPr lang="en-US" sz="1500" b="1" dirty="0">
                <a:latin typeface="Nunito" pitchFamily="2" charset="77"/>
              </a:rPr>
              <a:t>Maxwell McNeil and </a:t>
            </a:r>
            <a:r>
              <a:rPr lang="en-US" sz="1500" b="1" dirty="0" err="1">
                <a:latin typeface="Nunito" pitchFamily="2" charset="77"/>
              </a:rPr>
              <a:t>Petko</a:t>
            </a:r>
            <a:r>
              <a:rPr lang="en-US" sz="1500" b="1" dirty="0">
                <a:latin typeface="Nunito" pitchFamily="2" charset="77"/>
              </a:rPr>
              <a:t> Bogdanov</a:t>
            </a:r>
            <a:r>
              <a:rPr lang="en-US" sz="1500" dirty="0">
                <a:latin typeface="Nunito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latin typeface="Nunito" pitchFamily="2" charset="77"/>
              </a:rPr>
              <a:t>Paper and code are available at </a:t>
            </a:r>
            <a:r>
              <a:rPr lang="en-US" sz="1500" b="1" dirty="0">
                <a:latin typeface="Nunito" pitchFamily="2" charset="77"/>
              </a:rPr>
              <a:t>DMMLAB, UAlbany</a:t>
            </a:r>
            <a:r>
              <a:rPr lang="en-US" sz="1500" dirty="0">
                <a:latin typeface="Nunito" pitchFamily="2" charset="77"/>
              </a:rPr>
              <a:t>: </a:t>
            </a:r>
            <a:r>
              <a:rPr lang="en-US" sz="1500" dirty="0">
                <a:latin typeface="Nunito" pitchFamily="2" charset="77"/>
                <a:hlinkClick r:id="rId2"/>
              </a:rPr>
              <a:t>http://www.cs.albany.edu/~petko/lab/publications.html</a:t>
            </a:r>
            <a:endParaRPr lang="en-US" sz="1500" dirty="0">
              <a:latin typeface="Nunit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A24DE-2A8B-8E68-D5EB-75E96D815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dirty="0" smtClean="0"/>
              <a:t>24</a:t>
            </a:fld>
            <a:endParaRPr lang="en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91F25BF-D094-7AE3-D341-022085813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22" y="4442501"/>
            <a:ext cx="3497094" cy="610526"/>
          </a:xfrm>
          <a:prstGeom prst="rect">
            <a:avLst/>
          </a:prstGeom>
        </p:spPr>
      </p:pic>
      <p:pic>
        <p:nvPicPr>
          <p:cNvPr id="1026" name="Picture 2" descr="NSF Logo, symbol, meaning, history, PNG, brand">
            <a:extLst>
              <a:ext uri="{FF2B5EF4-FFF2-40B4-BE49-F238E27FC236}">
                <a16:creationId xmlns:a16="http://schemas.microsoft.com/office/drawing/2014/main" id="{45952201-5DFA-21FA-3D43-537F33CE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50" y="4256650"/>
            <a:ext cx="1621354" cy="9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Guide | SIAM">
            <a:extLst>
              <a:ext uri="{FF2B5EF4-FFF2-40B4-BE49-F238E27FC236}">
                <a16:creationId xmlns:a16="http://schemas.microsoft.com/office/drawing/2014/main" id="{70B41F80-40FD-40B0-8C67-AACDF050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045" y="4442501"/>
            <a:ext cx="3319429" cy="45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D30BD1-742B-48C8-904E-480B5393460F}"/>
              </a:ext>
            </a:extLst>
          </p:cNvPr>
          <p:cNvSpPr txBox="1"/>
          <p:nvPr/>
        </p:nvSpPr>
        <p:spPr>
          <a:xfrm>
            <a:off x="4794731" y="4909456"/>
            <a:ext cx="846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Nunito" pitchFamily="2" charset="77"/>
              </a:rPr>
              <a:t>(SC&amp;C)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0985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4874-C679-6828-FD6C-68B2F030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34F43-45C2-C848-1611-49B12F1E7D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48841-2422-0E32-DE2C-9009FF35213B}"/>
              </a:ext>
            </a:extLst>
          </p:cNvPr>
          <p:cNvSpPr txBox="1">
            <a:spLocks/>
          </p:cNvSpPr>
          <p:nvPr/>
        </p:nvSpPr>
        <p:spPr>
          <a:xfrm>
            <a:off x="1090209" y="1403582"/>
            <a:ext cx="7030500" cy="80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algn="ctr"/>
            <a:r>
              <a:rPr lang="en-US" dirty="0"/>
              <a:t>Questions?</a:t>
            </a:r>
          </a:p>
          <a:p>
            <a:pPr algn="ctr"/>
            <a:endParaRPr lang="en-US" dirty="0"/>
          </a:p>
        </p:txBody>
      </p:sp>
      <p:pic>
        <p:nvPicPr>
          <p:cNvPr id="3" name="Picture 2" descr="DMM lab">
            <a:extLst>
              <a:ext uri="{FF2B5EF4-FFF2-40B4-BE49-F238E27FC236}">
                <a16:creationId xmlns:a16="http://schemas.microsoft.com/office/drawing/2014/main" id="{7E4CAA0B-7A0F-43C9-60CB-BC89DF54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0" y="3925556"/>
            <a:ext cx="2874819" cy="10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niversity at Albany, SUNY - Wikipedia">
            <a:extLst>
              <a:ext uri="{FF2B5EF4-FFF2-40B4-BE49-F238E27FC236}">
                <a16:creationId xmlns:a16="http://schemas.microsoft.com/office/drawing/2014/main" id="{102A1935-2845-D623-3432-79C1D8D6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0" y="2483432"/>
            <a:ext cx="1223080" cy="122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40272470-9371-ED84-C5A2-4F8022C99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90" y="3238500"/>
            <a:ext cx="190500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B5934-F5D3-F19A-1EE9-AD15A3213C98}"/>
              </a:ext>
            </a:extLst>
          </p:cNvPr>
          <p:cNvSpPr txBox="1"/>
          <p:nvPr/>
        </p:nvSpPr>
        <p:spPr>
          <a:xfrm>
            <a:off x="1993152" y="2479158"/>
            <a:ext cx="56105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Boya Ma, Maxwell MacNeil,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Petko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Bogdanov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UAlbany, SUNY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DMM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GIST Paper &amp; Code:</a:t>
            </a:r>
          </a:p>
        </p:txBody>
      </p:sp>
    </p:spTree>
    <p:extLst>
      <p:ext uri="{BB962C8B-B14F-4D97-AF65-F5344CB8AC3E}">
        <p14:creationId xmlns:p14="http://schemas.microsoft.com/office/powerpoint/2010/main" val="4024167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A2C7-C95B-ED8E-0B80-CCD0029F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BE525-10E9-1688-0569-CF9441462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FEA209-CF0F-E9DB-BD01-4180519C8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25" y="1329228"/>
            <a:ext cx="7030500" cy="2880467"/>
          </a:xfrm>
        </p:spPr>
        <p:txBody>
          <a:bodyPr>
            <a:normAutofit lnSpcReduction="10000"/>
          </a:bodyPr>
          <a:lstStyle/>
          <a:p>
            <a:pPr marL="488950" indent="-342900">
              <a:buFont typeface="+mj-lt"/>
              <a:buAutoNum type="arabicPeriod"/>
            </a:pPr>
            <a:r>
              <a:rPr lang="en-US" sz="1500" dirty="0">
                <a:effectLst/>
                <a:latin typeface="Nunito" pitchFamily="2" charset="77"/>
              </a:rPr>
              <a:t>Dong, </a:t>
            </a:r>
            <a:r>
              <a:rPr lang="en-US" sz="1500" dirty="0" err="1">
                <a:effectLst/>
                <a:latin typeface="Nunito" pitchFamily="2" charset="77"/>
              </a:rPr>
              <a:t>Xiaowen</a:t>
            </a:r>
            <a:r>
              <a:rPr lang="en-US" sz="1500" dirty="0">
                <a:effectLst/>
                <a:latin typeface="Nunito" pitchFamily="2" charset="77"/>
              </a:rPr>
              <a:t>, et al. "Learning Laplacian matrix in smooth graph signal representations." IEEE Transactions on Signal Processing 64.23 (2016): 6160-6173.</a:t>
            </a:r>
          </a:p>
          <a:p>
            <a:pPr marL="488950" indent="-342900">
              <a:buFont typeface="+mj-lt"/>
              <a:buAutoNum type="arabicPeriod"/>
            </a:pPr>
            <a:r>
              <a:rPr lang="en-US" sz="1500" dirty="0" err="1">
                <a:effectLst/>
                <a:latin typeface="Nunito" pitchFamily="2" charset="77"/>
              </a:rPr>
              <a:t>Kalofolias</a:t>
            </a:r>
            <a:r>
              <a:rPr lang="en-US" sz="1500" dirty="0">
                <a:effectLst/>
                <a:latin typeface="Nunito" pitchFamily="2" charset="77"/>
              </a:rPr>
              <a:t>, Vassilis. "How to learn a graph from smooth signals." Artificial Intelligence and Statistics. PMLR, 2016.</a:t>
            </a:r>
          </a:p>
          <a:p>
            <a:pPr marL="488950" indent="-342900">
              <a:buFont typeface="+mj-lt"/>
              <a:buAutoNum type="arabicPeriod"/>
            </a:pPr>
            <a:r>
              <a:rPr lang="en-US" sz="1500" dirty="0">
                <a:effectLst/>
                <a:latin typeface="Nunito" pitchFamily="2" charset="77"/>
              </a:rPr>
              <a:t>Friedman, Jerome, Trevor Hastie, and Robert </a:t>
            </a:r>
            <a:r>
              <a:rPr lang="en-US" sz="1500" dirty="0" err="1">
                <a:effectLst/>
                <a:latin typeface="Nunito" pitchFamily="2" charset="77"/>
              </a:rPr>
              <a:t>Tibshirani</a:t>
            </a:r>
            <a:r>
              <a:rPr lang="en-US" sz="1500" dirty="0">
                <a:effectLst/>
                <a:latin typeface="Nunito" pitchFamily="2" charset="77"/>
              </a:rPr>
              <a:t>. "Sparse inverse covariance estimation with the graphical lasso." Biostatistics 9.3 (2008): 432-441.</a:t>
            </a:r>
          </a:p>
          <a:p>
            <a:pPr marL="488950" indent="-342900">
              <a:buFont typeface="+mj-lt"/>
              <a:buAutoNum type="arabicPeriod"/>
            </a:pPr>
            <a:r>
              <a:rPr lang="en-US" sz="1500" dirty="0">
                <a:effectLst/>
                <a:latin typeface="Nunito" pitchFamily="2" charset="77"/>
              </a:rPr>
              <a:t>S. V. </a:t>
            </a:r>
            <a:r>
              <a:rPr lang="en-US" sz="1500" dirty="0" err="1">
                <a:effectLst/>
                <a:latin typeface="Nunito" pitchFamily="2" charset="77"/>
              </a:rPr>
              <a:t>Tenneti</a:t>
            </a:r>
            <a:r>
              <a:rPr lang="en-US" sz="1500" dirty="0">
                <a:effectLst/>
                <a:latin typeface="Nunito" pitchFamily="2" charset="77"/>
              </a:rPr>
              <a:t> and P. P. Vaidyanathan. Nested periodic matrices and dictionaries: New signal representations for period estimation. IEEE Trans. Signal Processing, 63(14):3736–3750, 2015</a:t>
            </a:r>
          </a:p>
        </p:txBody>
      </p:sp>
    </p:spTree>
    <p:extLst>
      <p:ext uri="{BB962C8B-B14F-4D97-AF65-F5344CB8AC3E}">
        <p14:creationId xmlns:p14="http://schemas.microsoft.com/office/powerpoint/2010/main" val="2970959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FEE1-F9F4-F87D-E6A6-089A68FD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Objectives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31D53-B1B6-CE8F-F7B4-E5DDF44D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781" y="1930378"/>
            <a:ext cx="4134778" cy="2537543"/>
          </a:xfrm>
        </p:spPr>
        <p:txBody>
          <a:bodyPr>
            <a:norm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objective (GIST)</a:t>
            </a:r>
          </a:p>
          <a:p>
            <a:pPr lvl="1"/>
            <a:r>
              <a:rPr lang="en-US" sz="1600" dirty="0"/>
              <a:t>Not lagged data</a:t>
            </a:r>
          </a:p>
          <a:p>
            <a:pPr lvl="1"/>
            <a:r>
              <a:rPr lang="en-US" sz="1600" dirty="0"/>
              <a:t>Distance in U:  Atom level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 objective (GIST-SP)</a:t>
            </a:r>
          </a:p>
          <a:p>
            <a:pPr lvl="1"/>
            <a:r>
              <a:rPr lang="en-US" sz="1600" dirty="0"/>
              <a:t>Lagged data</a:t>
            </a:r>
          </a:p>
          <a:p>
            <a:pPr lvl="1"/>
            <a:r>
              <a:rPr lang="en-US" sz="1600" dirty="0"/>
              <a:t>Distance in U: Period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B5D04-43A4-7283-67A1-DC4D09361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7" name="Google Shape;341;p21">
            <a:extLst>
              <a:ext uri="{FF2B5EF4-FFF2-40B4-BE49-F238E27FC236}">
                <a16:creationId xmlns:a16="http://schemas.microsoft.com/office/drawing/2014/main" id="{43106761-8C65-1005-AECF-E76E8C9A1E8F}"/>
              </a:ext>
            </a:extLst>
          </p:cNvPr>
          <p:cNvSpPr txBox="1"/>
          <p:nvPr/>
        </p:nvSpPr>
        <p:spPr>
          <a:xfrm>
            <a:off x="6636403" y="1121795"/>
            <a:ext cx="4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p3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" name="Google Shape;342;p21">
            <a:extLst>
              <a:ext uri="{FF2B5EF4-FFF2-40B4-BE49-F238E27FC236}">
                <a16:creationId xmlns:a16="http://schemas.microsoft.com/office/drawing/2014/main" id="{29B529F7-865D-311E-8A3D-BAC35BF236CC}"/>
              </a:ext>
            </a:extLst>
          </p:cNvPr>
          <p:cNvSpPr txBox="1"/>
          <p:nvPr/>
        </p:nvSpPr>
        <p:spPr>
          <a:xfrm>
            <a:off x="7126703" y="1121795"/>
            <a:ext cx="4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p4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" name="Google Shape;343;p21">
            <a:extLst>
              <a:ext uri="{FF2B5EF4-FFF2-40B4-BE49-F238E27FC236}">
                <a16:creationId xmlns:a16="http://schemas.microsoft.com/office/drawing/2014/main" id="{2DE3A491-9029-6021-CA3E-057952DAECFA}"/>
              </a:ext>
            </a:extLst>
          </p:cNvPr>
          <p:cNvSpPr txBox="1"/>
          <p:nvPr/>
        </p:nvSpPr>
        <p:spPr>
          <a:xfrm>
            <a:off x="7929166" y="1121795"/>
            <a:ext cx="4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p5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" name="Google Shape;344;p21">
            <a:extLst>
              <a:ext uri="{FF2B5EF4-FFF2-40B4-BE49-F238E27FC236}">
                <a16:creationId xmlns:a16="http://schemas.microsoft.com/office/drawing/2014/main" id="{DB58EDB6-2AF2-902E-0005-793E8038B3A0}"/>
              </a:ext>
            </a:extLst>
          </p:cNvPr>
          <p:cNvSpPr txBox="1"/>
          <p:nvPr/>
        </p:nvSpPr>
        <p:spPr>
          <a:xfrm>
            <a:off x="7173215" y="3199150"/>
            <a:ext cx="85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p3  p4  p5 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58846D7-B7FE-E9C0-A622-C27605EED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6702"/>
          <a:stretch/>
        </p:blipFill>
        <p:spPr>
          <a:xfrm>
            <a:off x="4750251" y="1463320"/>
            <a:ext cx="1193800" cy="109728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824ECDF-CCAC-C438-4DB5-383109459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6702"/>
          <a:stretch/>
        </p:blipFill>
        <p:spPr>
          <a:xfrm>
            <a:off x="4819050" y="3516950"/>
            <a:ext cx="119380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EFB2B-28B1-79C7-A815-DEEAB924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52" y="3718929"/>
            <a:ext cx="617699" cy="139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475697-1C87-E69A-611E-6E09567D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810" y="3715943"/>
            <a:ext cx="617699" cy="1399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2DE201-3565-173A-6B1D-216DB746E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76" y="3723703"/>
            <a:ext cx="467176" cy="12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D198F8-0328-2A65-AD2F-21022E31A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127" y="4001459"/>
            <a:ext cx="97973" cy="227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9F4092-EFD1-5F6F-C23D-B358E2104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01" y="3986882"/>
            <a:ext cx="117910" cy="27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0FBD4A-B9AF-C38D-744D-46B1AE6AE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937" y="3997325"/>
            <a:ext cx="974501" cy="2487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BA3420-BDB9-7B04-0532-C8414BA81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690" y="1492662"/>
            <a:ext cx="2087799" cy="1105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A78FC5-AC88-2954-0858-47BA9C075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8397" y="3516950"/>
            <a:ext cx="803256" cy="1112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220E82F-1FC4-6602-E44E-EF8E2916E477}"/>
              </a:ext>
            </a:extLst>
          </p:cNvPr>
          <p:cNvSpPr txBox="1"/>
          <p:nvPr/>
        </p:nvSpPr>
        <p:spPr>
          <a:xfrm>
            <a:off x="7418334" y="262686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0B41C-9D87-9DEA-F0A6-E188F0660DB5}"/>
              </a:ext>
            </a:extLst>
          </p:cNvPr>
          <p:cNvSpPr txBox="1"/>
          <p:nvPr/>
        </p:nvSpPr>
        <p:spPr>
          <a:xfrm>
            <a:off x="7397886" y="473697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6D20A4-6EA8-5D04-55C7-1CC091BFF7C5}"/>
              </a:ext>
            </a:extLst>
          </p:cNvPr>
          <p:cNvSpPr txBox="1"/>
          <p:nvPr/>
        </p:nvSpPr>
        <p:spPr>
          <a:xfrm>
            <a:off x="4998811" y="4632215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Lagged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494F68-D514-61F1-3FE4-A8E74EF3695E}"/>
              </a:ext>
            </a:extLst>
          </p:cNvPr>
          <p:cNvSpPr txBox="1"/>
          <p:nvPr/>
        </p:nvSpPr>
        <p:spPr>
          <a:xfrm>
            <a:off x="4893763" y="262737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lagged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7D577-F38C-30CB-5DD4-BCFBBC343A4E}"/>
              </a:ext>
            </a:extLst>
          </p:cNvPr>
          <p:cNvSpPr txBox="1"/>
          <p:nvPr/>
        </p:nvSpPr>
        <p:spPr>
          <a:xfrm>
            <a:off x="6162272" y="203796"/>
            <a:ext cx="310015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Possibly omit</a:t>
            </a:r>
          </a:p>
        </p:txBody>
      </p:sp>
    </p:spTree>
    <p:extLst>
      <p:ext uri="{BB962C8B-B14F-4D97-AF65-F5344CB8AC3E}">
        <p14:creationId xmlns:p14="http://schemas.microsoft.com/office/powerpoint/2010/main" val="2978512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AD0B-934E-EA31-8711-0D93393C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Informal problem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B22E2-C112-432A-DFD6-0295EAA56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 time series -&gt; Output graph: relate to a practical application (choose from case studies</a:t>
            </a:r>
          </a:p>
          <a:p>
            <a:r>
              <a:rPr lang="en-US" dirty="0"/>
              <a:t>Say what are the challenges: </a:t>
            </a:r>
          </a:p>
          <a:p>
            <a:pPr lvl="1"/>
            <a:r>
              <a:rPr lang="en-US" dirty="0"/>
              <a:t>Neighbors might have different scales</a:t>
            </a:r>
          </a:p>
          <a:p>
            <a:pPr lvl="1"/>
            <a:r>
              <a:rPr lang="en-US" dirty="0"/>
              <a:t>“Neighbors” might be lagged or anti-correlated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C4A9A-B462-32CE-5F8F-2515297CDE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7270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9E1F-0870-062B-E880-D1DF575B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 &amp; Dictionaries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EED2B-7932-FE02-94BE-5E503E24AB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90;p15">
                <a:extLst>
                  <a:ext uri="{FF2B5EF4-FFF2-40B4-BE49-F238E27FC236}">
                    <a16:creationId xmlns:a16="http://schemas.microsoft.com/office/drawing/2014/main" id="{F2896F94-F219-0AD2-E4F9-757A561BCFBA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303800" y="3970358"/>
                <a:ext cx="4121640" cy="88617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/>
                  <a:t>X:  the signal which has n nodes and t timesteps</a:t>
                </a:r>
              </a:p>
              <a:p>
                <a:pPr marL="0" lvl="0" indent="0" algn="l" rtl="0">
                  <a:lnSpc>
                    <a:spcPts val="1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1200" dirty="0"/>
                  <a:t>U: the encoding matrix - </a:t>
                </a:r>
                <a:r>
                  <a:rPr lang="en-US" sz="1200" b="1" dirty="0"/>
                  <a:t>Sparse</a:t>
                </a:r>
              </a:p>
              <a:p>
                <a:pPr marL="0" lvl="0" indent="0" algn="l" rtl="0">
                  <a:lnSpc>
                    <a:spcPts val="1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l-GR" sz="1200" dirty="0"/>
                  <a:t>: </a:t>
                </a:r>
                <a:r>
                  <a:rPr lang="en-US" sz="1200" dirty="0"/>
                  <a:t>Fourier, Ramanujan, Spline or other</a:t>
                </a:r>
              </a:p>
            </p:txBody>
          </p:sp>
        </mc:Choice>
        <mc:Fallback xmlns="">
          <p:sp>
            <p:nvSpPr>
              <p:cNvPr id="6" name="Google Shape;290;p15">
                <a:extLst>
                  <a:ext uri="{FF2B5EF4-FFF2-40B4-BE49-F238E27FC236}">
                    <a16:creationId xmlns:a16="http://schemas.microsoft.com/office/drawing/2014/main" id="{F2896F94-F219-0AD2-E4F9-757A561BCFB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303800" y="3970358"/>
                <a:ext cx="4121640" cy="886173"/>
              </a:xfrm>
              <a:prstGeom prst="rect">
                <a:avLst/>
              </a:prstGeom>
              <a:blipFill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291;p15">
            <a:extLst>
              <a:ext uri="{FF2B5EF4-FFF2-40B4-BE49-F238E27FC236}">
                <a16:creationId xmlns:a16="http://schemas.microsoft.com/office/drawing/2014/main" id="{97F82FC0-92A1-7350-799E-E8F7A90BE0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" r="42951"/>
          <a:stretch/>
        </p:blipFill>
        <p:spPr>
          <a:xfrm>
            <a:off x="1158366" y="2073955"/>
            <a:ext cx="4389604" cy="17266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56788-6421-0DE3-1072-C4B43652FCE0}"/>
              </a:ext>
            </a:extLst>
          </p:cNvPr>
          <p:cNvSpPr txBox="1"/>
          <p:nvPr/>
        </p:nvSpPr>
        <p:spPr>
          <a:xfrm>
            <a:off x="1219435" y="1597875"/>
            <a:ext cx="6141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Represents data via a </a:t>
            </a:r>
            <a:r>
              <a:rPr lang="en-US" sz="1600" b="1" dirty="0">
                <a:solidFill>
                  <a:srgbClr val="0070C0"/>
                </a:solidFill>
              </a:rPr>
              <a:t>sparse combination </a:t>
            </a:r>
            <a:r>
              <a:rPr lang="en-US" sz="1600" dirty="0"/>
              <a:t>of </a:t>
            </a:r>
            <a:r>
              <a:rPr lang="en-US" sz="1600" b="1" dirty="0">
                <a:solidFill>
                  <a:srgbClr val="0070C0"/>
                </a:solidFill>
              </a:rPr>
              <a:t>dictionary basis</a:t>
            </a:r>
            <a:r>
              <a:rPr lang="en-US" sz="1600" dirty="0"/>
              <a:t>. </a:t>
            </a:r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82266D-1945-EDFC-CD99-C72FD65AF7BA}"/>
                  </a:ext>
                </a:extLst>
              </p:cNvPr>
              <p:cNvSpPr txBox="1"/>
              <p:nvPr/>
            </p:nvSpPr>
            <p:spPr>
              <a:xfrm>
                <a:off x="7137460" y="3206184"/>
                <a:ext cx="1078885" cy="605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82266D-1945-EDFC-CD99-C72FD65AF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460" y="3206184"/>
                <a:ext cx="1078885" cy="605807"/>
              </a:xfrm>
              <a:prstGeom prst="rect">
                <a:avLst/>
              </a:prstGeom>
              <a:blipFill>
                <a:blip r:embed="rId5"/>
                <a:stretch>
                  <a:fillRect l="-22093" t="-114583" r="-5814" b="-18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66A363-89E2-DCC9-6493-F770623EB2D9}"/>
                  </a:ext>
                </a:extLst>
              </p:cNvPr>
              <p:cNvSpPr txBox="1"/>
              <p:nvPr/>
            </p:nvSpPr>
            <p:spPr>
              <a:xfrm>
                <a:off x="6684997" y="2351087"/>
                <a:ext cx="1854162" cy="586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  <m:mr>
                            <m:e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66A363-89E2-DCC9-6493-F770623EB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997" y="2351087"/>
                <a:ext cx="1854162" cy="586186"/>
              </a:xfrm>
              <a:prstGeom prst="rect">
                <a:avLst/>
              </a:prstGeom>
              <a:blipFill>
                <a:blip r:embed="rId6"/>
                <a:stretch>
                  <a:fillRect l="-3401" t="-2128" r="-2041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1E3D7F-63D5-CD77-A9BB-1119B61BDE1C}"/>
                  </a:ext>
                </a:extLst>
              </p:cNvPr>
              <p:cNvSpPr txBox="1"/>
              <p:nvPr/>
            </p:nvSpPr>
            <p:spPr>
              <a:xfrm>
                <a:off x="6858199" y="4076084"/>
                <a:ext cx="18106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dirty="0" err="1"/>
                  <a:t>i-th</a:t>
                </a:r>
                <a:r>
                  <a:rPr lang="en-US" dirty="0"/>
                  <a:t> row in 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sparse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1E3D7F-63D5-CD77-A9BB-1119B61BD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199" y="4076084"/>
                <a:ext cx="1810688" cy="523220"/>
              </a:xfrm>
              <a:prstGeom prst="rect">
                <a:avLst/>
              </a:prstGeom>
              <a:blipFill>
                <a:blip r:embed="rId7"/>
                <a:stretch>
                  <a:fillRect t="-2439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33ABCE-984E-02CF-F42E-8DE780454784}"/>
              </a:ext>
            </a:extLst>
          </p:cNvPr>
          <p:cNvSpPr txBox="1"/>
          <p:nvPr/>
        </p:nvSpPr>
        <p:spPr>
          <a:xfrm>
            <a:off x="6162272" y="203796"/>
            <a:ext cx="310015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Leave as extra slide</a:t>
            </a:r>
          </a:p>
        </p:txBody>
      </p:sp>
    </p:spTree>
    <p:extLst>
      <p:ext uri="{BB962C8B-B14F-4D97-AF65-F5344CB8AC3E}">
        <p14:creationId xmlns:p14="http://schemas.microsoft.com/office/powerpoint/2010/main" val="2568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0A6A-433C-8279-69A2-9B153560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are not independent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A1FB0-8F8E-C822-47A7-D1B4A41F3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9F8FB-8B3B-253E-B4CE-29F65B12BB8E}"/>
              </a:ext>
            </a:extLst>
          </p:cNvPr>
          <p:cNvSpPr txBox="1"/>
          <p:nvPr/>
        </p:nvSpPr>
        <p:spPr>
          <a:xfrm>
            <a:off x="984069" y="201168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C08B3-37D1-B5DA-C827-F44E75AC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304" y="1994151"/>
            <a:ext cx="2343616" cy="1783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1911F-1C85-C528-47DB-CA1D268DD768}"/>
              </a:ext>
            </a:extLst>
          </p:cNvPr>
          <p:cNvSpPr txBox="1"/>
          <p:nvPr/>
        </p:nvSpPr>
        <p:spPr>
          <a:xfrm>
            <a:off x="5381922" y="3964376"/>
            <a:ext cx="2720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Nodes: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Edges: roads</a:t>
            </a:r>
          </a:p>
          <a:p>
            <a:r>
              <a:rPr lang="en-US" dirty="0"/>
              <a:t>Time series:  speed every 5min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5C21B96-76DC-BE2F-83FD-1B0EF7465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26" y="1994151"/>
            <a:ext cx="2564345" cy="1897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EA6A76-9610-7AE5-54FE-1E156D258653}"/>
              </a:ext>
            </a:extLst>
          </p:cNvPr>
          <p:cNvSpPr txBox="1"/>
          <p:nvPr/>
        </p:nvSpPr>
        <p:spPr>
          <a:xfrm>
            <a:off x="1989007" y="3964376"/>
            <a:ext cx="2173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Nodes: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Edges: friendship</a:t>
            </a:r>
          </a:p>
          <a:p>
            <a:r>
              <a:rPr lang="en-US" dirty="0"/>
              <a:t>Time series: hourly posts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0D10CFD-F3BA-27D8-D6AE-B604E66F0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61629"/>
            <a:ext cx="1590773" cy="70008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0DA959-26EC-94DD-856D-6596E700FB50}"/>
              </a:ext>
            </a:extLst>
          </p:cNvPr>
          <p:cNvCxnSpPr>
            <a:stCxn id="15" idx="3"/>
          </p:cNvCxnSpPr>
          <p:nvPr/>
        </p:nvCxnSpPr>
        <p:spPr>
          <a:xfrm flipV="1">
            <a:off x="1590773" y="2886075"/>
            <a:ext cx="398234" cy="2559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A7E7AC-9811-D5DD-81FF-75D6AB99D247}"/>
              </a:ext>
            </a:extLst>
          </p:cNvPr>
          <p:cNvCxnSpPr>
            <a:cxnSpLocks/>
          </p:cNvCxnSpPr>
          <p:nvPr/>
        </p:nvCxnSpPr>
        <p:spPr>
          <a:xfrm>
            <a:off x="1666973" y="2113821"/>
            <a:ext cx="780952" cy="52460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4D9624A9-BC72-116C-BBD1-890C68C60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94624"/>
            <a:ext cx="1596495" cy="700087"/>
          </a:xfrm>
          <a:prstGeom prst="rect">
            <a:avLst/>
          </a:prstGeom>
        </p:spPr>
      </p:pic>
      <p:pic>
        <p:nvPicPr>
          <p:cNvPr id="27" name="Picture 26" descr="Chart, line chart&#10;&#10;Description automatically generated">
            <a:extLst>
              <a:ext uri="{FF2B5EF4-FFF2-40B4-BE49-F238E27FC236}">
                <a16:creationId xmlns:a16="http://schemas.microsoft.com/office/drawing/2014/main" id="{66835D28-21E0-6AE0-1487-51B5F1B45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73591"/>
            <a:ext cx="1584407" cy="70008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2998F7-B681-DAAE-BD78-57D573468439}"/>
              </a:ext>
            </a:extLst>
          </p:cNvPr>
          <p:cNvCxnSpPr>
            <a:cxnSpLocks/>
          </p:cNvCxnSpPr>
          <p:nvPr/>
        </p:nvCxnSpPr>
        <p:spPr>
          <a:xfrm flipV="1">
            <a:off x="1584407" y="3509366"/>
            <a:ext cx="539668" cy="3950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09DEC740-D27C-5DFC-BC8F-E47954EA1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7915" y="1498667"/>
            <a:ext cx="1746085" cy="774700"/>
          </a:xfrm>
          <a:prstGeom prst="rect">
            <a:avLst/>
          </a:prstGeom>
        </p:spPr>
      </p:pic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65854CA0-A16E-A42B-0B97-D39A55863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774" y="2411210"/>
            <a:ext cx="1709395" cy="751339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139F85-F041-0680-9242-E50E78EF4AE2}"/>
              </a:ext>
            </a:extLst>
          </p:cNvPr>
          <p:cNvCxnSpPr>
            <a:cxnSpLocks/>
          </p:cNvCxnSpPr>
          <p:nvPr/>
        </p:nvCxnSpPr>
        <p:spPr>
          <a:xfrm flipH="1">
            <a:off x="7299325" y="2011680"/>
            <a:ext cx="98590" cy="4394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065E88A-3FD5-8F7B-A42D-48BC501B82AD}"/>
              </a:ext>
            </a:extLst>
          </p:cNvPr>
          <p:cNvCxnSpPr>
            <a:cxnSpLocks/>
          </p:cNvCxnSpPr>
          <p:nvPr/>
        </p:nvCxnSpPr>
        <p:spPr>
          <a:xfrm flipH="1" flipV="1">
            <a:off x="7178675" y="2536825"/>
            <a:ext cx="219240" cy="2159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Chart, line chart&#10;&#10;Description automatically generated">
            <a:extLst>
              <a:ext uri="{FF2B5EF4-FFF2-40B4-BE49-F238E27FC236}">
                <a16:creationId xmlns:a16="http://schemas.microsoft.com/office/drawing/2014/main" id="{08393C15-0CC1-8D70-FFE8-9EC8BE6F9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773" y="3297274"/>
            <a:ext cx="1709396" cy="750081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8B0A9A-2F02-42CE-3B59-D66CA34D3000}"/>
              </a:ext>
            </a:extLst>
          </p:cNvPr>
          <p:cNvCxnSpPr>
            <a:cxnSpLocks/>
          </p:cNvCxnSpPr>
          <p:nvPr/>
        </p:nvCxnSpPr>
        <p:spPr>
          <a:xfrm flipH="1">
            <a:off x="7069055" y="3598921"/>
            <a:ext cx="32886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80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102F-6F1C-A773-8C39-44B4332A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Dictionaries for time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536B8-1189-394D-F528-C56112BADA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563F629-D6EF-B329-F9B6-C08B6E8DD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19220"/>
              </p:ext>
            </p:extLst>
          </p:nvPr>
        </p:nvGraphicFramePr>
        <p:xfrm>
          <a:off x="2258292" y="1980622"/>
          <a:ext cx="431646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15">
                  <a:extLst>
                    <a:ext uri="{9D8B030D-6E8A-4147-A177-3AD203B41FA5}">
                      <a16:colId xmlns:a16="http://schemas.microsoft.com/office/drawing/2014/main" val="1100100613"/>
                    </a:ext>
                  </a:extLst>
                </a:gridCol>
                <a:gridCol w="1079115">
                  <a:extLst>
                    <a:ext uri="{9D8B030D-6E8A-4147-A177-3AD203B41FA5}">
                      <a16:colId xmlns:a16="http://schemas.microsoft.com/office/drawing/2014/main" val="1288009407"/>
                    </a:ext>
                  </a:extLst>
                </a:gridCol>
                <a:gridCol w="1265508">
                  <a:extLst>
                    <a:ext uri="{9D8B030D-6E8A-4147-A177-3AD203B41FA5}">
                      <a16:colId xmlns:a16="http://schemas.microsoft.com/office/drawing/2014/main" val="1564475302"/>
                    </a:ext>
                  </a:extLst>
                </a:gridCol>
                <a:gridCol w="892722">
                  <a:extLst>
                    <a:ext uri="{9D8B030D-6E8A-4147-A177-3AD203B41FA5}">
                      <a16:colId xmlns:a16="http://schemas.microsoft.com/office/drawing/2014/main" val="3592794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Ramanujan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95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Type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Temporal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54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Orthogonal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918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Parameter-free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5142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D8538C9-AA06-E1C1-9FE6-0AD317CD3BF3}"/>
              </a:ext>
            </a:extLst>
          </p:cNvPr>
          <p:cNvSpPr txBox="1"/>
          <p:nvPr/>
        </p:nvSpPr>
        <p:spPr>
          <a:xfrm>
            <a:off x="1856509" y="446116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03539-2953-99ED-9D07-FFDDD0730E50}"/>
              </a:ext>
            </a:extLst>
          </p:cNvPr>
          <p:cNvSpPr txBox="1"/>
          <p:nvPr/>
        </p:nvSpPr>
        <p:spPr>
          <a:xfrm>
            <a:off x="6162272" y="203796"/>
            <a:ext cx="310015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much in this slide, omit</a:t>
            </a:r>
          </a:p>
        </p:txBody>
      </p:sp>
    </p:spTree>
    <p:extLst>
      <p:ext uri="{BB962C8B-B14F-4D97-AF65-F5344CB8AC3E}">
        <p14:creationId xmlns:p14="http://schemas.microsoft.com/office/powerpoint/2010/main" val="973105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6CD0-DE5D-E2FE-1698-24E2C18F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00" y="598575"/>
            <a:ext cx="7705446" cy="999300"/>
          </a:xfrm>
        </p:spPr>
        <p:txBody>
          <a:bodyPr>
            <a:normAutofit fontScale="90000"/>
          </a:bodyPr>
          <a:lstStyle/>
          <a:p>
            <a:r>
              <a:rPr lang="en-US" dirty="0"/>
              <a:t>Temporal Dictionary: Ramanujan Periodic </a:t>
            </a:r>
            <a:r>
              <a:rPr lang="en-US" dirty="0" err="1"/>
              <a:t>Dict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1766F9-79CA-D155-B53C-B64998CD0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903" y="1861137"/>
            <a:ext cx="2586857" cy="447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739722-1892-9020-6BFC-472CD805F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28" y="1597875"/>
            <a:ext cx="2086344" cy="346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2CA4AF-659F-1E3C-831A-2E706610D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654" y="2304200"/>
            <a:ext cx="5118302" cy="14013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79769C-578B-A0CC-2672-8C4A17BD8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278" y="3885844"/>
            <a:ext cx="3154748" cy="7448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173337-C760-ED63-FC97-FEA63866932B}"/>
              </a:ext>
            </a:extLst>
          </p:cNvPr>
          <p:cNvSpPr txBox="1"/>
          <p:nvPr/>
        </p:nvSpPr>
        <p:spPr>
          <a:xfrm>
            <a:off x="1436502" y="4791899"/>
            <a:ext cx="4629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g is a period, {d1, d2, …, dk} are the divisors of 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B02EA95-5FA3-E3E8-84C9-BB6539912B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16284D-7D92-061F-600B-C2DC9899ECDA}"/>
              </a:ext>
            </a:extLst>
          </p:cNvPr>
          <p:cNvSpPr txBox="1"/>
          <p:nvPr/>
        </p:nvSpPr>
        <p:spPr>
          <a:xfrm>
            <a:off x="813120" y="1555582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Dictionary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24C51-BA56-4C5B-A010-C7B8B6F21673}"/>
              </a:ext>
            </a:extLst>
          </p:cNvPr>
          <p:cNvSpPr txBox="1"/>
          <p:nvPr/>
        </p:nvSpPr>
        <p:spPr>
          <a:xfrm>
            <a:off x="813120" y="1930923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Sub-dictionary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4789D2-1C9F-B3D9-5903-63669F40DA20}"/>
              </a:ext>
            </a:extLst>
          </p:cNvPr>
          <p:cNvSpPr txBox="1"/>
          <p:nvPr/>
        </p:nvSpPr>
        <p:spPr>
          <a:xfrm>
            <a:off x="851245" y="2907039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 basis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A8CB7-6CAB-E568-6E66-D16BEE19A38E}"/>
              </a:ext>
            </a:extLst>
          </p:cNvPr>
          <p:cNvSpPr txBox="1"/>
          <p:nvPr/>
        </p:nvSpPr>
        <p:spPr>
          <a:xfrm>
            <a:off x="848806" y="406577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Ramanujan sum</a:t>
            </a:r>
          </a:p>
        </p:txBody>
      </p:sp>
    </p:spTree>
    <p:extLst>
      <p:ext uri="{BB962C8B-B14F-4D97-AF65-F5344CB8AC3E}">
        <p14:creationId xmlns:p14="http://schemas.microsoft.com/office/powerpoint/2010/main" val="545843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7F38A-B54D-493F-D0E2-29A7235E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00" y="2196292"/>
            <a:ext cx="4865236" cy="943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15377-62E9-7344-297A-33864498C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00" y="3139641"/>
            <a:ext cx="4256214" cy="1615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E46B9-915A-2D1F-903F-5706C4079127}"/>
              </a:ext>
            </a:extLst>
          </p:cNvPr>
          <p:cNvSpPr txBox="1"/>
          <p:nvPr/>
        </p:nvSpPr>
        <p:spPr>
          <a:xfrm>
            <a:off x="1303800" y="1728803"/>
            <a:ext cx="454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dictionary with 3 period, and signal length is 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320A73-FFF7-434B-FDE2-CBC7B1F35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00" y="598575"/>
            <a:ext cx="7705446" cy="999300"/>
          </a:xfrm>
        </p:spPr>
        <p:txBody>
          <a:bodyPr>
            <a:normAutofit fontScale="90000"/>
          </a:bodyPr>
          <a:lstStyle/>
          <a:p>
            <a:r>
              <a:rPr lang="en-US" dirty="0"/>
              <a:t>Temporal Dictionary: Ramanujan Periodic </a:t>
            </a:r>
            <a:r>
              <a:rPr lang="en-US" dirty="0" err="1"/>
              <a:t>Dict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76EC0E4-5745-C9B7-9DE4-2AE4CFB5DA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8234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7AD2-7496-EA14-2D48-9658806C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Signal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E3D5A-C6EE-9F4A-DFBE-A8533BBD70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F0208A-1236-0CB0-FA3F-681F251B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85" y="1334169"/>
            <a:ext cx="4160065" cy="340280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D711CA-010C-8126-674A-A10897A38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7742" y="1597874"/>
            <a:ext cx="3337654" cy="2437532"/>
          </a:xfrm>
        </p:spPr>
        <p:txBody>
          <a:bodyPr>
            <a:normAutofit/>
          </a:bodyPr>
          <a:lstStyle/>
          <a:p>
            <a:r>
              <a:rPr lang="en-US" sz="1600" dirty="0"/>
              <a:t>Node:</a:t>
            </a:r>
          </a:p>
          <a:p>
            <a:pPr lvl="1"/>
            <a:r>
              <a:rPr lang="en-US" sz="1400" dirty="0"/>
              <a:t>1000 Twitter users</a:t>
            </a:r>
          </a:p>
          <a:p>
            <a:r>
              <a:rPr lang="en-US" sz="1600" dirty="0"/>
              <a:t>Edge:</a:t>
            </a:r>
          </a:p>
          <a:p>
            <a:pPr lvl="1"/>
            <a:r>
              <a:rPr lang="en-US" sz="1400" dirty="0"/>
              <a:t>Following relationship</a:t>
            </a:r>
          </a:p>
          <a:p>
            <a:r>
              <a:rPr lang="en-US" sz="1600" dirty="0"/>
              <a:t>Signal:</a:t>
            </a:r>
          </a:p>
          <a:p>
            <a:pPr lvl="1"/>
            <a:r>
              <a:rPr lang="en-US" sz="1400" dirty="0"/>
              <a:t>Number of #Apple related hashtag posted in 6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BF19F-1EC8-83BF-F0E3-06BB6568E585}"/>
              </a:ext>
            </a:extLst>
          </p:cNvPr>
          <p:cNvSpPr txBox="1"/>
          <p:nvPr/>
        </p:nvSpPr>
        <p:spPr>
          <a:xfrm>
            <a:off x="2411793" y="4835723"/>
            <a:ext cx="4320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web.media.mit.edu</a:t>
            </a:r>
            <a:r>
              <a:rPr lang="en-US" dirty="0"/>
              <a:t>/~</a:t>
            </a:r>
            <a:r>
              <a:rPr lang="en-US" dirty="0" err="1"/>
              <a:t>xdong</a:t>
            </a:r>
            <a:r>
              <a:rPr lang="en-US" dirty="0"/>
              <a:t>/talk/</a:t>
            </a:r>
            <a:r>
              <a:rPr lang="en-US" dirty="0" err="1"/>
              <a:t>BDI_GSP.pdf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92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7AD2-7496-EA14-2D48-9658806C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Laplacian and Smoothness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24DA6-FDCA-C6AC-58E1-7F45076D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50" y="1545036"/>
            <a:ext cx="3952012" cy="842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2574A-2797-8C92-04A6-06DDBFCD6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800" y="2730812"/>
            <a:ext cx="3952012" cy="165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14FD66-7690-AF4C-CBC9-95E7DDFB3783}"/>
                  </a:ext>
                </a:extLst>
              </p:cNvPr>
              <p:cNvSpPr txBox="1"/>
              <p:nvPr/>
            </p:nvSpPr>
            <p:spPr>
              <a:xfrm>
                <a:off x="1307166" y="4430984"/>
                <a:ext cx="11459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(a)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14FD66-7690-AF4C-CBC9-95E7DDFB3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166" y="4430984"/>
                <a:ext cx="114598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B0AE89-AC55-283D-1CF4-44C5116960A8}"/>
                  </a:ext>
                </a:extLst>
              </p:cNvPr>
              <p:cNvSpPr txBox="1"/>
              <p:nvPr/>
            </p:nvSpPr>
            <p:spPr>
              <a:xfrm>
                <a:off x="3824420" y="4430984"/>
                <a:ext cx="11459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(b)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B0AE89-AC55-283D-1CF4-44C51169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420" y="4430984"/>
                <a:ext cx="114598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DB1D5-6512-4141-DDE8-8020346EAB86}"/>
                  </a:ext>
                </a:extLst>
              </p:cNvPr>
              <p:cNvSpPr txBox="1"/>
              <p:nvPr/>
            </p:nvSpPr>
            <p:spPr>
              <a:xfrm>
                <a:off x="6567495" y="2405767"/>
                <a:ext cx="230653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Input signal: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Smoothness: tr(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DB1D5-6512-4141-DDE8-8020346EA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495" y="2405767"/>
                <a:ext cx="2306539" cy="738664"/>
              </a:xfrm>
              <a:prstGeom prst="rect">
                <a:avLst/>
              </a:prstGeom>
              <a:blipFill>
                <a:blip r:embed="rId7"/>
                <a:stretch>
                  <a:fillRect l="-546"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D9E3351-7F1B-8E4A-297B-B7120ADF8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3441F-343D-21E3-26C1-7A1177E97C89}"/>
              </a:ext>
            </a:extLst>
          </p:cNvPr>
          <p:cNvSpPr txBox="1"/>
          <p:nvPr/>
        </p:nvSpPr>
        <p:spPr>
          <a:xfrm>
            <a:off x="121920" y="2460799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Bars are node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4DD586-69C2-0248-F544-A75097277D1B}"/>
                  </a:ext>
                </a:extLst>
              </p:cNvPr>
              <p:cNvSpPr txBox="1"/>
              <p:nvPr/>
            </p:nvSpPr>
            <p:spPr>
              <a:xfrm>
                <a:off x="5988152" y="1508433"/>
                <a:ext cx="3011594" cy="896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x(</a:t>
                </a:r>
                <a:r>
                  <a:rPr lang="en-US" dirty="0" err="1"/>
                  <a:t>i</a:t>
                </a:r>
                <a:r>
                  <a:rPr lang="en-US" dirty="0"/>
                  <a:t>) is the signal value of node </a:t>
                </a:r>
                <a:r>
                  <a:rPr lang="en-US" dirty="0" err="1"/>
                  <a:t>i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is the weight of edge(</a:t>
                </a:r>
                <a:r>
                  <a:rPr lang="en-US" dirty="0" err="1"/>
                  <a:t>i,j</a:t>
                </a:r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is 0 when no edge between </a:t>
                </a:r>
                <a:r>
                  <a:rPr lang="en-US" dirty="0" err="1"/>
                  <a:t>i</a:t>
                </a:r>
                <a:r>
                  <a:rPr lang="en-US" dirty="0"/>
                  <a:t> and j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4DD586-69C2-0248-F544-A75097277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152" y="1508433"/>
                <a:ext cx="3011594" cy="896399"/>
              </a:xfrm>
              <a:prstGeom prst="rect">
                <a:avLst/>
              </a:prstGeom>
              <a:blipFill>
                <a:blip r:embed="rId8"/>
                <a:stretch>
                  <a:fillRect l="-3782" t="-5556" r="-252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99F4BC-7BC2-550E-06EA-AEAFE52B80EF}"/>
              </a:ext>
            </a:extLst>
          </p:cNvPr>
          <p:cNvSpPr txBox="1"/>
          <p:nvPr/>
        </p:nvSpPr>
        <p:spPr>
          <a:xfrm>
            <a:off x="6162272" y="203796"/>
            <a:ext cx="310015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Leave as extra slide </a:t>
            </a:r>
          </a:p>
        </p:txBody>
      </p:sp>
    </p:spTree>
    <p:extLst>
      <p:ext uri="{BB962C8B-B14F-4D97-AF65-F5344CB8AC3E}">
        <p14:creationId xmlns:p14="http://schemas.microsoft.com/office/powerpoint/2010/main" val="1404623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AE7A-6FDF-37B8-5128-2C67DC1E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Dong’s 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CACB6-C412-4231-7E40-C9F60EC9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00" y="1988809"/>
            <a:ext cx="5130099" cy="1723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860D0-20B0-DDBF-4FE6-F313281A4629}"/>
              </a:ext>
            </a:extLst>
          </p:cNvPr>
          <p:cNvSpPr txBox="1"/>
          <p:nvPr/>
        </p:nvSpPr>
        <p:spPr>
          <a:xfrm>
            <a:off x="1472665" y="3806261"/>
            <a:ext cx="2630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X: input signal</a:t>
            </a:r>
          </a:p>
          <a:p>
            <a:r>
              <a:rPr lang="en-US" dirty="0"/>
              <a:t>Y: denoised version of X</a:t>
            </a:r>
          </a:p>
          <a:p>
            <a:r>
              <a:rPr lang="en-US" dirty="0"/>
              <a:t>L: the learned Laplacian matrix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4C5CAA-95DD-69EB-2C56-CDB629F1E9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B22A3B-E7B6-A8DD-CFB5-968C509D46B4}"/>
              </a:ext>
            </a:extLst>
          </p:cNvPr>
          <p:cNvSpPr/>
          <p:nvPr/>
        </p:nvSpPr>
        <p:spPr>
          <a:xfrm>
            <a:off x="2908852" y="1894466"/>
            <a:ext cx="1139687" cy="579542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A7DD2B-1144-D0AE-9A16-4BAED32F4033}"/>
              </a:ext>
            </a:extLst>
          </p:cNvPr>
          <p:cNvSpPr/>
          <p:nvPr/>
        </p:nvSpPr>
        <p:spPr>
          <a:xfrm>
            <a:off x="4249206" y="1894466"/>
            <a:ext cx="1237194" cy="579542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4FE14-A5E8-2874-F906-7F0DF2EAB265}"/>
              </a:ext>
            </a:extLst>
          </p:cNvPr>
          <p:cNvSpPr txBox="1"/>
          <p:nvPr/>
        </p:nvSpPr>
        <p:spPr>
          <a:xfrm>
            <a:off x="2212780" y="1284505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Better reconstruction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34314-0952-3531-01B7-FA8BB07BD3E1}"/>
              </a:ext>
            </a:extLst>
          </p:cNvPr>
          <p:cNvSpPr txBox="1"/>
          <p:nvPr/>
        </p:nvSpPr>
        <p:spPr>
          <a:xfrm>
            <a:off x="4673055" y="1284505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 is smooth on 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D7F310-B202-5843-A845-26290C3C5475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3246783" y="1592282"/>
            <a:ext cx="231913" cy="3021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7E5FEB-AB8D-B7C9-765D-0117B910BCC8}"/>
              </a:ext>
            </a:extLst>
          </p:cNvPr>
          <p:cNvCxnSpPr>
            <a:cxnSpLocks/>
          </p:cNvCxnSpPr>
          <p:nvPr/>
        </p:nvCxnSpPr>
        <p:spPr>
          <a:xfrm flipH="1">
            <a:off x="4861177" y="1598908"/>
            <a:ext cx="227660" cy="261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2C0A056-3413-C7DE-28C2-35248EDD893C}"/>
              </a:ext>
            </a:extLst>
          </p:cNvPr>
          <p:cNvSpPr/>
          <p:nvPr/>
        </p:nvSpPr>
        <p:spPr>
          <a:xfrm>
            <a:off x="5148470" y="3140765"/>
            <a:ext cx="178904" cy="437322"/>
          </a:xfrm>
          <a:prstGeom prst="rightBrace">
            <a:avLst>
              <a:gd name="adj1" fmla="val 4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6D8614-A233-0C66-0091-A06242878EE8}"/>
              </a:ext>
            </a:extLst>
          </p:cNvPr>
          <p:cNvSpPr txBox="1"/>
          <p:nvPr/>
        </p:nvSpPr>
        <p:spPr>
          <a:xfrm>
            <a:off x="5432237" y="3198092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Ensure valid Laplacian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1809189-E3DC-CCA2-05B0-326A3E50B0B3}"/>
              </a:ext>
            </a:extLst>
          </p:cNvPr>
          <p:cNvSpPr/>
          <p:nvPr/>
        </p:nvSpPr>
        <p:spPr>
          <a:xfrm>
            <a:off x="5713571" y="1894466"/>
            <a:ext cx="766742" cy="579542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F62B02-0C96-C1DE-A6D6-8422DBA7D8EE}"/>
              </a:ext>
            </a:extLst>
          </p:cNvPr>
          <p:cNvSpPr txBox="1"/>
          <p:nvPr/>
        </p:nvSpPr>
        <p:spPr>
          <a:xfrm>
            <a:off x="6443210" y="1291131"/>
            <a:ext cx="2383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Distribution of edge weights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91505-093D-05F4-2740-375AA8A4CF41}"/>
              </a:ext>
            </a:extLst>
          </p:cNvPr>
          <p:cNvCxnSpPr>
            <a:cxnSpLocks/>
          </p:cNvCxnSpPr>
          <p:nvPr/>
        </p:nvCxnSpPr>
        <p:spPr>
          <a:xfrm flipH="1">
            <a:off x="6370078" y="1585461"/>
            <a:ext cx="227660" cy="261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4609C1-3356-A321-6E8F-E828E87EB0BD}"/>
              </a:ext>
            </a:extLst>
          </p:cNvPr>
          <p:cNvSpPr txBox="1"/>
          <p:nvPr/>
        </p:nvSpPr>
        <p:spPr>
          <a:xfrm>
            <a:off x="1077480" y="4928056"/>
            <a:ext cx="74831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[1] Dong, </a:t>
            </a:r>
            <a:r>
              <a:rPr lang="en-US" sz="800" dirty="0" err="1"/>
              <a:t>Xiaowen</a:t>
            </a:r>
            <a:r>
              <a:rPr lang="en-US" sz="800" dirty="0"/>
              <a:t>, et al. "Learning Laplacian matrix in smooth graph signal representations." </a:t>
            </a:r>
            <a:r>
              <a:rPr lang="en-US" sz="800" i="1" dirty="0"/>
              <a:t>IEEE Transactions on Signal Processing</a:t>
            </a:r>
            <a:r>
              <a:rPr lang="en-US" sz="800" dirty="0"/>
              <a:t> 64.23 (2016): 6160-6173.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C1155-06F1-BA04-B9DD-03DA0D811D20}"/>
              </a:ext>
            </a:extLst>
          </p:cNvPr>
          <p:cNvSpPr txBox="1"/>
          <p:nvPr/>
        </p:nvSpPr>
        <p:spPr>
          <a:xfrm>
            <a:off x="6162272" y="203796"/>
            <a:ext cx="310015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Too much detail on a baseline, skip or leave as extra</a:t>
            </a:r>
          </a:p>
        </p:txBody>
      </p:sp>
    </p:spTree>
    <p:extLst>
      <p:ext uri="{BB962C8B-B14F-4D97-AF65-F5344CB8AC3E}">
        <p14:creationId xmlns:p14="http://schemas.microsoft.com/office/powerpoint/2010/main" val="605864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03AB-2E9D-0F25-B782-96A68517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Kalofolias</a:t>
            </a:r>
            <a:r>
              <a:rPr lang="en-US" dirty="0"/>
              <a:t>’ 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71A7E-A978-52AE-AAFA-9EC293B5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00" y="2147836"/>
            <a:ext cx="6045200" cy="63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3AFC8-AEF5-C755-D498-F97187993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598" y="3382397"/>
            <a:ext cx="1797287" cy="507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734B7-B432-9C72-4AE0-CD75D3550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598" y="3903662"/>
            <a:ext cx="3041628" cy="471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58BA57-D8AC-3195-0CB7-56B26C5C17CD}"/>
              </a:ext>
            </a:extLst>
          </p:cNvPr>
          <p:cNvSpPr txBox="1"/>
          <p:nvPr/>
        </p:nvSpPr>
        <p:spPr>
          <a:xfrm>
            <a:off x="1376413" y="3152810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W: adjacency matrix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8A32DB-CFED-BFEB-11E8-D5135B0D96F9}"/>
              </a:ext>
            </a:extLst>
          </p:cNvPr>
          <p:cNvSpPr txBox="1"/>
          <p:nvPr/>
        </p:nvSpPr>
        <p:spPr>
          <a:xfrm>
            <a:off x="1395418" y="3497791"/>
            <a:ext cx="2323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Z: pair-vise distance matrix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81FB11-AC56-E8A8-3E9F-B224EF12FB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16A4316-C444-421B-B69D-745AD872A525}"/>
              </a:ext>
            </a:extLst>
          </p:cNvPr>
          <p:cNvSpPr/>
          <p:nvPr/>
        </p:nvSpPr>
        <p:spPr>
          <a:xfrm>
            <a:off x="3969026" y="2100465"/>
            <a:ext cx="2020957" cy="742122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2F3F0-CF89-69DB-125A-0A1D3D666340}"/>
              </a:ext>
            </a:extLst>
          </p:cNvPr>
          <p:cNvSpPr txBox="1"/>
          <p:nvPr/>
        </p:nvSpPr>
        <p:spPr>
          <a:xfrm>
            <a:off x="5839141" y="1357541"/>
            <a:ext cx="202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Penalty</a:t>
            </a:r>
            <a:r>
              <a:rPr lang="en-US" dirty="0">
                <a:solidFill>
                  <a:srgbClr val="0070C0"/>
                </a:solidFill>
              </a:rPr>
              <a:t> on edges with </a:t>
            </a:r>
            <a:r>
              <a:rPr lang="en-US" b="1" dirty="0">
                <a:solidFill>
                  <a:srgbClr val="0070C0"/>
                </a:solidFill>
              </a:rPr>
              <a:t>small weights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FFF24F-EF21-5556-D21F-C59558D1FBA7}"/>
              </a:ext>
            </a:extLst>
          </p:cNvPr>
          <p:cNvCxnSpPr>
            <a:stCxn id="4" idx="1"/>
            <a:endCxn id="3" idx="0"/>
          </p:cNvCxnSpPr>
          <p:nvPr/>
        </p:nvCxnSpPr>
        <p:spPr>
          <a:xfrm flipH="1">
            <a:off x="4979505" y="1619151"/>
            <a:ext cx="859636" cy="4813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28C4CFD-B1D3-506B-7FEA-AFD8FFCF19AF}"/>
              </a:ext>
            </a:extLst>
          </p:cNvPr>
          <p:cNvSpPr txBox="1"/>
          <p:nvPr/>
        </p:nvSpPr>
        <p:spPr>
          <a:xfrm>
            <a:off x="6760014" y="3016265"/>
            <a:ext cx="2383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Distribution of edge weights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9DEC03-8222-A91D-E364-80CBCA4C6327}"/>
              </a:ext>
            </a:extLst>
          </p:cNvPr>
          <p:cNvCxnSpPr>
            <a:cxnSpLocks/>
          </p:cNvCxnSpPr>
          <p:nvPr/>
        </p:nvCxnSpPr>
        <p:spPr>
          <a:xfrm flipH="1" flipV="1">
            <a:off x="6760014" y="2697185"/>
            <a:ext cx="179212" cy="3550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7AB3F30-9362-A8AF-0D6B-E0D679F4BAB8}"/>
              </a:ext>
            </a:extLst>
          </p:cNvPr>
          <p:cNvSpPr/>
          <p:nvPr/>
        </p:nvSpPr>
        <p:spPr>
          <a:xfrm>
            <a:off x="2534283" y="2107493"/>
            <a:ext cx="1363315" cy="742122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CFBA82-DEBC-C52D-E330-1F2EC0126806}"/>
              </a:ext>
            </a:extLst>
          </p:cNvPr>
          <p:cNvSpPr txBox="1"/>
          <p:nvPr/>
        </p:nvSpPr>
        <p:spPr>
          <a:xfrm>
            <a:off x="2143539" y="1369915"/>
            <a:ext cx="164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 is smooth on 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F28D12-3657-4384-880D-000D7EFCCCF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3213023" y="1672107"/>
            <a:ext cx="2918" cy="4353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BFFB9F-2226-B353-9454-12B901077F45}"/>
              </a:ext>
            </a:extLst>
          </p:cNvPr>
          <p:cNvSpPr txBox="1"/>
          <p:nvPr/>
        </p:nvSpPr>
        <p:spPr>
          <a:xfrm>
            <a:off x="1500078" y="4915132"/>
            <a:ext cx="5464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[2] </a:t>
            </a:r>
            <a:r>
              <a:rPr lang="en-US" sz="800" dirty="0" err="1"/>
              <a:t>Kalofolias</a:t>
            </a:r>
            <a:r>
              <a:rPr lang="en-US" sz="800" dirty="0"/>
              <a:t>, Vassilis. "How to learn a graph from smooth signals." </a:t>
            </a:r>
            <a:r>
              <a:rPr lang="en-US" sz="800" i="1" dirty="0"/>
              <a:t>Artificial Intelligence and Statistics</a:t>
            </a:r>
            <a:r>
              <a:rPr lang="en-US" sz="800" dirty="0"/>
              <a:t>. PMLR, 2016.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B4BDC-1C05-C402-8D9B-E8B468E09AF3}"/>
              </a:ext>
            </a:extLst>
          </p:cNvPr>
          <p:cNvSpPr txBox="1"/>
          <p:nvPr/>
        </p:nvSpPr>
        <p:spPr>
          <a:xfrm>
            <a:off x="6162272" y="203796"/>
            <a:ext cx="310015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Too much detail on a baseline, skip or leave as extra</a:t>
            </a:r>
          </a:p>
        </p:txBody>
      </p:sp>
    </p:spTree>
    <p:extLst>
      <p:ext uri="{BB962C8B-B14F-4D97-AF65-F5344CB8AC3E}">
        <p14:creationId xmlns:p14="http://schemas.microsoft.com/office/powerpoint/2010/main" val="253396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title"/>
          </p:nvPr>
        </p:nvSpPr>
        <p:spPr>
          <a:xfrm>
            <a:off x="1303799" y="598575"/>
            <a:ext cx="7455171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Graphs are important in time series analysis</a:t>
            </a:r>
            <a:endParaRPr dirty="0"/>
          </a:p>
        </p:txBody>
      </p:sp>
      <p:sp>
        <p:nvSpPr>
          <p:cNvPr id="284" name="Google Shape;284;p14"/>
          <p:cNvSpPr txBox="1">
            <a:spLocks noGrp="1"/>
          </p:cNvSpPr>
          <p:nvPr>
            <p:ph type="body" idx="1"/>
          </p:nvPr>
        </p:nvSpPr>
        <p:spPr>
          <a:xfrm>
            <a:off x="1176382" y="1335557"/>
            <a:ext cx="7823363" cy="557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242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sz="1400" b="1" dirty="0"/>
              <a:t>Knowing graph structure</a:t>
            </a:r>
            <a:r>
              <a:rPr lang="en" sz="1400" dirty="0"/>
              <a:t> is important in </a:t>
            </a:r>
            <a:r>
              <a:rPr lang="en" sz="1400" b="1" dirty="0"/>
              <a:t>Machine Learning </a:t>
            </a:r>
            <a:r>
              <a:rPr lang="en" sz="1400" dirty="0"/>
              <a:t>and </a:t>
            </a:r>
            <a:r>
              <a:rPr lang="en" sz="1400" b="1" dirty="0"/>
              <a:t>Graph Signal Processing</a:t>
            </a:r>
            <a:endParaRPr lang="en-US" sz="1400" b="1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5A3D2DA-E21D-24C5-2256-C9187A7B2174}"/>
              </a:ext>
            </a:extLst>
          </p:cNvPr>
          <p:cNvSpPr/>
          <p:nvPr/>
        </p:nvSpPr>
        <p:spPr>
          <a:xfrm>
            <a:off x="4704570" y="2388339"/>
            <a:ext cx="1352250" cy="7994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Graph Signal Processing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3607920-6847-E749-386B-A91110502280}"/>
              </a:ext>
            </a:extLst>
          </p:cNvPr>
          <p:cNvSpPr/>
          <p:nvPr/>
        </p:nvSpPr>
        <p:spPr>
          <a:xfrm>
            <a:off x="4714670" y="3411071"/>
            <a:ext cx="1342149" cy="7994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Graph Neural Networks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F668AF-B346-BC45-134A-A73CB3BBD589}"/>
              </a:ext>
            </a:extLst>
          </p:cNvPr>
          <p:cNvSpPr/>
          <p:nvPr/>
        </p:nvSpPr>
        <p:spPr>
          <a:xfrm>
            <a:off x="4554583" y="2004263"/>
            <a:ext cx="4154221" cy="2462212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45044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68839"/>
                      <a:gd name="connsiteY0" fmla="*/ 0 h 1882314"/>
                      <a:gd name="connsiteX1" fmla="*/ 1768839 w 1768839"/>
                      <a:gd name="connsiteY1" fmla="*/ 0 h 1882314"/>
                      <a:gd name="connsiteX2" fmla="*/ 1768839 w 1768839"/>
                      <a:gd name="connsiteY2" fmla="*/ 1882314 h 1882314"/>
                      <a:gd name="connsiteX3" fmla="*/ 0 w 1768839"/>
                      <a:gd name="connsiteY3" fmla="*/ 1882314 h 1882314"/>
                      <a:gd name="connsiteX4" fmla="*/ 0 w 1768839"/>
                      <a:gd name="connsiteY4" fmla="*/ 0 h 1882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839" h="1882314" extrusionOk="0">
                        <a:moveTo>
                          <a:pt x="0" y="0"/>
                        </a:moveTo>
                        <a:cubicBezTo>
                          <a:pt x="604521" y="133433"/>
                          <a:pt x="1002113" y="123653"/>
                          <a:pt x="1768839" y="0"/>
                        </a:cubicBezTo>
                        <a:cubicBezTo>
                          <a:pt x="1796064" y="195721"/>
                          <a:pt x="1902490" y="1113723"/>
                          <a:pt x="1768839" y="1882314"/>
                        </a:cubicBezTo>
                        <a:cubicBezTo>
                          <a:pt x="1201177" y="1831743"/>
                          <a:pt x="684605" y="1787168"/>
                          <a:pt x="0" y="1882314"/>
                        </a:cubicBezTo>
                        <a:cubicBezTo>
                          <a:pt x="17093" y="1089181"/>
                          <a:pt x="15120" y="8068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684F2017-312D-FEA9-E08A-118F17AAB93E}"/>
              </a:ext>
            </a:extLst>
          </p:cNvPr>
          <p:cNvSpPr/>
          <p:nvPr/>
        </p:nvSpPr>
        <p:spPr>
          <a:xfrm rot="1024438">
            <a:off x="3132934" y="2810409"/>
            <a:ext cx="1386590" cy="2433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06D164C5-62CC-D505-3ABA-6D3084CD0993}"/>
              </a:ext>
            </a:extLst>
          </p:cNvPr>
          <p:cNvSpPr/>
          <p:nvPr/>
        </p:nvSpPr>
        <p:spPr>
          <a:xfrm rot="20804622">
            <a:off x="3122387" y="3481785"/>
            <a:ext cx="1386590" cy="2433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F39C9EAA-0378-7644-208D-F2F1C37EA7BB}"/>
              </a:ext>
            </a:extLst>
          </p:cNvPr>
          <p:cNvSpPr/>
          <p:nvPr/>
        </p:nvSpPr>
        <p:spPr>
          <a:xfrm>
            <a:off x="6129438" y="3637840"/>
            <a:ext cx="179882" cy="3883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774357-7ED4-EC7F-3B6C-9CB5B9287C91}"/>
              </a:ext>
            </a:extLst>
          </p:cNvPr>
          <p:cNvSpPr txBox="1"/>
          <p:nvPr/>
        </p:nvSpPr>
        <p:spPr>
          <a:xfrm>
            <a:off x="6318295" y="3469874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Node classification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9B8676-DEBD-143A-BC2F-ED02F830DF7B}"/>
              </a:ext>
            </a:extLst>
          </p:cNvPr>
          <p:cNvSpPr txBox="1"/>
          <p:nvPr/>
        </p:nvSpPr>
        <p:spPr>
          <a:xfrm>
            <a:off x="6318294" y="3840504"/>
            <a:ext cx="2390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Future value forecasting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6D02090B-D628-9EF2-8E27-66269CAFDAF6}"/>
              </a:ext>
            </a:extLst>
          </p:cNvPr>
          <p:cNvSpPr/>
          <p:nvPr/>
        </p:nvSpPr>
        <p:spPr>
          <a:xfrm>
            <a:off x="6122511" y="2582583"/>
            <a:ext cx="179882" cy="3884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D8B6E2-1683-1EEE-499B-AB0244CF21D7}"/>
              </a:ext>
            </a:extLst>
          </p:cNvPr>
          <p:cNvSpPr txBox="1"/>
          <p:nvPr/>
        </p:nvSpPr>
        <p:spPr>
          <a:xfrm>
            <a:off x="6318294" y="2418863"/>
            <a:ext cx="181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Denoising/filtering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4768EA-0D2D-8ECF-F281-EE05B8DEBB3B}"/>
              </a:ext>
            </a:extLst>
          </p:cNvPr>
          <p:cNvSpPr txBox="1"/>
          <p:nvPr/>
        </p:nvSpPr>
        <p:spPr>
          <a:xfrm>
            <a:off x="6330101" y="2739523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Missing value imputation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0F3AF-6434-FF34-2760-FF1C9B014E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6F3CF0-12FD-82CF-2510-FE5699170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54" y="2987765"/>
            <a:ext cx="1889804" cy="175992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31A2ABF-F7B4-4165-9EF6-A97FF3BA5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56" y="1939821"/>
            <a:ext cx="262724" cy="262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5FBF305-3975-01B6-8C8B-3EA690229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4351" y="1937807"/>
            <a:ext cx="350297" cy="262723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40548C5-1EB1-296A-4FC8-958BEF0B3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72832" y="2415750"/>
            <a:ext cx="262723" cy="26272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2DAC20C0-C357-3A25-195E-554694094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95" y="1806444"/>
            <a:ext cx="262724" cy="26272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769F1281-8F82-FB2E-3C9F-C2896F9EB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3829" y="2400295"/>
            <a:ext cx="350297" cy="262723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018A6294-860F-C5B1-B6C5-5A75E403A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38748" y="1941098"/>
            <a:ext cx="262723" cy="262723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B04EFBEF-4B94-076E-01EA-85D9955FB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37" y="2429764"/>
            <a:ext cx="262724" cy="262724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81B06220-8674-EF0B-786D-E5CEF6D2A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799357" y="1865593"/>
            <a:ext cx="262723" cy="262723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BC36758-C647-C2B9-513D-2986255FE54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93090" y="1948771"/>
            <a:ext cx="311466" cy="122412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4456F51-18E9-CE38-8515-ADC66E0A8ED8}"/>
              </a:ext>
            </a:extLst>
          </p:cNvPr>
          <p:cNvCxnSpPr>
            <a:cxnSpLocks/>
            <a:stCxn id="20" idx="2"/>
            <a:endCxn id="47" idx="0"/>
          </p:cNvCxnSpPr>
          <p:nvPr/>
        </p:nvCxnSpPr>
        <p:spPr>
          <a:xfrm flipH="1">
            <a:off x="1788978" y="2200530"/>
            <a:ext cx="20522" cy="19976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9EB11C36-6B7D-16C7-F3A7-79B88BE8B832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660657" y="2069168"/>
            <a:ext cx="129258" cy="368553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2276691-70C0-08F9-2A39-0A05946B0998}"/>
              </a:ext>
            </a:extLst>
          </p:cNvPr>
          <p:cNvCxnSpPr>
            <a:cxnSpLocks/>
            <a:stCxn id="48" idx="1"/>
          </p:cNvCxnSpPr>
          <p:nvPr/>
        </p:nvCxnSpPr>
        <p:spPr>
          <a:xfrm flipV="1">
            <a:off x="2501471" y="2021796"/>
            <a:ext cx="298219" cy="50664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E05D409F-B86A-1794-2E1B-4E6CC843447E}"/>
              </a:ext>
            </a:extLst>
          </p:cNvPr>
          <p:cNvCxnSpPr>
            <a:cxnSpLocks/>
          </p:cNvCxnSpPr>
          <p:nvPr/>
        </p:nvCxnSpPr>
        <p:spPr>
          <a:xfrm flipH="1" flipV="1">
            <a:off x="2425040" y="2193246"/>
            <a:ext cx="127000" cy="23177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83AD7A6E-5AB9-877D-BD73-72E06E8052FF}"/>
              </a:ext>
            </a:extLst>
          </p:cNvPr>
          <p:cNvCxnSpPr>
            <a:cxnSpLocks/>
          </p:cNvCxnSpPr>
          <p:nvPr/>
        </p:nvCxnSpPr>
        <p:spPr>
          <a:xfrm flipV="1">
            <a:off x="2691740" y="2113871"/>
            <a:ext cx="177800" cy="32702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C4D6724C-B7A1-5CD5-8F3A-883BB3F9F77B}"/>
              </a:ext>
            </a:extLst>
          </p:cNvPr>
          <p:cNvCxnSpPr>
            <a:cxnSpLocks/>
          </p:cNvCxnSpPr>
          <p:nvPr/>
        </p:nvCxnSpPr>
        <p:spPr>
          <a:xfrm flipH="1">
            <a:off x="910565" y="2174196"/>
            <a:ext cx="244475" cy="27622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72943295-6F6C-0F22-EC8D-28B5C4E86461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367280" y="2069421"/>
            <a:ext cx="305285" cy="1762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2EC4609-D467-487A-5EBE-B6903E61180C}"/>
              </a:ext>
            </a:extLst>
          </p:cNvPr>
          <p:cNvCxnSpPr>
            <a:cxnSpLocks/>
            <a:endCxn id="48" idx="3"/>
          </p:cNvCxnSpPr>
          <p:nvPr/>
        </p:nvCxnSpPr>
        <p:spPr>
          <a:xfrm>
            <a:off x="1939265" y="2069421"/>
            <a:ext cx="299483" cy="30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4" name="Picture 413" descr="Icon&#10;&#10;Description automatically generated">
            <a:extLst>
              <a:ext uri="{FF2B5EF4-FFF2-40B4-BE49-F238E27FC236}">
                <a16:creationId xmlns:a16="http://schemas.microsoft.com/office/drawing/2014/main" id="{EC297CCA-95FA-9682-5D40-E052F6B0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8" y="3083574"/>
            <a:ext cx="147281" cy="147281"/>
          </a:xfrm>
          <a:prstGeom prst="rect">
            <a:avLst/>
          </a:prstGeom>
        </p:spPr>
      </p:pic>
      <p:pic>
        <p:nvPicPr>
          <p:cNvPr id="415" name="Picture 414" descr="Icon&#10;&#10;Description automatically generated">
            <a:extLst>
              <a:ext uri="{FF2B5EF4-FFF2-40B4-BE49-F238E27FC236}">
                <a16:creationId xmlns:a16="http://schemas.microsoft.com/office/drawing/2014/main" id="{430CE90B-6DDB-8630-9972-3138734C8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9" y="3269849"/>
            <a:ext cx="147281" cy="147281"/>
          </a:xfrm>
          <a:prstGeom prst="rect">
            <a:avLst/>
          </a:prstGeom>
        </p:spPr>
      </p:pic>
      <p:pic>
        <p:nvPicPr>
          <p:cNvPr id="416" name="Picture 415" descr="Icon&#10;&#10;Description automatically generated">
            <a:extLst>
              <a:ext uri="{FF2B5EF4-FFF2-40B4-BE49-F238E27FC236}">
                <a16:creationId xmlns:a16="http://schemas.microsoft.com/office/drawing/2014/main" id="{0AD64374-D1E6-B5B6-6DE6-D830881F0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63" y="4303396"/>
            <a:ext cx="147281" cy="147281"/>
          </a:xfrm>
          <a:prstGeom prst="rect">
            <a:avLst/>
          </a:prstGeom>
        </p:spPr>
      </p:pic>
      <p:pic>
        <p:nvPicPr>
          <p:cNvPr id="417" name="Graphic 416">
            <a:extLst>
              <a:ext uri="{FF2B5EF4-FFF2-40B4-BE49-F238E27FC236}">
                <a16:creationId xmlns:a16="http://schemas.microsoft.com/office/drawing/2014/main" id="{165F9741-B12F-4E1A-9820-0177E4B89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105" y="3461122"/>
            <a:ext cx="196374" cy="147281"/>
          </a:xfrm>
          <a:prstGeom prst="rect">
            <a:avLst/>
          </a:prstGeom>
        </p:spPr>
      </p:pic>
      <p:pic>
        <p:nvPicPr>
          <p:cNvPr id="418" name="Picture 417" descr="Icon&#10;&#10;Description automatically generated">
            <a:extLst>
              <a:ext uri="{FF2B5EF4-FFF2-40B4-BE49-F238E27FC236}">
                <a16:creationId xmlns:a16="http://schemas.microsoft.com/office/drawing/2014/main" id="{8A8386EE-82FD-B648-F868-35C14A907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8799" y="3680707"/>
            <a:ext cx="147283" cy="147283"/>
          </a:xfrm>
          <a:prstGeom prst="rect">
            <a:avLst/>
          </a:prstGeom>
        </p:spPr>
      </p:pic>
      <p:pic>
        <p:nvPicPr>
          <p:cNvPr id="419" name="Graphic 418">
            <a:extLst>
              <a:ext uri="{FF2B5EF4-FFF2-40B4-BE49-F238E27FC236}">
                <a16:creationId xmlns:a16="http://schemas.microsoft.com/office/drawing/2014/main" id="{E88C457A-7CD6-FF73-503E-D46042EB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315" y="3903806"/>
            <a:ext cx="196374" cy="147281"/>
          </a:xfrm>
          <a:prstGeom prst="rect">
            <a:avLst/>
          </a:prstGeom>
        </p:spPr>
      </p:pic>
      <p:pic>
        <p:nvPicPr>
          <p:cNvPr id="420" name="Picture 419" descr="Icon&#10;&#10;Description automatically generated">
            <a:extLst>
              <a:ext uri="{FF2B5EF4-FFF2-40B4-BE49-F238E27FC236}">
                <a16:creationId xmlns:a16="http://schemas.microsoft.com/office/drawing/2014/main" id="{5141FC32-7B3F-3763-B559-12AADDA96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1861" y="4103600"/>
            <a:ext cx="147283" cy="147283"/>
          </a:xfrm>
          <a:prstGeom prst="rect">
            <a:avLst/>
          </a:prstGeom>
        </p:spPr>
      </p:pic>
      <p:pic>
        <p:nvPicPr>
          <p:cNvPr id="421" name="Picture 420" descr="Icon&#10;&#10;Description automatically generated">
            <a:extLst>
              <a:ext uri="{FF2B5EF4-FFF2-40B4-BE49-F238E27FC236}">
                <a16:creationId xmlns:a16="http://schemas.microsoft.com/office/drawing/2014/main" id="{3F22B1DA-8013-0445-DC46-181B88EFA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8800" y="4500939"/>
            <a:ext cx="147283" cy="1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6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2F889C4-A54B-91DB-F25F-EB4B0EB3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893" y="952067"/>
            <a:ext cx="4152822" cy="40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Google Shape;283;p14"/>
          <p:cNvSpPr txBox="1">
            <a:spLocks noGrp="1"/>
          </p:cNvSpPr>
          <p:nvPr>
            <p:ph type="title"/>
          </p:nvPr>
        </p:nvSpPr>
        <p:spPr>
          <a:xfrm>
            <a:off x="1300625" y="105562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Graph Inference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4067C6-2E25-B4B7-4A02-245C1D0263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9AA3C4E-7B11-7F37-BC78-65EA67BE9BE8}"/>
              </a:ext>
            </a:extLst>
          </p:cNvPr>
          <p:cNvSpPr/>
          <p:nvPr/>
        </p:nvSpPr>
        <p:spPr>
          <a:xfrm>
            <a:off x="195993" y="1528209"/>
            <a:ext cx="3185967" cy="1375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E13ED-0BDD-2199-F851-1DA98624A447}"/>
              </a:ext>
            </a:extLst>
          </p:cNvPr>
          <p:cNvSpPr txBox="1"/>
          <p:nvPr/>
        </p:nvSpPr>
        <p:spPr>
          <a:xfrm>
            <a:off x="6839807" y="2500917"/>
            <a:ext cx="21082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/>
          </a:p>
          <a:p>
            <a:pPr algn="ctr"/>
            <a:endParaRPr lang="en-US" dirty="0"/>
          </a:p>
          <a:p>
            <a:pPr algn="ctr"/>
            <a:r>
              <a:rPr lang="en-US" sz="1400" dirty="0"/>
              <a:t>US cities covid data</a:t>
            </a:r>
          </a:p>
          <a:p>
            <a:pPr marL="228600" indent="-228600">
              <a:buAutoNum type="arabicParenBoth"/>
            </a:pPr>
            <a:r>
              <a:rPr lang="en" sz="1400" dirty="0"/>
              <a:t>No graph come with the data</a:t>
            </a:r>
          </a:p>
          <a:p>
            <a:pPr marL="228600" indent="-228600">
              <a:buAutoNum type="arabicParenBoth"/>
            </a:pPr>
            <a:r>
              <a:rPr lang="en" sz="1400" dirty="0"/>
              <a:t>The “</a:t>
            </a:r>
            <a:r>
              <a:rPr lang="en-US" sz="1400" dirty="0"/>
              <a:t>natural” (e.g., spatial)</a:t>
            </a:r>
            <a:r>
              <a:rPr lang="en" sz="1400" dirty="0"/>
              <a:t> graph may not “agree” with the data</a:t>
            </a:r>
            <a:endParaRPr lang="en-US" sz="1400" dirty="0"/>
          </a:p>
          <a:p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F98EE9-F720-89B2-B262-576A754F0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54" y="2987765"/>
            <a:ext cx="1889804" cy="175992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0CBC88A-1A09-4D5F-93DC-E721B9EF1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556" y="1939821"/>
            <a:ext cx="262724" cy="26272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015BBB8-ADAD-A927-064C-0D2A2F8A3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4351" y="1937807"/>
            <a:ext cx="350297" cy="26272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276A137-ADF3-C8AE-6D9D-62EAEA10F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472832" y="2415750"/>
            <a:ext cx="262723" cy="262723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A5BEA61D-8196-F298-F315-841BDEF25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95" y="1806444"/>
            <a:ext cx="262724" cy="262724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4B2D9F2-CAD4-5ED1-F33A-99DCD211C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3829" y="2400295"/>
            <a:ext cx="350297" cy="262723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FB4D5C98-A4C0-E652-C974-46FBF99DA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38748" y="1941098"/>
            <a:ext cx="262723" cy="262723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8117820C-363C-5495-6CBB-3B05BB434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37" y="2429764"/>
            <a:ext cx="262724" cy="262724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5AE3B0BA-52D6-CE85-F021-630522A92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99357" y="1865593"/>
            <a:ext cx="262723" cy="26272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3774EF-A89A-C39F-33DB-59CCC2D3E71C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93090" y="1948771"/>
            <a:ext cx="311466" cy="122412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F950F6-4717-35C7-6391-C172469C3096}"/>
              </a:ext>
            </a:extLst>
          </p:cNvPr>
          <p:cNvCxnSpPr>
            <a:cxnSpLocks/>
            <a:stCxn id="8" idx="2"/>
            <a:endCxn id="36" idx="0"/>
          </p:cNvCxnSpPr>
          <p:nvPr/>
        </p:nvCxnSpPr>
        <p:spPr>
          <a:xfrm flipH="1">
            <a:off x="1788978" y="2200530"/>
            <a:ext cx="20522" cy="19976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A6915E-61C8-B466-C31A-2FCD37806E0F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660657" y="2069168"/>
            <a:ext cx="129258" cy="368553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8A5619-4889-4F5B-458B-2272057BB629}"/>
              </a:ext>
            </a:extLst>
          </p:cNvPr>
          <p:cNvCxnSpPr>
            <a:cxnSpLocks/>
            <a:stCxn id="37" idx="1"/>
          </p:cNvCxnSpPr>
          <p:nvPr/>
        </p:nvCxnSpPr>
        <p:spPr>
          <a:xfrm flipV="1">
            <a:off x="2501471" y="2021796"/>
            <a:ext cx="298219" cy="50664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EF3B0A-FEFE-8193-00A5-506DA115E76D}"/>
              </a:ext>
            </a:extLst>
          </p:cNvPr>
          <p:cNvCxnSpPr>
            <a:cxnSpLocks/>
          </p:cNvCxnSpPr>
          <p:nvPr/>
        </p:nvCxnSpPr>
        <p:spPr>
          <a:xfrm flipH="1" flipV="1">
            <a:off x="2425040" y="2193246"/>
            <a:ext cx="127000" cy="23177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023D41-F561-ECC0-ECF4-1484D841583C}"/>
              </a:ext>
            </a:extLst>
          </p:cNvPr>
          <p:cNvCxnSpPr>
            <a:cxnSpLocks/>
          </p:cNvCxnSpPr>
          <p:nvPr/>
        </p:nvCxnSpPr>
        <p:spPr>
          <a:xfrm flipV="1">
            <a:off x="2691740" y="2113871"/>
            <a:ext cx="177800" cy="32702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6E635-001D-93E1-4D37-F557E85BAD84}"/>
              </a:ext>
            </a:extLst>
          </p:cNvPr>
          <p:cNvCxnSpPr>
            <a:cxnSpLocks/>
          </p:cNvCxnSpPr>
          <p:nvPr/>
        </p:nvCxnSpPr>
        <p:spPr>
          <a:xfrm flipH="1">
            <a:off x="910565" y="2174196"/>
            <a:ext cx="244475" cy="276225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76AB18-F179-F23F-F757-28B5C614B8AC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367280" y="2069421"/>
            <a:ext cx="305285" cy="1762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2BCA3A9-2EBA-E96F-4BCD-937E830E7130}"/>
              </a:ext>
            </a:extLst>
          </p:cNvPr>
          <p:cNvCxnSpPr>
            <a:cxnSpLocks/>
            <a:endCxn id="37" idx="3"/>
          </p:cNvCxnSpPr>
          <p:nvPr/>
        </p:nvCxnSpPr>
        <p:spPr>
          <a:xfrm>
            <a:off x="1939265" y="2069421"/>
            <a:ext cx="299483" cy="30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0AB37708-E61C-7261-927A-746C09DD6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88" y="3083574"/>
            <a:ext cx="147281" cy="147281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EA4DB8B1-E79B-1444-45D6-B919F5F3A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89" y="3269849"/>
            <a:ext cx="147281" cy="147281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8B58BE9-4B58-C0F5-013F-FC2FE8AF5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63" y="4303396"/>
            <a:ext cx="147281" cy="147281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7544EC2-384A-FED3-10E9-5042D6F6E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105" y="3461122"/>
            <a:ext cx="196374" cy="147281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CA7A10A6-EBC5-D343-67A5-378F24D72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18799" y="3680707"/>
            <a:ext cx="147283" cy="14728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C019B80-3A84-5D12-C5D9-0B1410EE3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315" y="3903806"/>
            <a:ext cx="196374" cy="147281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A33C852C-3DB7-7E6B-9009-CD369AAE0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11861" y="4103600"/>
            <a:ext cx="147283" cy="147283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150EF068-BECF-0E5B-4ABB-29B5B41B8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18800" y="4500939"/>
            <a:ext cx="147283" cy="147283"/>
          </a:xfrm>
          <a:prstGeom prst="rect">
            <a:avLst/>
          </a:prstGeom>
        </p:spPr>
      </p:pic>
      <p:sp>
        <p:nvSpPr>
          <p:cNvPr id="58" name="Rounded Rectangular Callout 57">
            <a:extLst>
              <a:ext uri="{FF2B5EF4-FFF2-40B4-BE49-F238E27FC236}">
                <a16:creationId xmlns:a16="http://schemas.microsoft.com/office/drawing/2014/main" id="{7ACE12A3-3FA9-7A1A-5ACB-CE16344470F9}"/>
              </a:ext>
            </a:extLst>
          </p:cNvPr>
          <p:cNvSpPr/>
          <p:nvPr/>
        </p:nvSpPr>
        <p:spPr>
          <a:xfrm>
            <a:off x="3292750" y="975648"/>
            <a:ext cx="1825056" cy="745705"/>
          </a:xfrm>
          <a:prstGeom prst="wedgeRoundRectCallout">
            <a:avLst>
              <a:gd name="adj1" fmla="val -63070"/>
              <a:gd name="adj2" fmla="val 5336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(1) Not come with data</a:t>
            </a:r>
          </a:p>
          <a:p>
            <a:r>
              <a:rPr lang="en-US" sz="12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(2) Not agree with data</a:t>
            </a:r>
          </a:p>
        </p:txBody>
      </p:sp>
    </p:spTree>
    <p:extLst>
      <p:ext uri="{BB962C8B-B14F-4D97-AF65-F5344CB8AC3E}">
        <p14:creationId xmlns:p14="http://schemas.microsoft.com/office/powerpoint/2010/main" val="120368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6BB79-A36C-131E-243C-80AFDD2D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25" y="267834"/>
            <a:ext cx="7030500" cy="999300"/>
          </a:xfrm>
        </p:spPr>
        <p:txBody>
          <a:bodyPr/>
          <a:lstStyle/>
          <a:p>
            <a:r>
              <a:rPr lang="en" dirty="0"/>
              <a:t>Problem: Graph Inference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06336-D260-2167-388F-0B26F289AF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CFBF7-2C1E-5335-E315-D545A920ABD7}"/>
              </a:ext>
            </a:extLst>
          </p:cNvPr>
          <p:cNvSpPr txBox="1"/>
          <p:nvPr/>
        </p:nvSpPr>
        <p:spPr>
          <a:xfrm>
            <a:off x="4999302" y="4088195"/>
            <a:ext cx="870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</a:t>
            </a:r>
          </a:p>
          <a:p>
            <a:r>
              <a:rPr lang="en-US" dirty="0"/>
              <a:t>Graph G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D1D1E-D5EB-7E92-7697-13454F05985E}"/>
              </a:ext>
            </a:extLst>
          </p:cNvPr>
          <p:cNvSpPr txBox="1"/>
          <p:nvPr/>
        </p:nvSpPr>
        <p:spPr>
          <a:xfrm>
            <a:off x="407567" y="2725505"/>
            <a:ext cx="6623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</a:t>
            </a:r>
          </a:p>
          <a:p>
            <a:pPr algn="ctr"/>
            <a:r>
              <a:rPr lang="en-US" dirty="0"/>
              <a:t>Time</a:t>
            </a:r>
          </a:p>
          <a:p>
            <a:pPr algn="ctr"/>
            <a:r>
              <a:rPr lang="en-US" dirty="0"/>
              <a:t>series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F7F93-C331-C535-6678-08C8B8FCA8B5}"/>
              </a:ext>
            </a:extLst>
          </p:cNvPr>
          <p:cNvSpPr txBox="1"/>
          <p:nvPr/>
        </p:nvSpPr>
        <p:spPr>
          <a:xfrm>
            <a:off x="2005176" y="2033028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timesteps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B98F63A-D78C-C060-EC75-23FF58A0CFD5}"/>
              </a:ext>
            </a:extLst>
          </p:cNvPr>
          <p:cNvSpPr/>
          <p:nvPr/>
        </p:nvSpPr>
        <p:spPr>
          <a:xfrm>
            <a:off x="3904153" y="3041604"/>
            <a:ext cx="912322" cy="198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23E48-B27F-5B51-0A37-D1F0E9CFE0BD}"/>
              </a:ext>
            </a:extLst>
          </p:cNvPr>
          <p:cNvSpPr txBox="1"/>
          <p:nvPr/>
        </p:nvSpPr>
        <p:spPr>
          <a:xfrm>
            <a:off x="2033780" y="4088195"/>
            <a:ext cx="7328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  <a:p>
            <a:r>
              <a:rPr lang="en-US" dirty="0"/>
              <a:t>Data X</a:t>
            </a:r>
          </a:p>
          <a:p>
            <a:endParaRPr lang="en-US" dirty="0"/>
          </a:p>
        </p:txBody>
      </p:sp>
      <p:sp>
        <p:nvSpPr>
          <p:cNvPr id="14" name="Google Shape;284;p14">
            <a:extLst>
              <a:ext uri="{FF2B5EF4-FFF2-40B4-BE49-F238E27FC236}">
                <a16:creationId xmlns:a16="http://schemas.microsoft.com/office/drawing/2014/main" id="{8648F9D8-A1E9-DAFC-5B25-F1914249E3C7}"/>
              </a:ext>
            </a:extLst>
          </p:cNvPr>
          <p:cNvSpPr txBox="1">
            <a:spLocks/>
          </p:cNvSpPr>
          <p:nvPr/>
        </p:nvSpPr>
        <p:spPr>
          <a:xfrm>
            <a:off x="1176383" y="1027122"/>
            <a:ext cx="7823363" cy="55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46050" indent="0">
              <a:buNone/>
            </a:pPr>
            <a:r>
              <a:rPr lang="en-US" sz="1600" dirty="0"/>
              <a:t>Given time series, infer a graph among them.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99132C-1288-CBDF-0EBF-87D659121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28" y="2391781"/>
            <a:ext cx="2718585" cy="1696414"/>
          </a:xfrm>
          <a:prstGeom prst="rect">
            <a:avLst/>
          </a:prstGeom>
        </p:spPr>
      </p:pic>
      <p:pic>
        <p:nvPicPr>
          <p:cNvPr id="17" name="Picture 16" descr="Shape, polygon&#10;&#10;Description automatically generated">
            <a:extLst>
              <a:ext uri="{FF2B5EF4-FFF2-40B4-BE49-F238E27FC236}">
                <a16:creationId xmlns:a16="http://schemas.microsoft.com/office/drawing/2014/main" id="{516EE691-822D-F93E-1B10-D441D93BC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302" y="2136913"/>
            <a:ext cx="1128800" cy="174193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B862428-3FAA-44A0-6EF0-CB41A041C821}"/>
              </a:ext>
            </a:extLst>
          </p:cNvPr>
          <p:cNvSpPr/>
          <p:nvPr/>
        </p:nvSpPr>
        <p:spPr>
          <a:xfrm>
            <a:off x="6501303" y="3041604"/>
            <a:ext cx="912322" cy="198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041CD4-0637-0AD3-2FD4-2EBF6E1DEC23}"/>
              </a:ext>
            </a:extLst>
          </p:cNvPr>
          <p:cNvSpPr/>
          <p:nvPr/>
        </p:nvSpPr>
        <p:spPr>
          <a:xfrm>
            <a:off x="7580601" y="2460489"/>
            <a:ext cx="1352250" cy="547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Graph Signal Processing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28CB82-117F-2975-74BC-A0F9E48A9FEB}"/>
              </a:ext>
            </a:extLst>
          </p:cNvPr>
          <p:cNvSpPr/>
          <p:nvPr/>
        </p:nvSpPr>
        <p:spPr>
          <a:xfrm>
            <a:off x="7580601" y="3239988"/>
            <a:ext cx="1342149" cy="5473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Graph Neural Networks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CFBE-A2A1-C122-2D84-448D6E4FD1B9}"/>
              </a:ext>
            </a:extLst>
          </p:cNvPr>
          <p:cNvSpPr/>
          <p:nvPr/>
        </p:nvSpPr>
        <p:spPr>
          <a:xfrm>
            <a:off x="462355" y="1797915"/>
            <a:ext cx="5827320" cy="3028944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45044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68839"/>
                      <a:gd name="connsiteY0" fmla="*/ 0 h 1882314"/>
                      <a:gd name="connsiteX1" fmla="*/ 1768839 w 1768839"/>
                      <a:gd name="connsiteY1" fmla="*/ 0 h 1882314"/>
                      <a:gd name="connsiteX2" fmla="*/ 1768839 w 1768839"/>
                      <a:gd name="connsiteY2" fmla="*/ 1882314 h 1882314"/>
                      <a:gd name="connsiteX3" fmla="*/ 0 w 1768839"/>
                      <a:gd name="connsiteY3" fmla="*/ 1882314 h 1882314"/>
                      <a:gd name="connsiteX4" fmla="*/ 0 w 1768839"/>
                      <a:gd name="connsiteY4" fmla="*/ 0 h 1882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839" h="1882314" extrusionOk="0">
                        <a:moveTo>
                          <a:pt x="0" y="0"/>
                        </a:moveTo>
                        <a:cubicBezTo>
                          <a:pt x="604521" y="133433"/>
                          <a:pt x="1002113" y="123653"/>
                          <a:pt x="1768839" y="0"/>
                        </a:cubicBezTo>
                        <a:cubicBezTo>
                          <a:pt x="1796064" y="195721"/>
                          <a:pt x="1902490" y="1113723"/>
                          <a:pt x="1768839" y="1882314"/>
                        </a:cubicBezTo>
                        <a:cubicBezTo>
                          <a:pt x="1201177" y="1831743"/>
                          <a:pt x="684605" y="1787168"/>
                          <a:pt x="0" y="1882314"/>
                        </a:cubicBezTo>
                        <a:cubicBezTo>
                          <a:pt x="17093" y="1089181"/>
                          <a:pt x="15120" y="8068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27FB5-3D84-1958-175B-518D85334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2996" y="947091"/>
            <a:ext cx="7030500" cy="3249317"/>
          </a:xfrm>
        </p:spPr>
        <p:txBody>
          <a:bodyPr>
            <a:normAutofit/>
          </a:bodyPr>
          <a:lstStyle/>
          <a:p>
            <a:pPr marL="146050" indent="0">
              <a:buNone/>
            </a:pPr>
            <a:r>
              <a:rPr lang="en-US" sz="1400" dirty="0"/>
              <a:t>Physically-motivated:</a:t>
            </a:r>
          </a:p>
          <a:p>
            <a:pPr marL="615950" lvl="1" indent="0">
              <a:buNone/>
            </a:pPr>
            <a:r>
              <a:rPr lang="en-US" sz="1400" dirty="0"/>
              <a:t>Edges explain an underlying network process such as diffusion [cite].</a:t>
            </a:r>
          </a:p>
          <a:p>
            <a:pPr marL="615950" lvl="1" indent="0">
              <a:buNone/>
            </a:pPr>
            <a:r>
              <a:rPr lang="en-US" sz="1400" dirty="0"/>
              <a:t>Limits: edges are based on the predefined network process.</a:t>
            </a:r>
          </a:p>
          <a:p>
            <a:pPr marL="15875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What if we don’t have a or know the network process? 	</a:t>
            </a:r>
          </a:p>
          <a:p>
            <a:pPr marL="146050" indent="0">
              <a:buNone/>
            </a:pPr>
            <a:r>
              <a:rPr lang="en-US" sz="1400" dirty="0"/>
              <a:t>Statistical models: </a:t>
            </a:r>
          </a:p>
          <a:p>
            <a:pPr marL="615950" lvl="1" indent="0">
              <a:buNone/>
            </a:pPr>
            <a:r>
              <a:rPr lang="en-US" sz="1400" dirty="0"/>
              <a:t>Graph lasso [</a:t>
            </a:r>
            <a:r>
              <a:rPr lang="en-US" sz="1400" i="1" dirty="0" err="1"/>
              <a:t>Biostatistics’08</a:t>
            </a:r>
            <a:r>
              <a:rPr lang="en-US" sz="1400" dirty="0"/>
              <a:t>]: based on the covariance matrix..</a:t>
            </a:r>
          </a:p>
          <a:p>
            <a:pPr marL="146050" indent="0">
              <a:buNone/>
            </a:pPr>
            <a:r>
              <a:rPr lang="en-US" sz="1400" dirty="0"/>
              <a:t>Graph signal processing:</a:t>
            </a:r>
          </a:p>
          <a:p>
            <a:pPr marL="615950" lvl="1" indent="0">
              <a:buNone/>
            </a:pPr>
            <a:r>
              <a:rPr lang="en-US" sz="1400" dirty="0"/>
              <a:t>Node values are smooth on the graph</a:t>
            </a:r>
            <a:r>
              <a:rPr lang="en-US" sz="1400" b="1" dirty="0"/>
              <a:t> </a:t>
            </a:r>
            <a:r>
              <a:rPr lang="en-US" sz="1400" dirty="0"/>
              <a:t>[TSP’16] [AI Stats’16].</a:t>
            </a:r>
          </a:p>
          <a:p>
            <a:pPr marL="15875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What if the observed time-series has noise?</a:t>
            </a:r>
          </a:p>
          <a:p>
            <a:pPr marL="158750" indent="0"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158750" indent="0">
              <a:buNone/>
            </a:pPr>
            <a:r>
              <a:rPr lang="en-US" sz="1400" b="1" u="sng" dirty="0">
                <a:solidFill>
                  <a:srgbClr val="FF0000"/>
                </a:solidFill>
              </a:rPr>
              <a:t>How can we connect time-series who have shared temporal patterns such as trends or periodicity?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4E239-80DF-F6B7-BA36-2D17F6E451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B92E2B-2957-5EEC-F394-2A810A8BFE1B}"/>
              </a:ext>
            </a:extLst>
          </p:cNvPr>
          <p:cNvCxnSpPr>
            <a:cxnSpLocks/>
          </p:cNvCxnSpPr>
          <p:nvPr/>
        </p:nvCxnSpPr>
        <p:spPr>
          <a:xfrm flipV="1">
            <a:off x="8438945" y="3080093"/>
            <a:ext cx="260350" cy="222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D132ADFF-21B0-7C08-2807-99FDD03654B5}"/>
              </a:ext>
            </a:extLst>
          </p:cNvPr>
          <p:cNvSpPr txBox="1">
            <a:spLocks/>
          </p:cNvSpPr>
          <p:nvPr/>
        </p:nvSpPr>
        <p:spPr>
          <a:xfrm>
            <a:off x="1296365" y="516799"/>
            <a:ext cx="7030500" cy="68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-US" dirty="0"/>
              <a:t>Prior Work</a:t>
            </a:r>
          </a:p>
        </p:txBody>
      </p:sp>
    </p:spTree>
    <p:extLst>
      <p:ext uri="{BB962C8B-B14F-4D97-AF65-F5344CB8AC3E}">
        <p14:creationId xmlns:p14="http://schemas.microsoft.com/office/powerpoint/2010/main" val="165534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1303800" y="301074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GIST: </a:t>
            </a:r>
            <a:br>
              <a:rPr lang="en-US" dirty="0"/>
            </a:br>
            <a:r>
              <a:rPr lang="en-US" dirty="0"/>
              <a:t>Graph Inference for Structured Time Series</a:t>
            </a:r>
            <a:endParaRPr dirty="0"/>
          </a:p>
        </p:txBody>
      </p:sp>
      <p:pic>
        <p:nvPicPr>
          <p:cNvPr id="291" name="Google Shape;2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2335439"/>
            <a:ext cx="7030500" cy="166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8744A-2C8A-86C4-99DF-895948DBAF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52E59-A974-EBE9-204C-B038ED7241D8}"/>
              </a:ext>
            </a:extLst>
          </p:cNvPr>
          <p:cNvSpPr txBox="1"/>
          <p:nvPr/>
        </p:nvSpPr>
        <p:spPr>
          <a:xfrm>
            <a:off x="5764912" y="4137511"/>
            <a:ext cx="3089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U is smooth on L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Similarity in frequency domain (U)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44AEE-77E6-FC45-8604-F11F590E0CE1}"/>
              </a:ext>
            </a:extLst>
          </p:cNvPr>
          <p:cNvSpPr txBox="1"/>
          <p:nvPr/>
        </p:nvSpPr>
        <p:spPr>
          <a:xfrm>
            <a:off x="1956321" y="4137511"/>
            <a:ext cx="2400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Temporal pattern can be encoded via fixed dictionaries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5FF6D33-5A14-04B2-DF3C-83D2D8FE3F84}"/>
              </a:ext>
            </a:extLst>
          </p:cNvPr>
          <p:cNvSpPr/>
          <p:nvPr/>
        </p:nvSpPr>
        <p:spPr>
          <a:xfrm>
            <a:off x="3386545" y="1738614"/>
            <a:ext cx="1051561" cy="519249"/>
          </a:xfrm>
          <a:prstGeom prst="wedgeRoundRectCallout">
            <a:avLst>
              <a:gd name="adj1" fmla="val -38283"/>
              <a:gd name="adj2" fmla="val 948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Encoding matrix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D70035D-F031-4EEA-07FC-F4C01C194162}"/>
              </a:ext>
            </a:extLst>
          </p:cNvPr>
          <p:cNvSpPr/>
          <p:nvPr/>
        </p:nvSpPr>
        <p:spPr>
          <a:xfrm>
            <a:off x="5185321" y="1258564"/>
            <a:ext cx="1402804" cy="999299"/>
          </a:xfrm>
          <a:prstGeom prst="wedgeRoundRectCallout">
            <a:avLst>
              <a:gd name="adj1" fmla="val -63461"/>
              <a:gd name="adj2" fmla="val 743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Dictionaries:       </a:t>
            </a:r>
          </a:p>
          <a:p>
            <a:r>
              <a:rPr lang="en-US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    DFT</a:t>
            </a:r>
          </a:p>
          <a:p>
            <a:r>
              <a:rPr lang="en-US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    Spline</a:t>
            </a:r>
          </a:p>
          <a:p>
            <a:r>
              <a:rPr lang="en-US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    Ramanujan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D3C8F5F-90A5-7CCB-9155-A7F99A162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850564"/>
              </p:ext>
            </p:extLst>
          </p:nvPr>
        </p:nvGraphicFramePr>
        <p:xfrm>
          <a:off x="4221941" y="1812075"/>
          <a:ext cx="1381932" cy="1778152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30322">
                  <a:extLst>
                    <a:ext uri="{9D8B030D-6E8A-4147-A177-3AD203B41FA5}">
                      <a16:colId xmlns:a16="http://schemas.microsoft.com/office/drawing/2014/main" val="2028507643"/>
                    </a:ext>
                  </a:extLst>
                </a:gridCol>
                <a:gridCol w="230322">
                  <a:extLst>
                    <a:ext uri="{9D8B030D-6E8A-4147-A177-3AD203B41FA5}">
                      <a16:colId xmlns:a16="http://schemas.microsoft.com/office/drawing/2014/main" val="3735363313"/>
                    </a:ext>
                  </a:extLst>
                </a:gridCol>
                <a:gridCol w="230322">
                  <a:extLst>
                    <a:ext uri="{9D8B030D-6E8A-4147-A177-3AD203B41FA5}">
                      <a16:colId xmlns:a16="http://schemas.microsoft.com/office/drawing/2014/main" val="3587560683"/>
                    </a:ext>
                  </a:extLst>
                </a:gridCol>
                <a:gridCol w="230322">
                  <a:extLst>
                    <a:ext uri="{9D8B030D-6E8A-4147-A177-3AD203B41FA5}">
                      <a16:colId xmlns:a16="http://schemas.microsoft.com/office/drawing/2014/main" val="1677857586"/>
                    </a:ext>
                  </a:extLst>
                </a:gridCol>
                <a:gridCol w="230322">
                  <a:extLst>
                    <a:ext uri="{9D8B030D-6E8A-4147-A177-3AD203B41FA5}">
                      <a16:colId xmlns:a16="http://schemas.microsoft.com/office/drawing/2014/main" val="2795640078"/>
                    </a:ext>
                  </a:extLst>
                </a:gridCol>
                <a:gridCol w="230322">
                  <a:extLst>
                    <a:ext uri="{9D8B030D-6E8A-4147-A177-3AD203B41FA5}">
                      <a16:colId xmlns:a16="http://schemas.microsoft.com/office/drawing/2014/main" val="220554981"/>
                    </a:ext>
                  </a:extLst>
                </a:gridCol>
              </a:tblGrid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98783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0842024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473641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469410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750887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776676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0912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794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8A363C4-29D7-BEC7-DD56-A978C6E8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99" y="598575"/>
            <a:ext cx="7369145" cy="9993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similar behavior = similar periods</a:t>
            </a:r>
          </a:p>
        </p:txBody>
      </p:sp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6198E6A5-8FBB-F7ED-D4A9-766262C0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490" y="1812076"/>
            <a:ext cx="1193800" cy="173355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DC5FB70-1E31-8831-6014-A6868031649E}"/>
              </a:ext>
            </a:extLst>
          </p:cNvPr>
          <p:cNvSpPr txBox="1"/>
          <p:nvPr/>
        </p:nvSpPr>
        <p:spPr>
          <a:xfrm>
            <a:off x="1751856" y="375982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63A7EFE-9A87-EFF4-6299-961E3A002C2D}"/>
                  </a:ext>
                </a:extLst>
              </p:cNvPr>
              <p:cNvSpPr txBox="1"/>
              <p:nvPr/>
            </p:nvSpPr>
            <p:spPr>
              <a:xfrm>
                <a:off x="6177808" y="3652105"/>
                <a:ext cx="2188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𝚽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:Ramanujan Dictionary</a:t>
                </a:r>
              </a:p>
              <a:p>
                <a:pPr algn="ctr"/>
                <a:r>
                  <a:rPr lang="en-US" dirty="0"/>
                  <a:t>Basis</a:t>
                </a: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63A7EFE-9A87-EFF4-6299-961E3A002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808" y="3652105"/>
                <a:ext cx="2188420" cy="523220"/>
              </a:xfrm>
              <a:prstGeom prst="rect">
                <a:avLst/>
              </a:prstGeom>
              <a:blipFill>
                <a:blip r:embed="rId4"/>
                <a:stretch>
                  <a:fillRect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F5A9C82C-B3B9-724E-7D7F-BFD42581C565}"/>
              </a:ext>
            </a:extLst>
          </p:cNvPr>
          <p:cNvSpPr txBox="1"/>
          <p:nvPr/>
        </p:nvSpPr>
        <p:spPr>
          <a:xfrm>
            <a:off x="4736592" y="375982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90034FE-067C-E505-D358-E9CEC81FFA61}"/>
              </a:ext>
            </a:extLst>
          </p:cNvPr>
          <p:cNvSpPr/>
          <p:nvPr/>
        </p:nvSpPr>
        <p:spPr>
          <a:xfrm>
            <a:off x="2889504" y="2478024"/>
            <a:ext cx="630936" cy="9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2D61D1A-5049-7863-177D-0BD43E8AC201}"/>
              </a:ext>
            </a:extLst>
          </p:cNvPr>
          <p:cNvSpPr/>
          <p:nvPr/>
        </p:nvSpPr>
        <p:spPr>
          <a:xfrm flipV="1">
            <a:off x="2889504" y="2701752"/>
            <a:ext cx="630936" cy="9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C3899C3-0197-89BC-1FA8-21879D16D893}"/>
              </a:ext>
            </a:extLst>
          </p:cNvPr>
          <p:cNvSpPr txBox="1"/>
          <p:nvPr/>
        </p:nvSpPr>
        <p:spPr>
          <a:xfrm>
            <a:off x="945913" y="1812076"/>
            <a:ext cx="3834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n1</a:t>
            </a:r>
          </a:p>
          <a:p>
            <a:r>
              <a:rPr lang="en-US" dirty="0"/>
              <a:t>n2</a:t>
            </a:r>
          </a:p>
          <a:p>
            <a:r>
              <a:rPr lang="en-US" dirty="0"/>
              <a:t>n3</a:t>
            </a:r>
          </a:p>
          <a:p>
            <a:r>
              <a:rPr lang="en-US" dirty="0"/>
              <a:t>n4</a:t>
            </a:r>
          </a:p>
          <a:p>
            <a:r>
              <a:rPr lang="en-US" dirty="0"/>
              <a:t>n5</a:t>
            </a:r>
          </a:p>
          <a:p>
            <a:r>
              <a:rPr lang="en-US" dirty="0"/>
              <a:t>n6</a:t>
            </a:r>
          </a:p>
          <a:p>
            <a:r>
              <a:rPr lang="en-US" dirty="0"/>
              <a:t>n7</a:t>
            </a:r>
          </a:p>
          <a:p>
            <a:r>
              <a:rPr lang="en-US" dirty="0"/>
              <a:t>n8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D4312AA-796B-E931-54DC-1E24060388FD}"/>
              </a:ext>
            </a:extLst>
          </p:cNvPr>
          <p:cNvSpPr txBox="1"/>
          <p:nvPr/>
        </p:nvSpPr>
        <p:spPr>
          <a:xfrm>
            <a:off x="4150898" y="1490472"/>
            <a:ext cx="1573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p1  p2    p3      p4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9B20A69-C0A7-2343-E114-9C9BFBAF7689}"/>
              </a:ext>
            </a:extLst>
          </p:cNvPr>
          <p:cNvSpPr txBox="1"/>
          <p:nvPr/>
        </p:nvSpPr>
        <p:spPr>
          <a:xfrm>
            <a:off x="8105281" y="193199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</a:p>
          <a:p>
            <a:r>
              <a:rPr lang="en-US" dirty="0"/>
              <a:t>p2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ADF0E2A-FE12-3392-0CDE-FE1179D64015}"/>
              </a:ext>
            </a:extLst>
          </p:cNvPr>
          <p:cNvSpPr txBox="1"/>
          <p:nvPr/>
        </p:nvSpPr>
        <p:spPr>
          <a:xfrm>
            <a:off x="8105281" y="246316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p3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23C9E6-CAAA-B7B3-B128-68B1C23BB03B}"/>
              </a:ext>
            </a:extLst>
          </p:cNvPr>
          <p:cNvSpPr txBox="1"/>
          <p:nvPr/>
        </p:nvSpPr>
        <p:spPr>
          <a:xfrm>
            <a:off x="8126655" y="289977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6C1E406-229D-2597-22DE-6E574DC17192}"/>
              </a:ext>
            </a:extLst>
          </p:cNvPr>
          <p:cNvSpPr txBox="1"/>
          <p:nvPr/>
        </p:nvSpPr>
        <p:spPr>
          <a:xfrm>
            <a:off x="3767459" y="1812076"/>
            <a:ext cx="3834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n1</a:t>
            </a:r>
          </a:p>
          <a:p>
            <a:r>
              <a:rPr lang="en-US" dirty="0"/>
              <a:t>n2</a:t>
            </a:r>
          </a:p>
          <a:p>
            <a:r>
              <a:rPr lang="en-US" dirty="0"/>
              <a:t>n3</a:t>
            </a:r>
          </a:p>
          <a:p>
            <a:r>
              <a:rPr lang="en-US" dirty="0"/>
              <a:t>n4</a:t>
            </a:r>
          </a:p>
          <a:p>
            <a:r>
              <a:rPr lang="en-US" dirty="0"/>
              <a:t>n5</a:t>
            </a:r>
          </a:p>
          <a:p>
            <a:r>
              <a:rPr lang="en-US" dirty="0"/>
              <a:t>n6</a:t>
            </a:r>
          </a:p>
          <a:p>
            <a:r>
              <a:rPr lang="en-US" dirty="0"/>
              <a:t>n7</a:t>
            </a:r>
          </a:p>
          <a:p>
            <a:r>
              <a:rPr lang="en-US" dirty="0"/>
              <a:t>n8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7D443C9-54CD-9EDE-AE99-EA53E455C12D}"/>
              </a:ext>
            </a:extLst>
          </p:cNvPr>
          <p:cNvSpPr txBox="1"/>
          <p:nvPr/>
        </p:nvSpPr>
        <p:spPr>
          <a:xfrm>
            <a:off x="1393490" y="1561673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t1 t2 … 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A613250-6570-BAC5-A569-A94278A7E6E1}"/>
              </a:ext>
            </a:extLst>
          </p:cNvPr>
          <p:cNvSpPr txBox="1"/>
          <p:nvPr/>
        </p:nvSpPr>
        <p:spPr>
          <a:xfrm>
            <a:off x="6101991" y="1734315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t1  t2 …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DF38BA-AFC4-0AEC-5C64-CA678EF639A2}"/>
              </a:ext>
            </a:extLst>
          </p:cNvPr>
          <p:cNvCxnSpPr/>
          <p:nvPr/>
        </p:nvCxnSpPr>
        <p:spPr>
          <a:xfrm>
            <a:off x="5751576" y="2551176"/>
            <a:ext cx="192024" cy="2237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5643F0-C8ED-17B2-C3E5-6D57632B6497}"/>
              </a:ext>
            </a:extLst>
          </p:cNvPr>
          <p:cNvCxnSpPr>
            <a:cxnSpLocks/>
          </p:cNvCxnSpPr>
          <p:nvPr/>
        </p:nvCxnSpPr>
        <p:spPr>
          <a:xfrm flipH="1">
            <a:off x="5763078" y="2551176"/>
            <a:ext cx="158493" cy="2237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445BF-D458-0C57-62A8-C23CC29AB2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F1E91-8B3D-F8C3-E3E9-E8D8AD31558F}"/>
              </a:ext>
            </a:extLst>
          </p:cNvPr>
          <p:cNvSpPr txBox="1"/>
          <p:nvPr/>
        </p:nvSpPr>
        <p:spPr>
          <a:xfrm>
            <a:off x="3194449" y="4137286"/>
            <a:ext cx="3587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U is sparse</a:t>
            </a:r>
          </a:p>
          <a:p>
            <a:r>
              <a:rPr lang="en-US" dirty="0">
                <a:solidFill>
                  <a:srgbClr val="0070C0"/>
                </a:solidFill>
              </a:rPr>
              <a:t>Red signals are not close in signal domain</a:t>
            </a:r>
          </a:p>
          <a:p>
            <a:r>
              <a:rPr lang="en-US" dirty="0">
                <a:solidFill>
                  <a:srgbClr val="0070C0"/>
                </a:solidFill>
              </a:rPr>
              <a:t>But similar in frequency domain (U)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E6A16D03-B3FF-8A2F-85EA-285439953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15591"/>
              </p:ext>
            </p:extLst>
          </p:nvPr>
        </p:nvGraphicFramePr>
        <p:xfrm>
          <a:off x="6161824" y="1994858"/>
          <a:ext cx="1883624" cy="1333614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35453">
                  <a:extLst>
                    <a:ext uri="{9D8B030D-6E8A-4147-A177-3AD203B41FA5}">
                      <a16:colId xmlns:a16="http://schemas.microsoft.com/office/drawing/2014/main" val="2028507643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3735363313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3587560683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1677857586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2795640078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220554981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1147390547"/>
                    </a:ext>
                  </a:extLst>
                </a:gridCol>
                <a:gridCol w="235453">
                  <a:extLst>
                    <a:ext uri="{9D8B030D-6E8A-4147-A177-3AD203B41FA5}">
                      <a16:colId xmlns:a16="http://schemas.microsoft.com/office/drawing/2014/main" val="2429349510"/>
                    </a:ext>
                  </a:extLst>
                </a:gridCol>
              </a:tblGrid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98783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42024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36413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469410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0912"/>
                  </a:ext>
                </a:extLst>
              </a:tr>
              <a:tr h="222269"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</a:p>
                  </a:txBody>
                  <a:tcPr marL="0" marR="0" marT="0" marB="0" anchor="ctr"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7944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DC0D060-EA0D-5912-2186-2F04A434BCDC}"/>
              </a:ext>
            </a:extLst>
          </p:cNvPr>
          <p:cNvSpPr/>
          <p:nvPr/>
        </p:nvSpPr>
        <p:spPr>
          <a:xfrm>
            <a:off x="1291985" y="2175251"/>
            <a:ext cx="1396810" cy="7951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881A6A-DF44-344A-7891-81381365CB1F}"/>
              </a:ext>
            </a:extLst>
          </p:cNvPr>
          <p:cNvSpPr/>
          <p:nvPr/>
        </p:nvSpPr>
        <p:spPr>
          <a:xfrm>
            <a:off x="4572000" y="2174185"/>
            <a:ext cx="657561" cy="8586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00833889"/>
      </p:ext>
    </p:extLst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14125</TotalTime>
  <Words>3677</Words>
  <Application>Microsoft Office PowerPoint</Application>
  <PresentationFormat>On-screen Show (16:9)</PresentationFormat>
  <Paragraphs>665</Paragraphs>
  <Slides>36</Slides>
  <Notes>31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Cambria Math</vt:lpstr>
      <vt:lpstr>Calibri</vt:lpstr>
      <vt:lpstr>Arial</vt:lpstr>
      <vt:lpstr>Nunito</vt:lpstr>
      <vt:lpstr>Maven Pro</vt:lpstr>
      <vt:lpstr>Momentum</vt:lpstr>
      <vt:lpstr>GIST:  Graph Inference for Structured Time Series </vt:lpstr>
      <vt:lpstr>What is time series data?</vt:lpstr>
      <vt:lpstr>Time series are not independent</vt:lpstr>
      <vt:lpstr>Graphs are important in time series analysis</vt:lpstr>
      <vt:lpstr>Graph Inference</vt:lpstr>
      <vt:lpstr>Problem: Graph Inference</vt:lpstr>
      <vt:lpstr>PowerPoint Presentation</vt:lpstr>
      <vt:lpstr>GIST:  Graph Inference for Structured Time Series</vt:lpstr>
      <vt:lpstr>Example: similar behavior = similar periods</vt:lpstr>
      <vt:lpstr>GIST - Objective</vt:lpstr>
      <vt:lpstr>GIST Algorithm</vt:lpstr>
      <vt:lpstr>GIST-SP A GIST variation for lagged signal</vt:lpstr>
      <vt:lpstr>GIST-SP A GIST variation for lagged signal</vt:lpstr>
      <vt:lpstr>Case study: Tech Stocks</vt:lpstr>
      <vt:lpstr>Dictionaries</vt:lpstr>
      <vt:lpstr>Case study: Covid in Vermont</vt:lpstr>
      <vt:lpstr>Experiments</vt:lpstr>
      <vt:lpstr>PowerPoint Presentation</vt:lpstr>
      <vt:lpstr>Real world dataset</vt:lpstr>
      <vt:lpstr>Edge learning in real world data  (AUC)</vt:lpstr>
      <vt:lpstr>Experiments</vt:lpstr>
      <vt:lpstr>Clustering in real world data (Purity)</vt:lpstr>
      <vt:lpstr>Contribution of GIST</vt:lpstr>
      <vt:lpstr>Acknowledgement</vt:lpstr>
      <vt:lpstr>Thanks!</vt:lpstr>
      <vt:lpstr>Reference:   </vt:lpstr>
      <vt:lpstr>Two Objectives summary</vt:lpstr>
      <vt:lpstr>Informal problem definition</vt:lpstr>
      <vt:lpstr>Sparse coding &amp; Dictionaries</vt:lpstr>
      <vt:lpstr>Dictionaries for time series</vt:lpstr>
      <vt:lpstr>Temporal Dictionary: Ramanujan Periodic Dict</vt:lpstr>
      <vt:lpstr>Temporal Dictionary: Ramanujan Periodic Dict</vt:lpstr>
      <vt:lpstr>Graph Signal Processing</vt:lpstr>
      <vt:lpstr>Graph Laplacian and Smoothness</vt:lpstr>
      <vt:lpstr>Dong’s method</vt:lpstr>
      <vt:lpstr>Kalofolias’ method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GIST:  Graph Inference for Structured Time Series</dc:title>
  <cp:lastModifiedBy>max macckdady</cp:lastModifiedBy>
  <cp:revision>586</cp:revision>
  <dcterms:modified xsi:type="dcterms:W3CDTF">2023-04-12T20:03:14Z</dcterms:modified>
</cp:coreProperties>
</file>