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319" r:id="rId2"/>
    <p:sldId id="636" r:id="rId3"/>
    <p:sldId id="256" r:id="rId4"/>
    <p:sldId id="333" r:id="rId5"/>
    <p:sldId id="334" r:id="rId6"/>
    <p:sldId id="335" r:id="rId7"/>
    <p:sldId id="336" r:id="rId8"/>
    <p:sldId id="337" r:id="rId9"/>
    <p:sldId id="338" r:id="rId10"/>
    <p:sldId id="342" r:id="rId11"/>
    <p:sldId id="638" r:id="rId12"/>
    <p:sldId id="284" r:id="rId13"/>
    <p:sldId id="637" r:id="rId14"/>
    <p:sldId id="287" r:id="rId15"/>
    <p:sldId id="270" r:id="rId16"/>
    <p:sldId id="268" r:id="rId17"/>
    <p:sldId id="325" r:id="rId18"/>
    <p:sldId id="326" r:id="rId19"/>
    <p:sldId id="327" r:id="rId20"/>
    <p:sldId id="328" r:id="rId21"/>
    <p:sldId id="273" r:id="rId22"/>
    <p:sldId id="329" r:id="rId23"/>
    <p:sldId id="274" r:id="rId24"/>
    <p:sldId id="649" r:id="rId25"/>
    <p:sldId id="261" r:id="rId26"/>
    <p:sldId id="271" r:id="rId27"/>
    <p:sldId id="641" r:id="rId28"/>
    <p:sldId id="642" r:id="rId29"/>
    <p:sldId id="643" r:id="rId30"/>
    <p:sldId id="644" r:id="rId31"/>
    <p:sldId id="645" r:id="rId32"/>
    <p:sldId id="647" r:id="rId33"/>
    <p:sldId id="648" r:id="rId34"/>
    <p:sldId id="653" r:id="rId35"/>
    <p:sldId id="306" r:id="rId36"/>
    <p:sldId id="311" r:id="rId37"/>
    <p:sldId id="312" r:id="rId38"/>
    <p:sldId id="654" r:id="rId39"/>
    <p:sldId id="650" r:id="rId40"/>
    <p:sldId id="275" r:id="rId41"/>
    <p:sldId id="277" r:id="rId42"/>
    <p:sldId id="651" r:id="rId43"/>
    <p:sldId id="276" r:id="rId44"/>
    <p:sldId id="278" r:id="rId45"/>
    <p:sldId id="304" r:id="rId46"/>
    <p:sldId id="305" r:id="rId47"/>
    <p:sldId id="652" r:id="rId48"/>
    <p:sldId id="290" r:id="rId49"/>
    <p:sldId id="294" r:id="rId50"/>
    <p:sldId id="639" r:id="rId51"/>
    <p:sldId id="308" r:id="rId52"/>
    <p:sldId id="310" r:id="rId53"/>
    <p:sldId id="307" r:id="rId54"/>
    <p:sldId id="309" r:id="rId55"/>
    <p:sldId id="313" r:id="rId56"/>
    <p:sldId id="314" r:id="rId57"/>
    <p:sldId id="655" r:id="rId58"/>
    <p:sldId id="343" r:id="rId59"/>
    <p:sldId id="344" r:id="rId60"/>
    <p:sldId id="345" r:id="rId61"/>
    <p:sldId id="610" r:id="rId62"/>
    <p:sldId id="656" r:id="rId63"/>
    <p:sldId id="613" r:id="rId64"/>
    <p:sldId id="614" r:id="rId65"/>
    <p:sldId id="616" r:id="rId66"/>
    <p:sldId id="617" r:id="rId67"/>
    <p:sldId id="618" r:id="rId68"/>
    <p:sldId id="619" r:id="rId69"/>
    <p:sldId id="611" r:id="rId70"/>
    <p:sldId id="612" r:id="rId71"/>
    <p:sldId id="665" r:id="rId72"/>
    <p:sldId id="659" r:id="rId73"/>
    <p:sldId id="640" r:id="rId74"/>
    <p:sldId id="661" r:id="rId75"/>
    <p:sldId id="662" r:id="rId76"/>
    <p:sldId id="663" r:id="rId77"/>
    <p:sldId id="664" r:id="rId78"/>
    <p:sldId id="666" r:id="rId79"/>
    <p:sldId id="658" r:id="rId80"/>
    <p:sldId id="620" r:id="rId81"/>
    <p:sldId id="621" r:id="rId82"/>
    <p:sldId id="622" r:id="rId83"/>
    <p:sldId id="623" r:id="rId84"/>
    <p:sldId id="624" r:id="rId85"/>
    <p:sldId id="625" r:id="rId86"/>
    <p:sldId id="587" r:id="rId87"/>
    <p:sldId id="588" r:id="rId88"/>
    <p:sldId id="589" r:id="rId89"/>
    <p:sldId id="590" r:id="rId90"/>
    <p:sldId id="605" r:id="rId91"/>
    <p:sldId id="591" r:id="rId92"/>
    <p:sldId id="635" r:id="rId93"/>
    <p:sldId id="626" r:id="rId94"/>
    <p:sldId id="627" r:id="rId95"/>
    <p:sldId id="628" r:id="rId96"/>
    <p:sldId id="629" r:id="rId97"/>
    <p:sldId id="630" r:id="rId98"/>
    <p:sldId id="631" r:id="rId99"/>
    <p:sldId id="632" r:id="rId100"/>
    <p:sldId id="634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3" autoAdjust="0"/>
    <p:restoredTop sz="94660"/>
  </p:normalViewPr>
  <p:slideViewPr>
    <p:cSldViewPr snapToGrid="0">
      <p:cViewPr varScale="1">
        <p:scale>
          <a:sx n="184" d="100"/>
          <a:sy n="184" d="100"/>
        </p:scale>
        <p:origin x="21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0C6466-4E70-4CA6-8756-DCB92BB07CEE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4AB9F87-4798-4567-94A7-FF73DCE1BABE}">
      <dgm:prSet/>
      <dgm:spPr/>
      <dgm:t>
        <a:bodyPr/>
        <a:lstStyle/>
        <a:p>
          <a:r>
            <a:rPr lang="en-US"/>
            <a:t>Traditional (wired) Internet access: </a:t>
          </a:r>
        </a:p>
      </dgm:t>
    </dgm:pt>
    <dgm:pt modelId="{27A1AB59-9EF2-4414-9D26-F106EE4B17F4}" type="parTrans" cxnId="{C6DAD612-7304-4656-AA5F-1DE35AE6558C}">
      <dgm:prSet/>
      <dgm:spPr/>
      <dgm:t>
        <a:bodyPr/>
        <a:lstStyle/>
        <a:p>
          <a:endParaRPr lang="en-US"/>
        </a:p>
      </dgm:t>
    </dgm:pt>
    <dgm:pt modelId="{98F37FE0-4A6A-493E-9AF8-38ED04225A3B}" type="sibTrans" cxnId="{C6DAD612-7304-4656-AA5F-1DE35AE6558C}">
      <dgm:prSet/>
      <dgm:spPr/>
      <dgm:t>
        <a:bodyPr/>
        <a:lstStyle/>
        <a:p>
          <a:endParaRPr lang="en-US"/>
        </a:p>
      </dgm:t>
    </dgm:pt>
    <dgm:pt modelId="{FC8D6DB0-2EA9-496B-BD79-328892EA4812}">
      <dgm:prSet/>
      <dgm:spPr/>
      <dgm:t>
        <a:bodyPr/>
        <a:lstStyle/>
        <a:p>
          <a:r>
            <a:rPr lang="en-US"/>
            <a:t>Expensive to provision.</a:t>
          </a:r>
        </a:p>
      </dgm:t>
    </dgm:pt>
    <dgm:pt modelId="{DB862BD1-FA74-4B91-8DA4-841672E4D383}" type="parTrans" cxnId="{7861AECB-6E01-46E6-8F6A-8A8016D8A8B6}">
      <dgm:prSet/>
      <dgm:spPr/>
      <dgm:t>
        <a:bodyPr/>
        <a:lstStyle/>
        <a:p>
          <a:endParaRPr lang="en-US"/>
        </a:p>
      </dgm:t>
    </dgm:pt>
    <dgm:pt modelId="{23FFDF67-7DFE-4A38-AA95-5B93D399421A}" type="sibTrans" cxnId="{7861AECB-6E01-46E6-8F6A-8A8016D8A8B6}">
      <dgm:prSet/>
      <dgm:spPr/>
      <dgm:t>
        <a:bodyPr/>
        <a:lstStyle/>
        <a:p>
          <a:endParaRPr lang="en-US"/>
        </a:p>
      </dgm:t>
    </dgm:pt>
    <dgm:pt modelId="{C98FD6A6-7787-42B8-9F72-679CDEF80EC6}">
      <dgm:prSet/>
      <dgm:spPr/>
      <dgm:t>
        <a:bodyPr/>
        <a:lstStyle/>
        <a:p>
          <a:r>
            <a:rPr lang="en-US"/>
            <a:t>It limits the location of access.</a:t>
          </a:r>
        </a:p>
      </dgm:t>
    </dgm:pt>
    <dgm:pt modelId="{F2D0A50D-9653-4242-A72C-28943612350A}" type="parTrans" cxnId="{C491B39C-9F78-4BB5-983C-3AB621FFDC9B}">
      <dgm:prSet/>
      <dgm:spPr/>
      <dgm:t>
        <a:bodyPr/>
        <a:lstStyle/>
        <a:p>
          <a:endParaRPr lang="en-US"/>
        </a:p>
      </dgm:t>
    </dgm:pt>
    <dgm:pt modelId="{276D8CCC-AE81-41B8-A8B0-708E6EA23F96}" type="sibTrans" cxnId="{C491B39C-9F78-4BB5-983C-3AB621FFDC9B}">
      <dgm:prSet/>
      <dgm:spPr/>
      <dgm:t>
        <a:bodyPr/>
        <a:lstStyle/>
        <a:p>
          <a:endParaRPr lang="en-US"/>
        </a:p>
      </dgm:t>
    </dgm:pt>
    <dgm:pt modelId="{77074956-DB2F-4E0D-8EFA-E898B3BF7A21}">
      <dgm:prSet/>
      <dgm:spPr/>
      <dgm:t>
        <a:bodyPr/>
        <a:lstStyle/>
        <a:p>
          <a:r>
            <a:rPr lang="en-US"/>
            <a:t>Completely out of reach in remote/developing areas.</a:t>
          </a:r>
        </a:p>
      </dgm:t>
    </dgm:pt>
    <dgm:pt modelId="{A18EEBEA-A230-4E4D-9E1A-64B1E17AC020}" type="parTrans" cxnId="{DC519789-E3F3-4176-A34A-3771297AA458}">
      <dgm:prSet/>
      <dgm:spPr/>
      <dgm:t>
        <a:bodyPr/>
        <a:lstStyle/>
        <a:p>
          <a:endParaRPr lang="en-US"/>
        </a:p>
      </dgm:t>
    </dgm:pt>
    <dgm:pt modelId="{58067444-B1DE-4151-A872-FA89A8152CEB}" type="sibTrans" cxnId="{DC519789-E3F3-4176-A34A-3771297AA458}">
      <dgm:prSet/>
      <dgm:spPr/>
      <dgm:t>
        <a:bodyPr/>
        <a:lstStyle/>
        <a:p>
          <a:endParaRPr lang="en-US"/>
        </a:p>
      </dgm:t>
    </dgm:pt>
    <dgm:pt modelId="{F2233BF8-3F93-4DD3-90D6-0CF3913B510E}">
      <dgm:prSet/>
      <dgm:spPr/>
      <dgm:t>
        <a:bodyPr/>
        <a:lstStyle/>
        <a:p>
          <a:r>
            <a:rPr lang="en-US" dirty="0"/>
            <a:t>Wireless networks:</a:t>
          </a:r>
        </a:p>
      </dgm:t>
    </dgm:pt>
    <dgm:pt modelId="{304346B4-6775-4178-879C-4AEBEA9FBB7F}" type="parTrans" cxnId="{465FF08E-B431-497A-8C7C-D68411B8B483}">
      <dgm:prSet/>
      <dgm:spPr/>
      <dgm:t>
        <a:bodyPr/>
        <a:lstStyle/>
        <a:p>
          <a:endParaRPr lang="en-US"/>
        </a:p>
      </dgm:t>
    </dgm:pt>
    <dgm:pt modelId="{EB813FC1-78F6-48DD-BA04-3AB9C9327F17}" type="sibTrans" cxnId="{465FF08E-B431-497A-8C7C-D68411B8B483}">
      <dgm:prSet/>
      <dgm:spPr/>
      <dgm:t>
        <a:bodyPr/>
        <a:lstStyle/>
        <a:p>
          <a:endParaRPr lang="en-US"/>
        </a:p>
      </dgm:t>
    </dgm:pt>
    <dgm:pt modelId="{736F7836-5B51-47A9-BF73-069AB627345F}">
      <dgm:prSet/>
      <dgm:spPr/>
      <dgm:t>
        <a:bodyPr/>
        <a:lstStyle/>
        <a:p>
          <a:r>
            <a:rPr lang="en-US" dirty="0"/>
            <a:t>Cover larger user population.</a:t>
          </a:r>
        </a:p>
      </dgm:t>
    </dgm:pt>
    <dgm:pt modelId="{3C8000F6-9C8E-46AD-81A2-B63AD5F6C11E}" type="parTrans" cxnId="{36E58DC5-A541-47A4-9B31-2261A5357326}">
      <dgm:prSet/>
      <dgm:spPr/>
      <dgm:t>
        <a:bodyPr/>
        <a:lstStyle/>
        <a:p>
          <a:endParaRPr lang="en-US"/>
        </a:p>
      </dgm:t>
    </dgm:pt>
    <dgm:pt modelId="{332332F0-90B7-4B4C-941D-54FDFF351045}" type="sibTrans" cxnId="{36E58DC5-A541-47A4-9B31-2261A5357326}">
      <dgm:prSet/>
      <dgm:spPr/>
      <dgm:t>
        <a:bodyPr/>
        <a:lstStyle/>
        <a:p>
          <a:endParaRPr lang="en-US"/>
        </a:p>
      </dgm:t>
    </dgm:pt>
    <dgm:pt modelId="{69B1F754-4831-49B9-AB30-C3897B60D4A9}">
      <dgm:prSet/>
      <dgm:spPr/>
      <dgm:t>
        <a:bodyPr/>
        <a:lstStyle/>
        <a:p>
          <a:r>
            <a:rPr lang="en-US" dirty="0"/>
            <a:t>Quicker to install</a:t>
          </a:r>
        </a:p>
      </dgm:t>
    </dgm:pt>
    <dgm:pt modelId="{F53122D2-0FAB-4C50-8DE5-96641E70AA6C}" type="parTrans" cxnId="{08E44DDC-65D5-4722-88D5-05D090829EFB}">
      <dgm:prSet/>
      <dgm:spPr/>
      <dgm:t>
        <a:bodyPr/>
        <a:lstStyle/>
        <a:p>
          <a:endParaRPr lang="en-US"/>
        </a:p>
      </dgm:t>
    </dgm:pt>
    <dgm:pt modelId="{A2610442-F84D-4C26-B8E2-B894E26E78EC}" type="sibTrans" cxnId="{08E44DDC-65D5-4722-88D5-05D090829EFB}">
      <dgm:prSet/>
      <dgm:spPr/>
      <dgm:t>
        <a:bodyPr/>
        <a:lstStyle/>
        <a:p>
          <a:endParaRPr lang="en-US"/>
        </a:p>
      </dgm:t>
    </dgm:pt>
    <dgm:pt modelId="{0FD77B69-C788-0340-B12B-C1FF601E3901}">
      <dgm:prSet/>
      <dgm:spPr/>
      <dgm:t>
        <a:bodyPr/>
        <a:lstStyle/>
        <a:p>
          <a:r>
            <a:rPr lang="en-US" dirty="0"/>
            <a:t>Can be an alternative to wired networks when no infrastructure is available</a:t>
          </a:r>
        </a:p>
      </dgm:t>
    </dgm:pt>
    <dgm:pt modelId="{3933B774-8D3B-504C-892B-3CC672087701}" type="parTrans" cxnId="{833E4549-562C-0248-8992-832A94DA7097}">
      <dgm:prSet/>
      <dgm:spPr/>
      <dgm:t>
        <a:bodyPr/>
        <a:lstStyle/>
        <a:p>
          <a:endParaRPr lang="en-US"/>
        </a:p>
      </dgm:t>
    </dgm:pt>
    <dgm:pt modelId="{39B54C3F-69CD-2F4E-B680-73ECFF6C1721}" type="sibTrans" cxnId="{833E4549-562C-0248-8992-832A94DA7097}">
      <dgm:prSet/>
      <dgm:spPr/>
      <dgm:t>
        <a:bodyPr/>
        <a:lstStyle/>
        <a:p>
          <a:endParaRPr lang="en-US"/>
        </a:p>
      </dgm:t>
    </dgm:pt>
    <dgm:pt modelId="{1FFC07CE-D966-C449-ACDC-627A9EC3E8A9}">
      <dgm:prSet/>
      <dgm:spPr/>
      <dgm:t>
        <a:bodyPr/>
        <a:lstStyle/>
        <a:p>
          <a:r>
            <a:rPr lang="en-US" dirty="0"/>
            <a:t>(Note: user perspective).</a:t>
          </a:r>
        </a:p>
      </dgm:t>
    </dgm:pt>
    <dgm:pt modelId="{8DD55228-F873-3347-9EE5-B1D1E372BCB7}" type="parTrans" cxnId="{8F10050C-27C0-0746-8129-B5D6D4AC8DD0}">
      <dgm:prSet/>
      <dgm:spPr/>
      <dgm:t>
        <a:bodyPr/>
        <a:lstStyle/>
        <a:p>
          <a:endParaRPr lang="en-US"/>
        </a:p>
      </dgm:t>
    </dgm:pt>
    <dgm:pt modelId="{B58A8C05-E31F-5E4D-9654-071D64CBCA4A}" type="sibTrans" cxnId="{8F10050C-27C0-0746-8129-B5D6D4AC8DD0}">
      <dgm:prSet/>
      <dgm:spPr/>
      <dgm:t>
        <a:bodyPr/>
        <a:lstStyle/>
        <a:p>
          <a:endParaRPr lang="en-US"/>
        </a:p>
      </dgm:t>
    </dgm:pt>
    <dgm:pt modelId="{70B39D27-92F8-EC4B-BACF-FF4410E78EE5}" type="pres">
      <dgm:prSet presAssocID="{610C6466-4E70-4CA6-8756-DCB92BB07CEE}" presName="Name0" presStyleCnt="0">
        <dgm:presLayoutVars>
          <dgm:dir/>
          <dgm:animLvl val="lvl"/>
          <dgm:resizeHandles val="exact"/>
        </dgm:presLayoutVars>
      </dgm:prSet>
      <dgm:spPr/>
    </dgm:pt>
    <dgm:pt modelId="{3C6103AC-D202-E445-B235-39A940680C52}" type="pres">
      <dgm:prSet presAssocID="{E4AB9F87-4798-4567-94A7-FF73DCE1BABE}" presName="linNode" presStyleCnt="0"/>
      <dgm:spPr/>
    </dgm:pt>
    <dgm:pt modelId="{1CEC32F1-6CC4-6648-A507-100B125B8FAA}" type="pres">
      <dgm:prSet presAssocID="{E4AB9F87-4798-4567-94A7-FF73DCE1BABE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86BE4008-58B9-7440-B9F2-3763F7B92DE6}" type="pres">
      <dgm:prSet presAssocID="{E4AB9F87-4798-4567-94A7-FF73DCE1BABE}" presName="descendantText" presStyleLbl="alignAccFollowNode1" presStyleIdx="0" presStyleCnt="2">
        <dgm:presLayoutVars>
          <dgm:bulletEnabled val="1"/>
        </dgm:presLayoutVars>
      </dgm:prSet>
      <dgm:spPr/>
    </dgm:pt>
    <dgm:pt modelId="{31CA071C-7F44-3440-8928-34C5B88A62A8}" type="pres">
      <dgm:prSet presAssocID="{98F37FE0-4A6A-493E-9AF8-38ED04225A3B}" presName="sp" presStyleCnt="0"/>
      <dgm:spPr/>
    </dgm:pt>
    <dgm:pt modelId="{C32CF318-3859-2F41-8CA3-3CA817905691}" type="pres">
      <dgm:prSet presAssocID="{F2233BF8-3F93-4DD3-90D6-0CF3913B510E}" presName="linNode" presStyleCnt="0"/>
      <dgm:spPr/>
    </dgm:pt>
    <dgm:pt modelId="{38EAA870-42BF-8045-B468-D52A6FBF04EE}" type="pres">
      <dgm:prSet presAssocID="{F2233BF8-3F93-4DD3-90D6-0CF3913B510E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E829DA8E-AE7B-CF44-AF9B-7723E3747420}" type="pres">
      <dgm:prSet presAssocID="{F2233BF8-3F93-4DD3-90D6-0CF3913B510E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8F10050C-27C0-0746-8129-B5D6D4AC8DD0}" srcId="{69B1F754-4831-49B9-AB30-C3897B60D4A9}" destId="{1FFC07CE-D966-C449-ACDC-627A9EC3E8A9}" srcOrd="0" destOrd="0" parTransId="{8DD55228-F873-3347-9EE5-B1D1E372BCB7}" sibTransId="{B58A8C05-E31F-5E4D-9654-071D64CBCA4A}"/>
    <dgm:cxn modelId="{C6DAD612-7304-4656-AA5F-1DE35AE6558C}" srcId="{610C6466-4E70-4CA6-8756-DCB92BB07CEE}" destId="{E4AB9F87-4798-4567-94A7-FF73DCE1BABE}" srcOrd="0" destOrd="0" parTransId="{27A1AB59-9EF2-4414-9D26-F106EE4B17F4}" sibTransId="{98F37FE0-4A6A-493E-9AF8-38ED04225A3B}"/>
    <dgm:cxn modelId="{8D0D481C-5084-C445-BEA9-86E6C4772A58}" type="presOf" srcId="{736F7836-5B51-47A9-BF73-069AB627345F}" destId="{E829DA8E-AE7B-CF44-AF9B-7723E3747420}" srcOrd="0" destOrd="1" presId="urn:microsoft.com/office/officeart/2005/8/layout/vList5"/>
    <dgm:cxn modelId="{33C6B944-AEE0-674A-BFF6-DC26E95BC5EF}" type="presOf" srcId="{69B1F754-4831-49B9-AB30-C3897B60D4A9}" destId="{E829DA8E-AE7B-CF44-AF9B-7723E3747420}" srcOrd="0" destOrd="2" presId="urn:microsoft.com/office/officeart/2005/8/layout/vList5"/>
    <dgm:cxn modelId="{833E4549-562C-0248-8992-832A94DA7097}" srcId="{F2233BF8-3F93-4DD3-90D6-0CF3913B510E}" destId="{0FD77B69-C788-0340-B12B-C1FF601E3901}" srcOrd="0" destOrd="0" parTransId="{3933B774-8D3B-504C-892B-3CC672087701}" sibTransId="{39B54C3F-69CD-2F4E-B680-73ECFF6C1721}"/>
    <dgm:cxn modelId="{00B3D885-D4F3-1C4E-AF43-CA3A9A72EB07}" type="presOf" srcId="{0FD77B69-C788-0340-B12B-C1FF601E3901}" destId="{E829DA8E-AE7B-CF44-AF9B-7723E3747420}" srcOrd="0" destOrd="0" presId="urn:microsoft.com/office/officeart/2005/8/layout/vList5"/>
    <dgm:cxn modelId="{DC519789-E3F3-4176-A34A-3771297AA458}" srcId="{E4AB9F87-4798-4567-94A7-FF73DCE1BABE}" destId="{77074956-DB2F-4E0D-8EFA-E898B3BF7A21}" srcOrd="2" destOrd="0" parTransId="{A18EEBEA-A230-4E4D-9E1A-64B1E17AC020}" sibTransId="{58067444-B1DE-4151-A872-FA89A8152CEB}"/>
    <dgm:cxn modelId="{465FF08E-B431-497A-8C7C-D68411B8B483}" srcId="{610C6466-4E70-4CA6-8756-DCB92BB07CEE}" destId="{F2233BF8-3F93-4DD3-90D6-0CF3913B510E}" srcOrd="1" destOrd="0" parTransId="{304346B4-6775-4178-879C-4AEBEA9FBB7F}" sibTransId="{EB813FC1-78F6-48DD-BA04-3AB9C9327F17}"/>
    <dgm:cxn modelId="{64843A9B-51F5-AA4E-9ED8-E8986C6B7768}" type="presOf" srcId="{E4AB9F87-4798-4567-94A7-FF73DCE1BABE}" destId="{1CEC32F1-6CC4-6648-A507-100B125B8FAA}" srcOrd="0" destOrd="0" presId="urn:microsoft.com/office/officeart/2005/8/layout/vList5"/>
    <dgm:cxn modelId="{C491B39C-9F78-4BB5-983C-3AB621FFDC9B}" srcId="{E4AB9F87-4798-4567-94A7-FF73DCE1BABE}" destId="{C98FD6A6-7787-42B8-9F72-679CDEF80EC6}" srcOrd="1" destOrd="0" parTransId="{F2D0A50D-9653-4242-A72C-28943612350A}" sibTransId="{276D8CCC-AE81-41B8-A8B0-708E6EA23F96}"/>
    <dgm:cxn modelId="{85AC94A0-60ED-F243-B7A1-CE6153BC64A5}" type="presOf" srcId="{FC8D6DB0-2EA9-496B-BD79-328892EA4812}" destId="{86BE4008-58B9-7440-B9F2-3763F7B92DE6}" srcOrd="0" destOrd="0" presId="urn:microsoft.com/office/officeart/2005/8/layout/vList5"/>
    <dgm:cxn modelId="{75ECCFB4-6CFE-6440-8B1E-49D293AB4F51}" type="presOf" srcId="{77074956-DB2F-4E0D-8EFA-E898B3BF7A21}" destId="{86BE4008-58B9-7440-B9F2-3763F7B92DE6}" srcOrd="0" destOrd="2" presId="urn:microsoft.com/office/officeart/2005/8/layout/vList5"/>
    <dgm:cxn modelId="{36E58DC5-A541-47A4-9B31-2261A5357326}" srcId="{F2233BF8-3F93-4DD3-90D6-0CF3913B510E}" destId="{736F7836-5B51-47A9-BF73-069AB627345F}" srcOrd="1" destOrd="0" parTransId="{3C8000F6-9C8E-46AD-81A2-B63AD5F6C11E}" sibTransId="{332332F0-90B7-4B4C-941D-54FDFF351045}"/>
    <dgm:cxn modelId="{7861AECB-6E01-46E6-8F6A-8A8016D8A8B6}" srcId="{E4AB9F87-4798-4567-94A7-FF73DCE1BABE}" destId="{FC8D6DB0-2EA9-496B-BD79-328892EA4812}" srcOrd="0" destOrd="0" parTransId="{DB862BD1-FA74-4B91-8DA4-841672E4D383}" sibTransId="{23FFDF67-7DFE-4A38-AA95-5B93D399421A}"/>
    <dgm:cxn modelId="{705F7FCF-CBE1-9246-9245-F1FB08BC03C0}" type="presOf" srcId="{610C6466-4E70-4CA6-8756-DCB92BB07CEE}" destId="{70B39D27-92F8-EC4B-BACF-FF4410E78EE5}" srcOrd="0" destOrd="0" presId="urn:microsoft.com/office/officeart/2005/8/layout/vList5"/>
    <dgm:cxn modelId="{08E44DDC-65D5-4722-88D5-05D090829EFB}" srcId="{F2233BF8-3F93-4DD3-90D6-0CF3913B510E}" destId="{69B1F754-4831-49B9-AB30-C3897B60D4A9}" srcOrd="2" destOrd="0" parTransId="{F53122D2-0FAB-4C50-8DE5-96641E70AA6C}" sibTransId="{A2610442-F84D-4C26-B8E2-B894E26E78EC}"/>
    <dgm:cxn modelId="{515579EA-745D-DD48-80A1-C1FA91568486}" type="presOf" srcId="{F2233BF8-3F93-4DD3-90D6-0CF3913B510E}" destId="{38EAA870-42BF-8045-B468-D52A6FBF04EE}" srcOrd="0" destOrd="0" presId="urn:microsoft.com/office/officeart/2005/8/layout/vList5"/>
    <dgm:cxn modelId="{804E01F6-2A18-0C4B-AF5C-CD7F1EC57DD0}" type="presOf" srcId="{1FFC07CE-D966-C449-ACDC-627A9EC3E8A9}" destId="{E829DA8E-AE7B-CF44-AF9B-7723E3747420}" srcOrd="0" destOrd="3" presId="urn:microsoft.com/office/officeart/2005/8/layout/vList5"/>
    <dgm:cxn modelId="{160321F9-FC63-634D-BDB7-2D6E3E232CCB}" type="presOf" srcId="{C98FD6A6-7787-42B8-9F72-679CDEF80EC6}" destId="{86BE4008-58B9-7440-B9F2-3763F7B92DE6}" srcOrd="0" destOrd="1" presId="urn:microsoft.com/office/officeart/2005/8/layout/vList5"/>
    <dgm:cxn modelId="{A2E5487A-F9BD-CF46-B3DC-49CF752507F2}" type="presParOf" srcId="{70B39D27-92F8-EC4B-BACF-FF4410E78EE5}" destId="{3C6103AC-D202-E445-B235-39A940680C52}" srcOrd="0" destOrd="0" presId="urn:microsoft.com/office/officeart/2005/8/layout/vList5"/>
    <dgm:cxn modelId="{22ACE2BA-60A7-A949-8010-20F5172683FE}" type="presParOf" srcId="{3C6103AC-D202-E445-B235-39A940680C52}" destId="{1CEC32F1-6CC4-6648-A507-100B125B8FAA}" srcOrd="0" destOrd="0" presId="urn:microsoft.com/office/officeart/2005/8/layout/vList5"/>
    <dgm:cxn modelId="{8B297D49-B025-6441-8979-95FFAA789E2D}" type="presParOf" srcId="{3C6103AC-D202-E445-B235-39A940680C52}" destId="{86BE4008-58B9-7440-B9F2-3763F7B92DE6}" srcOrd="1" destOrd="0" presId="urn:microsoft.com/office/officeart/2005/8/layout/vList5"/>
    <dgm:cxn modelId="{6C047803-16F3-6B47-A872-30868AEE985A}" type="presParOf" srcId="{70B39D27-92F8-EC4B-BACF-FF4410E78EE5}" destId="{31CA071C-7F44-3440-8928-34C5B88A62A8}" srcOrd="1" destOrd="0" presId="urn:microsoft.com/office/officeart/2005/8/layout/vList5"/>
    <dgm:cxn modelId="{960C816D-6F88-814F-AA5C-FEB4BB40CCA1}" type="presParOf" srcId="{70B39D27-92F8-EC4B-BACF-FF4410E78EE5}" destId="{C32CF318-3859-2F41-8CA3-3CA817905691}" srcOrd="2" destOrd="0" presId="urn:microsoft.com/office/officeart/2005/8/layout/vList5"/>
    <dgm:cxn modelId="{8FCA4835-5ADE-C34A-AB0F-A0CC8ACC6714}" type="presParOf" srcId="{C32CF318-3859-2F41-8CA3-3CA817905691}" destId="{38EAA870-42BF-8045-B468-D52A6FBF04EE}" srcOrd="0" destOrd="0" presId="urn:microsoft.com/office/officeart/2005/8/layout/vList5"/>
    <dgm:cxn modelId="{5FDC6E68-84A4-2549-AE83-E642FDFDAA47}" type="presParOf" srcId="{C32CF318-3859-2F41-8CA3-3CA817905691}" destId="{E829DA8E-AE7B-CF44-AF9B-7723E374742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E4008-58B9-7440-B9F2-3763F7B92DE6}">
      <dsp:nvSpPr>
        <dsp:cNvPr id="0" name=""/>
        <dsp:cNvSpPr/>
      </dsp:nvSpPr>
      <dsp:spPr>
        <a:xfrm rot="5400000">
          <a:off x="3772673" y="-878546"/>
          <a:ext cx="2301111" cy="463362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Expensive to provision.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It limits the location of access.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Completely out of reach in remote/developing areas.</a:t>
          </a:r>
        </a:p>
      </dsp:txBody>
      <dsp:txXfrm rot="-5400000">
        <a:off x="2606416" y="400042"/>
        <a:ext cx="4521296" cy="2076449"/>
      </dsp:txXfrm>
    </dsp:sp>
    <dsp:sp modelId="{1CEC32F1-6CC4-6648-A507-100B125B8FAA}">
      <dsp:nvSpPr>
        <dsp:cNvPr id="0" name=""/>
        <dsp:cNvSpPr/>
      </dsp:nvSpPr>
      <dsp:spPr>
        <a:xfrm>
          <a:off x="0" y="71"/>
          <a:ext cx="2606415" cy="28763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Traditional (wired) Internet access: </a:t>
          </a:r>
        </a:p>
      </dsp:txBody>
      <dsp:txXfrm>
        <a:off x="127235" y="127306"/>
        <a:ext cx="2351945" cy="2621919"/>
      </dsp:txXfrm>
    </dsp:sp>
    <dsp:sp modelId="{E829DA8E-AE7B-CF44-AF9B-7723E3747420}">
      <dsp:nvSpPr>
        <dsp:cNvPr id="0" name=""/>
        <dsp:cNvSpPr/>
      </dsp:nvSpPr>
      <dsp:spPr>
        <a:xfrm rot="5400000">
          <a:off x="3772673" y="2141662"/>
          <a:ext cx="2301111" cy="4633627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Can be an alternative to wired networks when no infrastructure is available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Cover larger user population.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Quicker to install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(Note: user perspective).</a:t>
          </a:r>
        </a:p>
      </dsp:txBody>
      <dsp:txXfrm rot="-5400000">
        <a:off x="2606416" y="3420251"/>
        <a:ext cx="4521296" cy="2076449"/>
      </dsp:txXfrm>
    </dsp:sp>
    <dsp:sp modelId="{38EAA870-42BF-8045-B468-D52A6FBF04EE}">
      <dsp:nvSpPr>
        <dsp:cNvPr id="0" name=""/>
        <dsp:cNvSpPr/>
      </dsp:nvSpPr>
      <dsp:spPr>
        <a:xfrm>
          <a:off x="0" y="3020281"/>
          <a:ext cx="2606415" cy="287638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Wireless networks:</a:t>
          </a:r>
        </a:p>
      </dsp:txBody>
      <dsp:txXfrm>
        <a:off x="127235" y="3147516"/>
        <a:ext cx="2351945" cy="2621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BBFA6-FF51-4724-8A79-42389E64A345}" type="datetimeFigureOut">
              <a:rPr lang="en-US" smtClean="0"/>
              <a:t>8/19/20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246B5-D129-4575-8F6E-84429D00D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9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5D9E7B43-68DA-D64B-9919-A43227D4B463}" type="slidenum">
              <a:rPr lang="en-US" altLang="en-US" sz="1200">
                <a:latin typeface="Times New Roman" charset="0"/>
              </a:rPr>
              <a:pPr/>
              <a:t>17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66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24F03D5-A39B-8842-AF2C-57C7E4A7B50A}" type="slidenum">
              <a:rPr lang="en-US" altLang="en-US" i="0">
                <a:latin typeface="Times New Roman" charset="0"/>
              </a:rPr>
              <a:pPr/>
              <a:t>64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771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1B64C455-A654-0049-834E-96E5AB54DC2D}" type="slidenum">
              <a:rPr lang="en-US" altLang="en-US" i="0">
                <a:latin typeface="Times New Roman" charset="0"/>
              </a:rPr>
              <a:pPr/>
              <a:t>65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794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E8162715-9CD7-EE43-A7B1-1EA7DFA9D4C7}" type="slidenum">
              <a:rPr lang="en-US" altLang="en-US" i="0">
                <a:latin typeface="Times New Roman" charset="0"/>
              </a:rPr>
              <a:pPr/>
              <a:t>66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61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47ECFE9E-6001-0049-99E8-08C8521259AC}" type="slidenum">
              <a:rPr lang="en-US" altLang="en-US" i="0">
                <a:latin typeface="Times New Roman" charset="0"/>
              </a:rPr>
              <a:pPr/>
              <a:t>67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936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6FABDE02-0567-424C-B8E6-8D73E2583A08}" type="slidenum">
              <a:rPr lang="en-US" altLang="en-US" i="0">
                <a:latin typeface="Times New Roman" charset="0"/>
              </a:rPr>
              <a:pPr/>
              <a:t>68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601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48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C77D7A0-BECE-DE44-8752-5A6A1969708D}" type="slidenum">
              <a:rPr lang="en-US" altLang="en-US" sz="1200">
                <a:latin typeface="Times New Roman" charset="0"/>
              </a:rPr>
              <a:pPr/>
              <a:t>70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57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19C17704-3E11-1049-A1E3-FD9D08DBA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BA7E00BA-0911-0745-A675-52822DF2A5DE}" type="slidenum">
              <a:rPr lang="en-US" altLang="en-US">
                <a:latin typeface="Times New Roman" panose="02020603050405020304" pitchFamily="18" charset="0"/>
              </a:rPr>
              <a:pPr/>
              <a:t>72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79F29CD-2A0F-3B46-BD7B-351BA03DC6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ED719A0-A788-C142-AD80-2EE65708F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3308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5753C88-992B-884B-BC84-04BD8FFE70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9E1FFE9-7D90-A24C-BEB5-B3BC9C7538A8}" type="slidenum">
              <a:rPr lang="en-US" altLang="en-US">
                <a:latin typeface="Times New Roman" panose="02020603050405020304" pitchFamily="18" charset="0"/>
              </a:rPr>
              <a:pPr/>
              <a:t>73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ECA8AAAE-A422-D847-9F0E-98D98825C8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DDE3E68-4DA1-7D45-99D6-EE6908250D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1819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46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2462C6DA-7EB1-F04C-BF3D-1C139EF92008}" type="slidenum">
              <a:rPr lang="en-US" altLang="en-US" sz="1200">
                <a:latin typeface="Times New Roman" charset="0"/>
              </a:rPr>
              <a:pPr/>
              <a:t>18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335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>
            <a:extLst>
              <a:ext uri="{FF2B5EF4-FFF2-40B4-BE49-F238E27FC236}">
                <a16:creationId xmlns:a16="http://schemas.microsoft.com/office/drawing/2014/main" id="{01301F36-2326-B74B-A759-875C754488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0" name="Notes Placeholder 2">
            <a:extLst>
              <a:ext uri="{FF2B5EF4-FFF2-40B4-BE49-F238E27FC236}">
                <a16:creationId xmlns:a16="http://schemas.microsoft.com/office/drawing/2014/main" id="{197C1D48-00E8-5B48-8CF2-8DFED69EB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was a key design principle behind 3G?</a:t>
            </a:r>
          </a:p>
        </p:txBody>
      </p:sp>
      <p:sp>
        <p:nvSpPr>
          <p:cNvPr id="89091" name="Slide Number Placeholder 3">
            <a:extLst>
              <a:ext uri="{FF2B5EF4-FFF2-40B4-BE49-F238E27FC236}">
                <a16:creationId xmlns:a16="http://schemas.microsoft.com/office/drawing/2014/main" id="{72EDE2C0-FD26-5147-9F61-2E236203E0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12ABBB2E-8DEE-2042-983E-60D49068E6FA}" type="slidenum">
              <a:rPr lang="en-US" altLang="en-US">
                <a:latin typeface="Times New Roman" panose="02020603050405020304" pitchFamily="18" charset="0"/>
              </a:rPr>
              <a:pPr/>
              <a:t>75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461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C562553-CC34-E948-8EB0-B2D21257CCE0}" type="slidenum">
              <a:rPr lang="en-US" altLang="en-US" i="0">
                <a:latin typeface="Times New Roman" charset="0"/>
              </a:rPr>
              <a:pPr/>
              <a:t>80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80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7A6520A0-72DF-7C4C-86BA-9017368E6892}" type="slidenum">
              <a:rPr lang="en-US" altLang="en-US" i="0">
                <a:latin typeface="Times New Roman" charset="0"/>
              </a:rPr>
              <a:pPr/>
              <a:t>81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714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3079E47F-C5B8-1643-9165-E6FD67E2CB4E}" type="slidenum">
              <a:rPr lang="en-US" altLang="en-US" i="0">
                <a:latin typeface="Times New Roman" charset="0"/>
              </a:rPr>
              <a:pPr/>
              <a:t>82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606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A78D094C-0C10-CF44-B8E0-E0579FC26D2B}" type="slidenum">
              <a:rPr lang="en-US" altLang="en-US" i="0">
                <a:latin typeface="Times New Roman" charset="0"/>
              </a:rPr>
              <a:pPr/>
              <a:t>83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88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9928D1D9-5467-E040-9CA2-7A87EE798DA0}" type="slidenum">
              <a:rPr lang="en-US" altLang="en-US" i="0">
                <a:latin typeface="Times New Roman" charset="0"/>
              </a:rPr>
              <a:pPr/>
              <a:t>84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377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C7F1FBC-077E-1947-8F0E-36CEA0D81596}" type="slidenum">
              <a:rPr lang="en-US" altLang="en-US" sz="1200">
                <a:latin typeface="Times New Roman" charset="0"/>
              </a:rPr>
              <a:pPr/>
              <a:t>87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643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3428A4EE-1899-B040-8ACA-B4F442E35668}" type="slidenum">
              <a:rPr lang="en-US" altLang="en-US" sz="1200">
                <a:latin typeface="Times New Roman" charset="0"/>
              </a:rPr>
              <a:pPr/>
              <a:t>88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1540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FD65E93-CCEC-D249-B34E-1A3FF5FEFEBF}" type="slidenum">
              <a:rPr lang="en-US" altLang="en-US" sz="1200">
                <a:latin typeface="Times New Roman" charset="0"/>
              </a:rPr>
              <a:pPr/>
              <a:t>89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2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FD65E93-CCEC-D249-B34E-1A3FF5FEFEBF}" type="slidenum">
              <a:rPr lang="en-US" altLang="en-US" sz="1200">
                <a:latin typeface="Times New Roman" charset="0"/>
              </a:rPr>
              <a:pPr/>
              <a:t>90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58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1A1A34A5-8B52-0944-BA60-669F22101539}" type="slidenum">
              <a:rPr lang="en-US" altLang="en-US" sz="1200">
                <a:latin typeface="Times New Roman" charset="0"/>
              </a:rPr>
              <a:pPr/>
              <a:t>19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260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B0155746-0750-F948-AACB-7AC1C6D0AC8F}" type="slidenum">
              <a:rPr lang="en-US" altLang="en-US" sz="1200">
                <a:latin typeface="Times New Roman" charset="0"/>
              </a:rPr>
              <a:pPr/>
              <a:t>91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634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7A93E991-4F2C-D643-8068-60BFCDED03DC}" type="slidenum">
              <a:rPr lang="en-US" altLang="en-US" sz="1200">
                <a:latin typeface="Times New Roman" charset="0"/>
              </a:rPr>
              <a:pPr/>
              <a:t>20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94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ED90A9D2-1B4C-D042-BCD6-2E4F504D324A}" type="slidenum">
              <a:rPr lang="en-US" altLang="en-US" sz="1200">
                <a:latin typeface="Times New Roman" charset="0"/>
              </a:rPr>
              <a:pPr/>
              <a:t>22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038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246B5-D129-4575-8F6E-84429D00DA5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72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8AEEB9FD-3AD6-C04A-8083-0E9DDB0A1504}" type="slidenum">
              <a:rPr lang="en-US" altLang="en-US" i="0">
                <a:latin typeface="Times New Roman" charset="0"/>
              </a:rPr>
              <a:pPr/>
              <a:t>58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882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33E8A462-8442-6548-A656-88EF6FA33BC2}" type="slidenum">
              <a:rPr lang="en-US" altLang="en-US" sz="1200">
                <a:latin typeface="Times New Roman" charset="0"/>
              </a:rPr>
              <a:pPr/>
              <a:t>60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76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529F5144-786A-EA42-BB82-6565158DE13F}" type="slidenum">
              <a:rPr lang="en-US" altLang="en-US" i="0">
                <a:latin typeface="Times New Roman" charset="0"/>
              </a:rPr>
              <a:pPr/>
              <a:t>63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453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7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1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8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8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6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05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4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7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07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87DD6-E650-417F-A305-0573030BED33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1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hyperlink" Target="mailto:mzheleva@albany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www.itu.int/en/ITU-D/Statistics/Documents/facts/FactsFigures2019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9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60.png"/><Relationship Id="rId30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63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mzheleva@albany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jp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jpe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07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5" Type="http://schemas.openxmlformats.org/officeDocument/2006/relationships/image" Target="../media/image100.sv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elessleiden.nl/" TargetMode="External"/><Relationship Id="rId2" Type="http://schemas.openxmlformats.org/officeDocument/2006/relationships/hyperlink" Target="http://wifi.google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hyperlink" Target="http://www.engadget.com/2009/10/21/first-white-space-network-hits-claudville-virginia/" TargetMode="External"/><Relationship Id="rId4" Type="http://schemas.openxmlformats.org/officeDocument/2006/relationships/hyperlink" Target="http://www.chaska.net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reboot.fcc.gov/spectrumdashboard/searchSpectrum.seam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58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1.jpeg"/><Relationship Id="rId4" Type="http://schemas.openxmlformats.org/officeDocument/2006/relationships/image" Target="../media/image122.gif"/><Relationship Id="rId9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24.png"/><Relationship Id="rId3" Type="http://schemas.openxmlformats.org/officeDocument/2006/relationships/image" Target="../media/image37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5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141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141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141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141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png"/><Relationship Id="rId4" Type="http://schemas.openxmlformats.org/officeDocument/2006/relationships/image" Target="../media/image5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png"/><Relationship Id="rId4" Type="http://schemas.openxmlformats.org/officeDocument/2006/relationships/image" Target="../media/image5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png"/><Relationship Id="rId4" Type="http://schemas.openxmlformats.org/officeDocument/2006/relationships/image" Target="../media/image5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49.png"/><Relationship Id="rId5" Type="http://schemas.openxmlformats.org/officeDocument/2006/relationships/image" Target="../media/image145.png"/><Relationship Id="rId10" Type="http://schemas.openxmlformats.org/officeDocument/2006/relationships/image" Target="../media/image148.png"/><Relationship Id="rId4" Type="http://schemas.openxmlformats.org/officeDocument/2006/relationships/image" Target="../media/image38.png"/><Relationship Id="rId9" Type="http://schemas.openxmlformats.org/officeDocument/2006/relationships/image" Target="../media/image14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tiff"/><Relationship Id="rId4" Type="http://schemas.openxmlformats.org/officeDocument/2006/relationships/image" Target="../media/image15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3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image" Target="../media/image152.tif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Mariya and the </a:t>
            </a:r>
            <a:r>
              <a:rPr lang="en-US" dirty="0" err="1"/>
              <a:t>UbiNET</a:t>
            </a:r>
            <a:r>
              <a:rPr lang="en-US" dirty="0"/>
              <a:t>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Instructor: Mariya Zheleva, </a:t>
            </a:r>
            <a:r>
              <a:rPr lang="en-US" dirty="0">
                <a:hlinkClick r:id="rId2"/>
              </a:rPr>
              <a:t>mzheleva@albany.edu</a:t>
            </a:r>
            <a:endParaRPr lang="en-US" dirty="0"/>
          </a:p>
          <a:p>
            <a:r>
              <a:rPr lang="en-US" dirty="0"/>
              <a:t>Research interests</a:t>
            </a:r>
          </a:p>
          <a:p>
            <a:pPr lvl="1"/>
            <a:r>
              <a:rPr lang="en-US" dirty="0"/>
              <a:t>Next generation wireless networks</a:t>
            </a:r>
          </a:p>
          <a:p>
            <a:pPr lvl="1"/>
            <a:r>
              <a:rPr lang="en-US" dirty="0"/>
              <a:t>Spectrum management and measurements</a:t>
            </a:r>
          </a:p>
          <a:p>
            <a:pPr lvl="1"/>
            <a:r>
              <a:rPr lang="en-US" dirty="0"/>
              <a:t>Infrastructure-less networks</a:t>
            </a:r>
            <a:r>
              <a:rPr lang="bg-BG" dirty="0"/>
              <a:t> (</a:t>
            </a:r>
            <a:r>
              <a:rPr lang="en-US" dirty="0"/>
              <a:t>cellular and ad-hoc)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70" y="4977755"/>
            <a:ext cx="2311740" cy="1728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017" y="2979375"/>
            <a:ext cx="1684160" cy="2245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411" y="4948933"/>
            <a:ext cx="2342443" cy="175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873" y="3811810"/>
            <a:ext cx="1693333" cy="126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344" y="5125651"/>
            <a:ext cx="1165434" cy="155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0015" y="5086370"/>
            <a:ext cx="2134201" cy="160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4777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did wireless come into the picture</a:t>
            </a:r>
          </a:p>
        </p:txBody>
      </p:sp>
      <p:pic>
        <p:nvPicPr>
          <p:cNvPr id="3074" name="Picture 2" descr="http://www.4gamericas.org/UserFiles/image/Webpage%20Graphics/3GPP%20Family%20Technology%20Evolution-%208_2_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2" y="1555001"/>
            <a:ext cx="7153275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FC1FA-AC71-F44E-8905-A7C6F51CE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866" y="4019556"/>
            <a:ext cx="6383867" cy="26527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14951F-85B8-A346-B275-ACFB660EC12F}"/>
              </a:ext>
            </a:extLst>
          </p:cNvPr>
          <p:cNvSpPr/>
          <p:nvPr/>
        </p:nvSpPr>
        <p:spPr>
          <a:xfrm rot="16200000">
            <a:off x="585148" y="2327121"/>
            <a:ext cx="218726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Cellular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544012-30E0-714C-A670-0AFC1BC9DE0C}"/>
              </a:ext>
            </a:extLst>
          </p:cNvPr>
          <p:cNvSpPr/>
          <p:nvPr/>
        </p:nvSpPr>
        <p:spPr>
          <a:xfrm rot="16200000">
            <a:off x="585148" y="5024432"/>
            <a:ext cx="2187266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WiFi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9398528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CSMA – Carrier Sense Multiple Access</a:t>
            </a:r>
          </a:p>
          <a:p>
            <a:pPr lvl="1"/>
            <a:r>
              <a:rPr lang="en-US" dirty="0"/>
              <a:t>Listen before transmitting</a:t>
            </a:r>
          </a:p>
          <a:p>
            <a:r>
              <a:rPr lang="en-US" dirty="0"/>
              <a:t>Because of hidden terminals doesn’t always work in wireless</a:t>
            </a:r>
          </a:p>
          <a:p>
            <a:pPr lvl="1"/>
            <a:r>
              <a:rPr lang="en-US" dirty="0"/>
              <a:t>Results in collisions</a:t>
            </a:r>
          </a:p>
          <a:p>
            <a:r>
              <a:rPr lang="en-US" dirty="0"/>
              <a:t>Because of exposed terminals will reduce the throughput </a:t>
            </a:r>
            <a:r>
              <a:rPr lang="en-US"/>
              <a:t>in wireless</a:t>
            </a:r>
            <a:endParaRPr lang="en-US" dirty="0"/>
          </a:p>
          <a:p>
            <a:pPr lvl="1"/>
            <a:r>
              <a:rPr lang="en-US" dirty="0"/>
              <a:t>Prevents terminals from transmitting when they actually can</a:t>
            </a:r>
          </a:p>
          <a:p>
            <a:r>
              <a:rPr lang="en-US" dirty="0"/>
              <a:t>In wireless, </a:t>
            </a:r>
            <a:r>
              <a:rPr lang="en-US" b="1" dirty="0"/>
              <a:t>collision occurs at the receiver</a:t>
            </a:r>
            <a:r>
              <a:rPr lang="en-US" dirty="0"/>
              <a:t>, not at the sender. So sender listening isn’t very helpful</a:t>
            </a:r>
          </a:p>
        </p:txBody>
      </p:sp>
    </p:spTree>
    <p:extLst>
      <p:ext uri="{BB962C8B-B14F-4D97-AF65-F5344CB8AC3E}">
        <p14:creationId xmlns:p14="http://schemas.microsoft.com/office/powerpoint/2010/main" val="3930723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E4A36-0264-D049-8B47-4EF314FD3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18255"/>
            <a:ext cx="10515600" cy="1325563"/>
          </a:xfrm>
        </p:spPr>
        <p:txBody>
          <a:bodyPr/>
          <a:lstStyle/>
          <a:p>
            <a:r>
              <a:rPr lang="en-US" dirty="0"/>
              <a:t>Almost the entire world population lives within mobile network reach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1353CE-F303-5C40-9435-8BB193CE94F8}"/>
              </a:ext>
            </a:extLst>
          </p:cNvPr>
          <p:cNvSpPr/>
          <p:nvPr/>
        </p:nvSpPr>
        <p:spPr>
          <a:xfrm>
            <a:off x="0" y="6504997"/>
            <a:ext cx="8556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https://www.itu.int/en/ITU-D/Statistics/Documents/facts/FactsFigures2019.pdf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5C7863-6D26-9F48-BE28-4337FE90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86" y="1343818"/>
            <a:ext cx="9847036" cy="50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14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rt roa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 descr="A picture containing indoor, table, computer, desk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71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Picture 6" descr="A close up of a desert field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US" sz="2800"/>
              <a:t>One More Argument: The Next 3 Billion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55" y="2412132"/>
            <a:ext cx="3264409" cy="3922776"/>
          </a:xfrm>
        </p:spPr>
        <p:txBody>
          <a:bodyPr>
            <a:noAutofit/>
          </a:bodyPr>
          <a:lstStyle/>
          <a:p>
            <a:r>
              <a:rPr lang="en-US" sz="2000" dirty="0"/>
              <a:t>Developing countries characterized with:</a:t>
            </a:r>
          </a:p>
          <a:p>
            <a:pPr lvl="1"/>
            <a:r>
              <a:rPr lang="en-US" sz="2000" dirty="0"/>
              <a:t>Poor infrastructure:</a:t>
            </a:r>
          </a:p>
          <a:p>
            <a:pPr lvl="2"/>
            <a:r>
              <a:rPr lang="en-US" dirty="0"/>
              <a:t>Transportation.</a:t>
            </a:r>
          </a:p>
          <a:p>
            <a:pPr lvl="2"/>
            <a:r>
              <a:rPr lang="en-US" dirty="0"/>
              <a:t>Power grid.</a:t>
            </a:r>
          </a:p>
          <a:p>
            <a:pPr lvl="1"/>
            <a:r>
              <a:rPr lang="en-US" sz="2000" dirty="0"/>
              <a:t>Sparse populations:</a:t>
            </a:r>
          </a:p>
          <a:p>
            <a:pPr lvl="2"/>
            <a:r>
              <a:rPr lang="en-US" dirty="0"/>
              <a:t>Networks are designed for dense populations.</a:t>
            </a:r>
          </a:p>
        </p:txBody>
      </p:sp>
      <p:pic>
        <p:nvPicPr>
          <p:cNvPr id="6" name="Picture 5" descr="A sign on a pole&#10;&#10;Description automatically generated"/>
          <p:cNvPicPr>
            <a:picLocks noChangeAspect="1"/>
          </p:cNvPicPr>
          <p:nvPr/>
        </p:nvPicPr>
        <p:blipFill rotWithShape="1">
          <a:blip r:embed="rId5"/>
          <a:srcRect l="2" r="4991" b="-3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235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05A6EC-FD46-084E-8F39-B3366FB72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 a result: large and widening digital divide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4935C-BD8A-604C-AAF4-A349FE168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996" y="1257302"/>
            <a:ext cx="7501961" cy="466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46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0"/>
            <a:ext cx="10515600" cy="1325563"/>
          </a:xfrm>
        </p:spPr>
        <p:txBody>
          <a:bodyPr/>
          <a:lstStyle/>
          <a:p>
            <a:r>
              <a:rPr lang="en-US" dirty="0"/>
              <a:t>Wireless is projected to mitigate this divide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C9D94-1DC2-064C-B4CD-989989A2E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19548"/>
            <a:ext cx="11125200" cy="5938452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A4E0F1A-1FE2-5443-9FCF-D0F3670A1816}"/>
              </a:ext>
            </a:extLst>
          </p:cNvPr>
          <p:cNvSpPr/>
          <p:nvPr/>
        </p:nvSpPr>
        <p:spPr>
          <a:xfrm rot="1852058">
            <a:off x="4872506" y="3728944"/>
            <a:ext cx="684935" cy="660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7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365760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448" cy="5256371"/>
          </a:xfrm>
        </p:spPr>
        <p:txBody>
          <a:bodyPr>
            <a:normAutofit/>
          </a:bodyPr>
          <a:lstStyle/>
          <a:p>
            <a:r>
              <a:rPr lang="en-US"/>
              <a:t>Why (Wire)Less is More?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EDD9EEB-6D4F-49BC-B0AB-D13B877923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638715"/>
              </p:ext>
            </p:extLst>
          </p:nvPr>
        </p:nvGraphicFramePr>
        <p:xfrm>
          <a:off x="4515633" y="303591"/>
          <a:ext cx="7240043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5021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Who Accommodates This Demand?</a:t>
            </a:r>
          </a:p>
        </p:txBody>
      </p:sp>
      <p:pic>
        <p:nvPicPr>
          <p:cNvPr id="4098" name="Picture 2" descr="http://mwrf.com/site-files/mwrf.com/files/uploads/2013/01/Figure-1-22Jan2013-ol%5B1%5D%5B1%5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5729" y="1382193"/>
            <a:ext cx="3433324" cy="184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www.bobcam.co.uk/images/wifi-network-vector-1667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9725" y="526802"/>
            <a:ext cx="3423916" cy="36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385729" y="3261561"/>
            <a:ext cx="3433324" cy="29697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b="1" dirty="0">
                <a:solidFill>
                  <a:srgbClr val="FFFFFF"/>
                </a:solidFill>
              </a:rPr>
              <a:t>Cellular Networks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49725" y="3770512"/>
            <a:ext cx="3423916" cy="58050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b="1" dirty="0">
                <a:solidFill>
                  <a:srgbClr val="FFFFFF"/>
                </a:solidFill>
              </a:rPr>
              <a:t>Wireless Local </a:t>
            </a:r>
          </a:p>
          <a:p>
            <a:pPr algn="ctr">
              <a:spcAft>
                <a:spcPts val="600"/>
              </a:spcAft>
            </a:pPr>
            <a:r>
              <a:rPr lang="en-US" sz="1300" b="1" dirty="0">
                <a:solidFill>
                  <a:srgbClr val="FFFFFF"/>
                </a:solidFill>
              </a:rPr>
              <a:t>Area Networks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6966" y="3755111"/>
            <a:ext cx="3425609" cy="58050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b="1">
                <a:solidFill>
                  <a:srgbClr val="FFFFFF"/>
                </a:solidFill>
              </a:rPr>
              <a:t>Wireless Personal</a:t>
            </a:r>
          </a:p>
          <a:p>
            <a:pPr algn="ctr">
              <a:spcAft>
                <a:spcPts val="600"/>
              </a:spcAft>
            </a:pPr>
            <a:r>
              <a:rPr lang="en-US" sz="1300" b="1">
                <a:solidFill>
                  <a:srgbClr val="FFFFFF"/>
                </a:solidFill>
              </a:rPr>
              <a:t>Area Networks</a:t>
            </a:r>
          </a:p>
        </p:txBody>
      </p:sp>
      <p:pic>
        <p:nvPicPr>
          <p:cNvPr id="15364" name="Picture 4" descr="Pair Bluetooth headphones to your Samsung smart watch">
            <a:extLst>
              <a:ext uri="{FF2B5EF4-FFF2-40B4-BE49-F238E27FC236}">
                <a16:creationId xmlns:a16="http://schemas.microsoft.com/office/drawing/2014/main" id="{68C02ECE-06DB-5D45-9F88-4D1BA37A0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6" y="969180"/>
            <a:ext cx="3371149" cy="229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52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200026" y="253874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Elements of a wireless network</a:t>
            </a:r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6340475" y="4378326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103" name="Oval 11"/>
          <p:cNvSpPr>
            <a:spLocks noChangeArrowheads="1"/>
          </p:cNvSpPr>
          <p:nvPr/>
        </p:nvSpPr>
        <p:spPr bwMode="auto">
          <a:xfrm>
            <a:off x="2174876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104" name="Line 22"/>
          <p:cNvSpPr>
            <a:spLocks noChangeShapeType="1"/>
          </p:cNvSpPr>
          <p:nvPr/>
        </p:nvSpPr>
        <p:spPr bwMode="auto">
          <a:xfrm>
            <a:off x="3322639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105" name="Oval 23"/>
          <p:cNvSpPr>
            <a:spLocks noChangeArrowheads="1"/>
          </p:cNvSpPr>
          <p:nvPr/>
        </p:nvSpPr>
        <p:spPr bwMode="auto">
          <a:xfrm>
            <a:off x="3048001" y="4033839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107" name="Oval 38"/>
          <p:cNvSpPr>
            <a:spLocks noChangeArrowheads="1"/>
          </p:cNvSpPr>
          <p:nvPr/>
        </p:nvSpPr>
        <p:spPr bwMode="auto">
          <a:xfrm>
            <a:off x="4632326" y="4440239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108" name="Line 59"/>
          <p:cNvSpPr>
            <a:spLocks noChangeShapeType="1"/>
          </p:cNvSpPr>
          <p:nvPr/>
        </p:nvSpPr>
        <p:spPr bwMode="auto">
          <a:xfrm>
            <a:off x="6884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109" name="Line 60"/>
          <p:cNvSpPr>
            <a:spLocks noChangeShapeType="1"/>
          </p:cNvSpPr>
          <p:nvPr/>
        </p:nvSpPr>
        <p:spPr bwMode="auto">
          <a:xfrm flipH="1">
            <a:off x="6397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110" name="Line 61"/>
          <p:cNvSpPr>
            <a:spLocks noChangeShapeType="1"/>
          </p:cNvSpPr>
          <p:nvPr/>
        </p:nvSpPr>
        <p:spPr bwMode="auto">
          <a:xfrm flipH="1">
            <a:off x="6411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111" name="Line 62"/>
          <p:cNvSpPr>
            <a:spLocks noChangeShapeType="1"/>
          </p:cNvSpPr>
          <p:nvPr/>
        </p:nvSpPr>
        <p:spPr bwMode="auto">
          <a:xfrm flipH="1">
            <a:off x="6354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113" name="Line 64"/>
          <p:cNvSpPr>
            <a:spLocks noChangeShapeType="1"/>
          </p:cNvSpPr>
          <p:nvPr/>
        </p:nvSpPr>
        <p:spPr bwMode="auto">
          <a:xfrm flipV="1">
            <a:off x="5832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21518" name="Group 356"/>
          <p:cNvGrpSpPr>
            <a:grpSpLocks/>
          </p:cNvGrpSpPr>
          <p:nvPr/>
        </p:nvGrpSpPr>
        <p:grpSpPr bwMode="auto">
          <a:xfrm>
            <a:off x="7966075" y="4867275"/>
            <a:ext cx="331788" cy="368300"/>
            <a:chOff x="313" y="1497"/>
            <a:chExt cx="1152" cy="1014"/>
          </a:xfrm>
        </p:grpSpPr>
        <p:pic>
          <p:nvPicPr>
            <p:cNvPr id="2162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2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19" name="Group 361"/>
          <p:cNvGrpSpPr>
            <a:grpSpLocks/>
          </p:cNvGrpSpPr>
          <p:nvPr/>
        </p:nvGrpSpPr>
        <p:grpSpPr bwMode="auto">
          <a:xfrm>
            <a:off x="3595689" y="4195764"/>
            <a:ext cx="396875" cy="388937"/>
            <a:chOff x="2967" y="478"/>
            <a:chExt cx="788" cy="625"/>
          </a:xfrm>
        </p:grpSpPr>
        <p:pic>
          <p:nvPicPr>
            <p:cNvPr id="21625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26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0" name="Group 1"/>
          <p:cNvGrpSpPr>
            <a:grpSpLocks/>
          </p:cNvGrpSpPr>
          <p:nvPr/>
        </p:nvGrpSpPr>
        <p:grpSpPr bwMode="auto">
          <a:xfrm>
            <a:off x="7192964" y="4957763"/>
            <a:ext cx="458787" cy="620712"/>
            <a:chOff x="5955030" y="3031808"/>
            <a:chExt cx="914400" cy="1398587"/>
          </a:xfrm>
        </p:grpSpPr>
        <p:grpSp>
          <p:nvGrpSpPr>
            <p:cNvPr id="21608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1610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11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12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13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14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15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16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17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18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19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20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21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22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23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24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21609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1" name="Group 403"/>
          <p:cNvGrpSpPr>
            <a:grpSpLocks/>
          </p:cNvGrpSpPr>
          <p:nvPr/>
        </p:nvGrpSpPr>
        <p:grpSpPr bwMode="auto">
          <a:xfrm>
            <a:off x="4927600" y="5354638"/>
            <a:ext cx="527050" cy="392112"/>
            <a:chOff x="2751" y="1851"/>
            <a:chExt cx="462" cy="478"/>
          </a:xfrm>
        </p:grpSpPr>
        <p:pic>
          <p:nvPicPr>
            <p:cNvPr id="21606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07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2" name="Group 100"/>
          <p:cNvGrpSpPr>
            <a:grpSpLocks/>
          </p:cNvGrpSpPr>
          <p:nvPr/>
        </p:nvGrpSpPr>
        <p:grpSpPr bwMode="auto">
          <a:xfrm>
            <a:off x="5618164" y="4987926"/>
            <a:ext cx="458787" cy="620713"/>
            <a:chOff x="5955030" y="3031808"/>
            <a:chExt cx="914400" cy="1398587"/>
          </a:xfrm>
        </p:grpSpPr>
        <p:grpSp>
          <p:nvGrpSpPr>
            <p:cNvPr id="21589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159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9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9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9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9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9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9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9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9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0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0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0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0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0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60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21590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3" name="Group 356"/>
          <p:cNvGrpSpPr>
            <a:grpSpLocks/>
          </p:cNvGrpSpPr>
          <p:nvPr/>
        </p:nvGrpSpPr>
        <p:grpSpPr bwMode="auto">
          <a:xfrm>
            <a:off x="7305675" y="5791200"/>
            <a:ext cx="361950" cy="338138"/>
            <a:chOff x="313" y="1497"/>
            <a:chExt cx="1152" cy="1014"/>
          </a:xfrm>
        </p:grpSpPr>
        <p:pic>
          <p:nvPicPr>
            <p:cNvPr id="21587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8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4" name="Group 356"/>
          <p:cNvGrpSpPr>
            <a:grpSpLocks/>
          </p:cNvGrpSpPr>
          <p:nvPr/>
        </p:nvGrpSpPr>
        <p:grpSpPr bwMode="auto">
          <a:xfrm>
            <a:off x="6075364" y="5811838"/>
            <a:ext cx="376237" cy="347662"/>
            <a:chOff x="313" y="1497"/>
            <a:chExt cx="1152" cy="1014"/>
          </a:xfrm>
        </p:grpSpPr>
        <p:pic>
          <p:nvPicPr>
            <p:cNvPr id="21585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6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5" name="Group 356"/>
          <p:cNvGrpSpPr>
            <a:grpSpLocks/>
          </p:cNvGrpSpPr>
          <p:nvPr/>
        </p:nvGrpSpPr>
        <p:grpSpPr bwMode="auto">
          <a:xfrm>
            <a:off x="5354639" y="5832476"/>
            <a:ext cx="382587" cy="436563"/>
            <a:chOff x="313" y="1497"/>
            <a:chExt cx="1152" cy="1014"/>
          </a:xfrm>
        </p:grpSpPr>
        <p:pic>
          <p:nvPicPr>
            <p:cNvPr id="21583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4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6" name="Group 403"/>
          <p:cNvGrpSpPr>
            <a:grpSpLocks/>
          </p:cNvGrpSpPr>
          <p:nvPr/>
        </p:nvGrpSpPr>
        <p:grpSpPr bwMode="auto">
          <a:xfrm>
            <a:off x="5253039" y="4673601"/>
            <a:ext cx="485775" cy="403225"/>
            <a:chOff x="2751" y="1851"/>
            <a:chExt cx="462" cy="478"/>
          </a:xfrm>
        </p:grpSpPr>
        <p:pic>
          <p:nvPicPr>
            <p:cNvPr id="21581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2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7" name="Group 403"/>
          <p:cNvGrpSpPr>
            <a:grpSpLocks/>
          </p:cNvGrpSpPr>
          <p:nvPr/>
        </p:nvGrpSpPr>
        <p:grpSpPr bwMode="auto">
          <a:xfrm>
            <a:off x="7813676" y="5334001"/>
            <a:ext cx="525463" cy="392113"/>
            <a:chOff x="2751" y="1851"/>
            <a:chExt cx="462" cy="478"/>
          </a:xfrm>
        </p:grpSpPr>
        <p:pic>
          <p:nvPicPr>
            <p:cNvPr id="21579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0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8" name="Group 356"/>
          <p:cNvGrpSpPr>
            <a:grpSpLocks/>
          </p:cNvGrpSpPr>
          <p:nvPr/>
        </p:nvGrpSpPr>
        <p:grpSpPr bwMode="auto">
          <a:xfrm>
            <a:off x="6511925" y="5191125"/>
            <a:ext cx="376238" cy="349250"/>
            <a:chOff x="313" y="1497"/>
            <a:chExt cx="1152" cy="1014"/>
          </a:xfrm>
        </p:grpSpPr>
        <p:pic>
          <p:nvPicPr>
            <p:cNvPr id="21577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8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9" name="Group 356"/>
          <p:cNvGrpSpPr>
            <a:grpSpLocks/>
          </p:cNvGrpSpPr>
          <p:nvPr/>
        </p:nvGrpSpPr>
        <p:grpSpPr bwMode="auto">
          <a:xfrm>
            <a:off x="3433764" y="4643439"/>
            <a:ext cx="282575" cy="344487"/>
            <a:chOff x="313" y="1497"/>
            <a:chExt cx="1152" cy="1014"/>
          </a:xfrm>
        </p:grpSpPr>
        <p:pic>
          <p:nvPicPr>
            <p:cNvPr id="21575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6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0" name="Group 403"/>
          <p:cNvGrpSpPr>
            <a:grpSpLocks/>
          </p:cNvGrpSpPr>
          <p:nvPr/>
        </p:nvGrpSpPr>
        <p:grpSpPr bwMode="auto">
          <a:xfrm>
            <a:off x="3140075" y="4308475"/>
            <a:ext cx="444500" cy="381000"/>
            <a:chOff x="2751" y="1851"/>
            <a:chExt cx="462" cy="478"/>
          </a:xfrm>
        </p:grpSpPr>
        <p:pic>
          <p:nvPicPr>
            <p:cNvPr id="21573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1" name="Group 142"/>
          <p:cNvGrpSpPr>
            <a:grpSpLocks/>
          </p:cNvGrpSpPr>
          <p:nvPr/>
        </p:nvGrpSpPr>
        <p:grpSpPr bwMode="auto">
          <a:xfrm>
            <a:off x="3098800" y="1971676"/>
            <a:ext cx="458788" cy="619125"/>
            <a:chOff x="5955030" y="3031808"/>
            <a:chExt cx="914400" cy="1398587"/>
          </a:xfrm>
        </p:grpSpPr>
        <p:grpSp>
          <p:nvGrpSpPr>
            <p:cNvPr id="21556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1558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59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60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61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62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63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64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65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66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67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68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69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70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71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572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21557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2" name="Group 356"/>
          <p:cNvGrpSpPr>
            <a:grpSpLocks/>
          </p:cNvGrpSpPr>
          <p:nvPr/>
        </p:nvGrpSpPr>
        <p:grpSpPr bwMode="auto">
          <a:xfrm>
            <a:off x="3636964" y="2103438"/>
            <a:ext cx="465137" cy="481012"/>
            <a:chOff x="313" y="1497"/>
            <a:chExt cx="1152" cy="1014"/>
          </a:xfrm>
        </p:grpSpPr>
        <p:pic>
          <p:nvPicPr>
            <p:cNvPr id="21554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55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3" name="Group 356"/>
          <p:cNvGrpSpPr>
            <a:grpSpLocks/>
          </p:cNvGrpSpPr>
          <p:nvPr/>
        </p:nvGrpSpPr>
        <p:grpSpPr bwMode="auto">
          <a:xfrm>
            <a:off x="3529014" y="2901950"/>
            <a:ext cx="333375" cy="368300"/>
            <a:chOff x="313" y="1497"/>
            <a:chExt cx="1152" cy="1014"/>
          </a:xfrm>
        </p:grpSpPr>
        <p:pic>
          <p:nvPicPr>
            <p:cNvPr id="21552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53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4" name="Group 356"/>
          <p:cNvGrpSpPr>
            <a:grpSpLocks/>
          </p:cNvGrpSpPr>
          <p:nvPr/>
        </p:nvGrpSpPr>
        <p:grpSpPr bwMode="auto">
          <a:xfrm>
            <a:off x="3006726" y="2987675"/>
            <a:ext cx="282575" cy="344488"/>
            <a:chOff x="313" y="1497"/>
            <a:chExt cx="1152" cy="1014"/>
          </a:xfrm>
        </p:grpSpPr>
        <p:pic>
          <p:nvPicPr>
            <p:cNvPr id="21550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51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5" name="Group 403"/>
          <p:cNvGrpSpPr>
            <a:grpSpLocks/>
          </p:cNvGrpSpPr>
          <p:nvPr/>
        </p:nvGrpSpPr>
        <p:grpSpPr bwMode="auto">
          <a:xfrm>
            <a:off x="2713038" y="2651125"/>
            <a:ext cx="444500" cy="382588"/>
            <a:chOff x="2751" y="1851"/>
            <a:chExt cx="462" cy="478"/>
          </a:xfrm>
        </p:grpSpPr>
        <p:pic>
          <p:nvPicPr>
            <p:cNvPr id="21548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9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6" name="Group 356"/>
          <p:cNvGrpSpPr>
            <a:grpSpLocks/>
          </p:cNvGrpSpPr>
          <p:nvPr/>
        </p:nvGrpSpPr>
        <p:grpSpPr bwMode="auto">
          <a:xfrm>
            <a:off x="3089275" y="1401763"/>
            <a:ext cx="446088" cy="385762"/>
            <a:chOff x="313" y="1497"/>
            <a:chExt cx="1152" cy="1014"/>
          </a:xfrm>
        </p:grpSpPr>
        <p:pic>
          <p:nvPicPr>
            <p:cNvPr id="21546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7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7" name="Group 403"/>
          <p:cNvGrpSpPr>
            <a:grpSpLocks/>
          </p:cNvGrpSpPr>
          <p:nvPr/>
        </p:nvGrpSpPr>
        <p:grpSpPr bwMode="auto">
          <a:xfrm>
            <a:off x="2286000" y="2530475"/>
            <a:ext cx="446088" cy="381000"/>
            <a:chOff x="2751" y="1851"/>
            <a:chExt cx="462" cy="478"/>
          </a:xfrm>
        </p:grpSpPr>
        <p:pic>
          <p:nvPicPr>
            <p:cNvPr id="21544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5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38" name="Picture 16" descr="underline_base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6" y="9412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Line 63"/>
          <p:cNvSpPr>
            <a:spLocks noChangeShapeType="1"/>
          </p:cNvSpPr>
          <p:nvPr/>
        </p:nvSpPr>
        <p:spPr bwMode="auto">
          <a:xfrm flipH="1" flipV="1">
            <a:off x="6391276" y="4105276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30" name="Line 34"/>
          <p:cNvSpPr>
            <a:spLocks noChangeShapeType="1"/>
          </p:cNvSpPr>
          <p:nvPr/>
        </p:nvSpPr>
        <p:spPr bwMode="auto">
          <a:xfrm flipV="1">
            <a:off x="3721100" y="3636964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21541" name="Group 6"/>
          <p:cNvGrpSpPr>
            <a:grpSpLocks/>
          </p:cNvGrpSpPr>
          <p:nvPr/>
        </p:nvGrpSpPr>
        <p:grpSpPr bwMode="auto">
          <a:xfrm>
            <a:off x="4562475" y="2557464"/>
            <a:ext cx="2362200" cy="1762125"/>
            <a:chOff x="3839" y="1737"/>
            <a:chExt cx="1488" cy="1110"/>
          </a:xfrm>
        </p:grpSpPr>
        <p:sp>
          <p:nvSpPr>
            <p:cNvPr id="21542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1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72239"/>
            <a:ext cx="1959221" cy="3651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</a:rPr>
              <a:t>Kurose, Ross. Chapter 6</a:t>
            </a:r>
          </a:p>
        </p:txBody>
      </p:sp>
    </p:spTree>
    <p:extLst>
      <p:ext uri="{BB962C8B-B14F-4D97-AF65-F5344CB8AC3E}">
        <p14:creationId xmlns:p14="http://schemas.microsoft.com/office/powerpoint/2010/main" val="1672577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5"/>
          <p:cNvSpPr>
            <a:spLocks noChangeArrowheads="1"/>
          </p:cNvSpPr>
          <p:nvPr/>
        </p:nvSpPr>
        <p:spPr bwMode="auto">
          <a:xfrm>
            <a:off x="6340475" y="4378326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124" name="Oval 11"/>
          <p:cNvSpPr>
            <a:spLocks noChangeArrowheads="1"/>
          </p:cNvSpPr>
          <p:nvPr/>
        </p:nvSpPr>
        <p:spPr bwMode="auto">
          <a:xfrm>
            <a:off x="2174876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125" name="Line 22"/>
          <p:cNvSpPr>
            <a:spLocks noChangeShapeType="1"/>
          </p:cNvSpPr>
          <p:nvPr/>
        </p:nvSpPr>
        <p:spPr bwMode="auto">
          <a:xfrm>
            <a:off x="3322639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126" name="Oval 23"/>
          <p:cNvSpPr>
            <a:spLocks noChangeArrowheads="1"/>
          </p:cNvSpPr>
          <p:nvPr/>
        </p:nvSpPr>
        <p:spPr bwMode="auto">
          <a:xfrm>
            <a:off x="3048001" y="4033839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127" name="Line 34"/>
          <p:cNvSpPr>
            <a:spLocks noChangeShapeType="1"/>
          </p:cNvSpPr>
          <p:nvPr/>
        </p:nvSpPr>
        <p:spPr bwMode="auto">
          <a:xfrm flipV="1">
            <a:off x="3721100" y="3636964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128" name="Oval 38"/>
          <p:cNvSpPr>
            <a:spLocks noChangeArrowheads="1"/>
          </p:cNvSpPr>
          <p:nvPr/>
        </p:nvSpPr>
        <p:spPr bwMode="auto">
          <a:xfrm>
            <a:off x="4632326" y="4440239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129" name="Line 59"/>
          <p:cNvSpPr>
            <a:spLocks noChangeShapeType="1"/>
          </p:cNvSpPr>
          <p:nvPr/>
        </p:nvSpPr>
        <p:spPr bwMode="auto">
          <a:xfrm>
            <a:off x="6884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130" name="Line 60"/>
          <p:cNvSpPr>
            <a:spLocks noChangeShapeType="1"/>
          </p:cNvSpPr>
          <p:nvPr/>
        </p:nvSpPr>
        <p:spPr bwMode="auto">
          <a:xfrm flipH="1">
            <a:off x="6397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131" name="Line 61"/>
          <p:cNvSpPr>
            <a:spLocks noChangeShapeType="1"/>
          </p:cNvSpPr>
          <p:nvPr/>
        </p:nvSpPr>
        <p:spPr bwMode="auto">
          <a:xfrm flipH="1">
            <a:off x="6411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132" name="Line 62"/>
          <p:cNvSpPr>
            <a:spLocks noChangeShapeType="1"/>
          </p:cNvSpPr>
          <p:nvPr/>
        </p:nvSpPr>
        <p:spPr bwMode="auto">
          <a:xfrm flipH="1">
            <a:off x="6354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133" name="Line 63"/>
          <p:cNvSpPr>
            <a:spLocks noChangeShapeType="1"/>
          </p:cNvSpPr>
          <p:nvPr/>
        </p:nvSpPr>
        <p:spPr bwMode="auto">
          <a:xfrm flipH="1" flipV="1">
            <a:off x="6391276" y="4105276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134" name="Line 64"/>
          <p:cNvSpPr>
            <a:spLocks noChangeShapeType="1"/>
          </p:cNvSpPr>
          <p:nvPr/>
        </p:nvSpPr>
        <p:spPr bwMode="auto">
          <a:xfrm flipV="1">
            <a:off x="5832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23565" name="Group 356"/>
          <p:cNvGrpSpPr>
            <a:grpSpLocks/>
          </p:cNvGrpSpPr>
          <p:nvPr/>
        </p:nvGrpSpPr>
        <p:grpSpPr bwMode="auto">
          <a:xfrm>
            <a:off x="7966075" y="4867275"/>
            <a:ext cx="331788" cy="368300"/>
            <a:chOff x="313" y="1497"/>
            <a:chExt cx="1152" cy="1014"/>
          </a:xfrm>
        </p:grpSpPr>
        <p:pic>
          <p:nvPicPr>
            <p:cNvPr id="23686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87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6" name="Group 361"/>
          <p:cNvGrpSpPr>
            <a:grpSpLocks/>
          </p:cNvGrpSpPr>
          <p:nvPr/>
        </p:nvGrpSpPr>
        <p:grpSpPr bwMode="auto">
          <a:xfrm>
            <a:off x="3595689" y="4195764"/>
            <a:ext cx="396875" cy="388937"/>
            <a:chOff x="2967" y="478"/>
            <a:chExt cx="788" cy="625"/>
          </a:xfrm>
        </p:grpSpPr>
        <p:pic>
          <p:nvPicPr>
            <p:cNvPr id="23684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85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7" name="Group 89"/>
          <p:cNvGrpSpPr>
            <a:grpSpLocks/>
          </p:cNvGrpSpPr>
          <p:nvPr/>
        </p:nvGrpSpPr>
        <p:grpSpPr bwMode="auto">
          <a:xfrm>
            <a:off x="7192964" y="4957763"/>
            <a:ext cx="458787" cy="620712"/>
            <a:chOff x="5955030" y="3031808"/>
            <a:chExt cx="914400" cy="1398587"/>
          </a:xfrm>
        </p:grpSpPr>
        <p:grpSp>
          <p:nvGrpSpPr>
            <p:cNvPr id="23667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3669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70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71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72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73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74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75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76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77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78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79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80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81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82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83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23668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8" name="Group 403"/>
          <p:cNvGrpSpPr>
            <a:grpSpLocks/>
          </p:cNvGrpSpPr>
          <p:nvPr/>
        </p:nvGrpSpPr>
        <p:grpSpPr bwMode="auto">
          <a:xfrm>
            <a:off x="4927600" y="5354638"/>
            <a:ext cx="527050" cy="392112"/>
            <a:chOff x="2751" y="1851"/>
            <a:chExt cx="462" cy="478"/>
          </a:xfrm>
        </p:grpSpPr>
        <p:pic>
          <p:nvPicPr>
            <p:cNvPr id="23665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66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9" name="Group 91"/>
          <p:cNvGrpSpPr>
            <a:grpSpLocks/>
          </p:cNvGrpSpPr>
          <p:nvPr/>
        </p:nvGrpSpPr>
        <p:grpSpPr bwMode="auto">
          <a:xfrm>
            <a:off x="5618164" y="4987926"/>
            <a:ext cx="458787" cy="620713"/>
            <a:chOff x="5955030" y="3031808"/>
            <a:chExt cx="914400" cy="1398587"/>
          </a:xfrm>
        </p:grpSpPr>
        <p:grpSp>
          <p:nvGrpSpPr>
            <p:cNvPr id="23648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3650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51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52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53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54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55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56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57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58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59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60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61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62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63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64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23649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0" name="Group 356"/>
          <p:cNvGrpSpPr>
            <a:grpSpLocks/>
          </p:cNvGrpSpPr>
          <p:nvPr/>
        </p:nvGrpSpPr>
        <p:grpSpPr bwMode="auto">
          <a:xfrm>
            <a:off x="7305675" y="5791200"/>
            <a:ext cx="361950" cy="338138"/>
            <a:chOff x="313" y="1497"/>
            <a:chExt cx="1152" cy="1014"/>
          </a:xfrm>
        </p:grpSpPr>
        <p:pic>
          <p:nvPicPr>
            <p:cNvPr id="23646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7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1" name="Group 356"/>
          <p:cNvGrpSpPr>
            <a:grpSpLocks/>
          </p:cNvGrpSpPr>
          <p:nvPr/>
        </p:nvGrpSpPr>
        <p:grpSpPr bwMode="auto">
          <a:xfrm>
            <a:off x="6075364" y="5811838"/>
            <a:ext cx="376237" cy="347662"/>
            <a:chOff x="313" y="1497"/>
            <a:chExt cx="1152" cy="1014"/>
          </a:xfrm>
        </p:grpSpPr>
        <p:pic>
          <p:nvPicPr>
            <p:cNvPr id="23644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5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2" name="Group 356"/>
          <p:cNvGrpSpPr>
            <a:grpSpLocks/>
          </p:cNvGrpSpPr>
          <p:nvPr/>
        </p:nvGrpSpPr>
        <p:grpSpPr bwMode="auto">
          <a:xfrm>
            <a:off x="5354639" y="5832476"/>
            <a:ext cx="382587" cy="436563"/>
            <a:chOff x="313" y="1497"/>
            <a:chExt cx="1152" cy="1014"/>
          </a:xfrm>
        </p:grpSpPr>
        <p:pic>
          <p:nvPicPr>
            <p:cNvPr id="23642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3" name="Group 403"/>
          <p:cNvGrpSpPr>
            <a:grpSpLocks/>
          </p:cNvGrpSpPr>
          <p:nvPr/>
        </p:nvGrpSpPr>
        <p:grpSpPr bwMode="auto">
          <a:xfrm>
            <a:off x="5253039" y="4673601"/>
            <a:ext cx="485775" cy="403225"/>
            <a:chOff x="2751" y="1851"/>
            <a:chExt cx="462" cy="478"/>
          </a:xfrm>
        </p:grpSpPr>
        <p:pic>
          <p:nvPicPr>
            <p:cNvPr id="23640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1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4" name="Group 403"/>
          <p:cNvGrpSpPr>
            <a:grpSpLocks/>
          </p:cNvGrpSpPr>
          <p:nvPr/>
        </p:nvGrpSpPr>
        <p:grpSpPr bwMode="auto">
          <a:xfrm>
            <a:off x="7813676" y="5334001"/>
            <a:ext cx="525463" cy="392113"/>
            <a:chOff x="2751" y="1851"/>
            <a:chExt cx="462" cy="478"/>
          </a:xfrm>
        </p:grpSpPr>
        <p:pic>
          <p:nvPicPr>
            <p:cNvPr id="23638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39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5" name="Group 356"/>
          <p:cNvGrpSpPr>
            <a:grpSpLocks/>
          </p:cNvGrpSpPr>
          <p:nvPr/>
        </p:nvGrpSpPr>
        <p:grpSpPr bwMode="auto">
          <a:xfrm>
            <a:off x="6511925" y="5191125"/>
            <a:ext cx="376238" cy="349250"/>
            <a:chOff x="313" y="1497"/>
            <a:chExt cx="1152" cy="1014"/>
          </a:xfrm>
        </p:grpSpPr>
        <p:pic>
          <p:nvPicPr>
            <p:cNvPr id="23636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37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6" name="Group 356"/>
          <p:cNvGrpSpPr>
            <a:grpSpLocks/>
          </p:cNvGrpSpPr>
          <p:nvPr/>
        </p:nvGrpSpPr>
        <p:grpSpPr bwMode="auto">
          <a:xfrm>
            <a:off x="3433764" y="4643439"/>
            <a:ext cx="282575" cy="344487"/>
            <a:chOff x="313" y="1497"/>
            <a:chExt cx="1152" cy="1014"/>
          </a:xfrm>
        </p:grpSpPr>
        <p:pic>
          <p:nvPicPr>
            <p:cNvPr id="23634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35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7" name="Group 403"/>
          <p:cNvGrpSpPr>
            <a:grpSpLocks/>
          </p:cNvGrpSpPr>
          <p:nvPr/>
        </p:nvGrpSpPr>
        <p:grpSpPr bwMode="auto">
          <a:xfrm>
            <a:off x="3140075" y="4308475"/>
            <a:ext cx="444500" cy="381000"/>
            <a:chOff x="2751" y="1851"/>
            <a:chExt cx="462" cy="478"/>
          </a:xfrm>
        </p:grpSpPr>
        <p:pic>
          <p:nvPicPr>
            <p:cNvPr id="23632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33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8" name="Group 100"/>
          <p:cNvGrpSpPr>
            <a:grpSpLocks/>
          </p:cNvGrpSpPr>
          <p:nvPr/>
        </p:nvGrpSpPr>
        <p:grpSpPr bwMode="auto">
          <a:xfrm>
            <a:off x="3098800" y="1971676"/>
            <a:ext cx="458788" cy="619125"/>
            <a:chOff x="5955030" y="3031808"/>
            <a:chExt cx="914400" cy="1398587"/>
          </a:xfrm>
        </p:grpSpPr>
        <p:grpSp>
          <p:nvGrpSpPr>
            <p:cNvPr id="23615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3617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18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19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20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21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22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23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24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25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26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27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28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29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30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631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23616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9" name="Group 356"/>
          <p:cNvGrpSpPr>
            <a:grpSpLocks/>
          </p:cNvGrpSpPr>
          <p:nvPr/>
        </p:nvGrpSpPr>
        <p:grpSpPr bwMode="auto">
          <a:xfrm>
            <a:off x="3636964" y="2103438"/>
            <a:ext cx="465137" cy="481012"/>
            <a:chOff x="313" y="1497"/>
            <a:chExt cx="1152" cy="1014"/>
          </a:xfrm>
        </p:grpSpPr>
        <p:pic>
          <p:nvPicPr>
            <p:cNvPr id="23613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14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0" name="Group 356"/>
          <p:cNvGrpSpPr>
            <a:grpSpLocks/>
          </p:cNvGrpSpPr>
          <p:nvPr/>
        </p:nvGrpSpPr>
        <p:grpSpPr bwMode="auto">
          <a:xfrm>
            <a:off x="3529014" y="2901950"/>
            <a:ext cx="333375" cy="368300"/>
            <a:chOff x="313" y="1497"/>
            <a:chExt cx="1152" cy="1014"/>
          </a:xfrm>
        </p:grpSpPr>
        <p:pic>
          <p:nvPicPr>
            <p:cNvPr id="2361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1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1" name="Group 356"/>
          <p:cNvGrpSpPr>
            <a:grpSpLocks/>
          </p:cNvGrpSpPr>
          <p:nvPr/>
        </p:nvGrpSpPr>
        <p:grpSpPr bwMode="auto">
          <a:xfrm>
            <a:off x="3006726" y="2987675"/>
            <a:ext cx="282575" cy="344488"/>
            <a:chOff x="313" y="1497"/>
            <a:chExt cx="1152" cy="1014"/>
          </a:xfrm>
        </p:grpSpPr>
        <p:pic>
          <p:nvPicPr>
            <p:cNvPr id="23609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10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2" name="Group 403"/>
          <p:cNvGrpSpPr>
            <a:grpSpLocks/>
          </p:cNvGrpSpPr>
          <p:nvPr/>
        </p:nvGrpSpPr>
        <p:grpSpPr bwMode="auto">
          <a:xfrm>
            <a:off x="2713038" y="2651125"/>
            <a:ext cx="444500" cy="382588"/>
            <a:chOff x="2751" y="1851"/>
            <a:chExt cx="462" cy="478"/>
          </a:xfrm>
        </p:grpSpPr>
        <p:pic>
          <p:nvPicPr>
            <p:cNvPr id="23607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8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3" name="Group 356"/>
          <p:cNvGrpSpPr>
            <a:grpSpLocks/>
          </p:cNvGrpSpPr>
          <p:nvPr/>
        </p:nvGrpSpPr>
        <p:grpSpPr bwMode="auto">
          <a:xfrm>
            <a:off x="3089275" y="1401763"/>
            <a:ext cx="446088" cy="385762"/>
            <a:chOff x="313" y="1497"/>
            <a:chExt cx="1152" cy="1014"/>
          </a:xfrm>
        </p:grpSpPr>
        <p:pic>
          <p:nvPicPr>
            <p:cNvPr id="23605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6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4" name="Group 403"/>
          <p:cNvGrpSpPr>
            <a:grpSpLocks/>
          </p:cNvGrpSpPr>
          <p:nvPr/>
        </p:nvGrpSpPr>
        <p:grpSpPr bwMode="auto">
          <a:xfrm>
            <a:off x="2286000" y="2530475"/>
            <a:ext cx="446088" cy="381000"/>
            <a:chOff x="2751" y="1851"/>
            <a:chExt cx="462" cy="478"/>
          </a:xfrm>
        </p:grpSpPr>
        <p:pic>
          <p:nvPicPr>
            <p:cNvPr id="23603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57" name="Rectangle 84"/>
          <p:cNvSpPr>
            <a:spLocks noChangeArrowheads="1"/>
          </p:cNvSpPr>
          <p:nvPr/>
        </p:nvSpPr>
        <p:spPr bwMode="auto">
          <a:xfrm>
            <a:off x="7024688" y="1785938"/>
            <a:ext cx="3376612" cy="206851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158" name="Rectangle 85"/>
          <p:cNvSpPr>
            <a:spLocks noChangeArrowheads="1"/>
          </p:cNvSpPr>
          <p:nvPr/>
        </p:nvSpPr>
        <p:spPr bwMode="auto">
          <a:xfrm>
            <a:off x="7108825" y="1631950"/>
            <a:ext cx="1912938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159" name="Rectangle 83"/>
          <p:cNvSpPr>
            <a:spLocks noChangeArrowheads="1"/>
          </p:cNvSpPr>
          <p:nvPr/>
        </p:nvSpPr>
        <p:spPr bwMode="auto">
          <a:xfrm>
            <a:off x="7097713" y="1560514"/>
            <a:ext cx="3308350" cy="257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defRPr/>
            </a:pPr>
            <a:r>
              <a:rPr lang="en-US" sz="2400">
                <a:latin typeface="Gill Sans MT" charset="0"/>
                <a:ea typeface="ＭＳ Ｐゴシック" charset="0"/>
              </a:rPr>
              <a:t>wireless hosts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r>
              <a:rPr lang="en-US" sz="2000">
                <a:latin typeface="Gill Sans MT" charset="0"/>
                <a:ea typeface="ＭＳ Ｐゴシック" charset="0"/>
              </a:rPr>
              <a:t>laptop, smartphone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r>
              <a:rPr lang="en-US" sz="2000">
                <a:latin typeface="Gill Sans MT" charset="0"/>
                <a:ea typeface="ＭＳ Ｐゴシック" charset="0"/>
              </a:rPr>
              <a:t>run applications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r>
              <a:rPr lang="en-US" sz="2000">
                <a:latin typeface="Gill Sans MT" charset="0"/>
                <a:ea typeface="ＭＳ Ｐゴシック" charset="0"/>
              </a:rPr>
              <a:t>may be stationary (non-mobile) or mobile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>
                <a:latin typeface="Gill Sans MT" charset="0"/>
                <a:ea typeface="ＭＳ Ｐゴシック" charset="0"/>
              </a:rPr>
              <a:t>wireless does </a:t>
            </a:r>
            <a:r>
              <a:rPr lang="en-US" i="1">
                <a:latin typeface="Gill Sans MT" charset="0"/>
                <a:ea typeface="ＭＳ Ｐゴシック" charset="0"/>
              </a:rPr>
              <a:t>not</a:t>
            </a:r>
            <a:r>
              <a:rPr lang="en-US">
                <a:latin typeface="Gill Sans MT" charset="0"/>
                <a:ea typeface="ＭＳ Ｐゴシック" charset="0"/>
              </a:rPr>
              <a:t> always mean mobility</a:t>
            </a:r>
          </a:p>
        </p:txBody>
      </p:sp>
      <p:sp>
        <p:nvSpPr>
          <p:cNvPr id="5160" name="Line 86"/>
          <p:cNvSpPr>
            <a:spLocks noChangeShapeType="1"/>
          </p:cNvSpPr>
          <p:nvPr/>
        </p:nvSpPr>
        <p:spPr bwMode="auto">
          <a:xfrm flipH="1">
            <a:off x="8136490" y="3911602"/>
            <a:ext cx="534434" cy="166687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161" name="Line 87"/>
          <p:cNvSpPr>
            <a:spLocks noChangeShapeType="1"/>
          </p:cNvSpPr>
          <p:nvPr/>
        </p:nvSpPr>
        <p:spPr bwMode="auto">
          <a:xfrm flipH="1">
            <a:off x="6781800" y="3895726"/>
            <a:ext cx="1885950" cy="13636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23592" name="Group 356"/>
          <p:cNvGrpSpPr>
            <a:grpSpLocks/>
          </p:cNvGrpSpPr>
          <p:nvPr/>
        </p:nvGrpSpPr>
        <p:grpSpPr bwMode="auto">
          <a:xfrm>
            <a:off x="9509125" y="1209676"/>
            <a:ext cx="762000" cy="771525"/>
            <a:chOff x="313" y="1497"/>
            <a:chExt cx="1152" cy="1014"/>
          </a:xfrm>
        </p:grpSpPr>
        <p:pic>
          <p:nvPicPr>
            <p:cNvPr id="23601" name="Picture 354" descr="laptop_stylized_small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2" name="Picture 355" descr="antenna_stylized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93" name="Group 403"/>
          <p:cNvGrpSpPr>
            <a:grpSpLocks/>
          </p:cNvGrpSpPr>
          <p:nvPr/>
        </p:nvGrpSpPr>
        <p:grpSpPr bwMode="auto">
          <a:xfrm>
            <a:off x="8940800" y="1371600"/>
            <a:ext cx="598488" cy="514350"/>
            <a:chOff x="2751" y="1851"/>
            <a:chExt cx="462" cy="478"/>
          </a:xfrm>
        </p:grpSpPr>
        <p:pic>
          <p:nvPicPr>
            <p:cNvPr id="23599" name="Picture 364" descr="iphone_stylized_small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0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64" name="Rectangle 4"/>
          <p:cNvSpPr>
            <a:spLocks noGrp="1" noChangeArrowheads="1"/>
          </p:cNvSpPr>
          <p:nvPr>
            <p:ph type="title"/>
          </p:nvPr>
        </p:nvSpPr>
        <p:spPr>
          <a:xfrm>
            <a:off x="215901" y="253207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Elements of a wireless network</a:t>
            </a:r>
          </a:p>
        </p:txBody>
      </p:sp>
      <p:pic>
        <p:nvPicPr>
          <p:cNvPr id="23595" name="Picture 16" descr="underline_base"/>
          <p:cNvPicPr>
            <a:picLocks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940596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96" name="Group 6"/>
          <p:cNvGrpSpPr>
            <a:grpSpLocks/>
          </p:cNvGrpSpPr>
          <p:nvPr/>
        </p:nvGrpSpPr>
        <p:grpSpPr bwMode="auto">
          <a:xfrm>
            <a:off x="4562475" y="2557464"/>
            <a:ext cx="2362200" cy="1762125"/>
            <a:chOff x="3839" y="1737"/>
            <a:chExt cx="1488" cy="1110"/>
          </a:xfrm>
        </p:grpSpPr>
        <p:sp>
          <p:nvSpPr>
            <p:cNvPr id="23597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6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13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72239"/>
            <a:ext cx="1959221" cy="3651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</a:rPr>
              <a:t>Kurose, Ross. Chapter 6</a:t>
            </a:r>
          </a:p>
        </p:txBody>
      </p:sp>
    </p:spTree>
    <p:extLst>
      <p:ext uri="{BB962C8B-B14F-4D97-AF65-F5344CB8AC3E}">
        <p14:creationId xmlns:p14="http://schemas.microsoft.com/office/powerpoint/2010/main" val="1576334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5"/>
          <p:cNvSpPr>
            <a:spLocks noChangeArrowheads="1"/>
          </p:cNvSpPr>
          <p:nvPr/>
        </p:nvSpPr>
        <p:spPr bwMode="auto">
          <a:xfrm>
            <a:off x="6340475" y="4378326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148" name="Oval 11"/>
          <p:cNvSpPr>
            <a:spLocks noChangeArrowheads="1"/>
          </p:cNvSpPr>
          <p:nvPr/>
        </p:nvSpPr>
        <p:spPr bwMode="auto">
          <a:xfrm>
            <a:off x="2174876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149" name="Line 22"/>
          <p:cNvSpPr>
            <a:spLocks noChangeShapeType="1"/>
          </p:cNvSpPr>
          <p:nvPr/>
        </p:nvSpPr>
        <p:spPr bwMode="auto">
          <a:xfrm>
            <a:off x="3322639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150" name="Oval 23"/>
          <p:cNvSpPr>
            <a:spLocks noChangeArrowheads="1"/>
          </p:cNvSpPr>
          <p:nvPr/>
        </p:nvSpPr>
        <p:spPr bwMode="auto">
          <a:xfrm>
            <a:off x="3048001" y="4033839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151" name="Line 34"/>
          <p:cNvSpPr>
            <a:spLocks noChangeShapeType="1"/>
          </p:cNvSpPr>
          <p:nvPr/>
        </p:nvSpPr>
        <p:spPr bwMode="auto">
          <a:xfrm flipV="1">
            <a:off x="3721100" y="3636964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152" name="Oval 38"/>
          <p:cNvSpPr>
            <a:spLocks noChangeArrowheads="1"/>
          </p:cNvSpPr>
          <p:nvPr/>
        </p:nvSpPr>
        <p:spPr bwMode="auto">
          <a:xfrm>
            <a:off x="4632326" y="4440239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153" name="Line 59"/>
          <p:cNvSpPr>
            <a:spLocks noChangeShapeType="1"/>
          </p:cNvSpPr>
          <p:nvPr/>
        </p:nvSpPr>
        <p:spPr bwMode="auto">
          <a:xfrm>
            <a:off x="6884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154" name="Line 60"/>
          <p:cNvSpPr>
            <a:spLocks noChangeShapeType="1"/>
          </p:cNvSpPr>
          <p:nvPr/>
        </p:nvSpPr>
        <p:spPr bwMode="auto">
          <a:xfrm flipH="1">
            <a:off x="6397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155" name="Line 61"/>
          <p:cNvSpPr>
            <a:spLocks noChangeShapeType="1"/>
          </p:cNvSpPr>
          <p:nvPr/>
        </p:nvSpPr>
        <p:spPr bwMode="auto">
          <a:xfrm flipH="1">
            <a:off x="6411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156" name="Line 62"/>
          <p:cNvSpPr>
            <a:spLocks noChangeShapeType="1"/>
          </p:cNvSpPr>
          <p:nvPr/>
        </p:nvSpPr>
        <p:spPr bwMode="auto">
          <a:xfrm flipH="1">
            <a:off x="6354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157" name="Line 63"/>
          <p:cNvSpPr>
            <a:spLocks noChangeShapeType="1"/>
          </p:cNvSpPr>
          <p:nvPr/>
        </p:nvSpPr>
        <p:spPr bwMode="auto">
          <a:xfrm flipH="1" flipV="1">
            <a:off x="6391276" y="4105276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158" name="Line 64"/>
          <p:cNvSpPr>
            <a:spLocks noChangeShapeType="1"/>
          </p:cNvSpPr>
          <p:nvPr/>
        </p:nvSpPr>
        <p:spPr bwMode="auto">
          <a:xfrm flipV="1">
            <a:off x="5832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25613" name="Group 356"/>
          <p:cNvGrpSpPr>
            <a:grpSpLocks/>
          </p:cNvGrpSpPr>
          <p:nvPr/>
        </p:nvGrpSpPr>
        <p:grpSpPr bwMode="auto">
          <a:xfrm>
            <a:off x="7966075" y="4867275"/>
            <a:ext cx="331788" cy="368300"/>
            <a:chOff x="313" y="1497"/>
            <a:chExt cx="1152" cy="1014"/>
          </a:xfrm>
        </p:grpSpPr>
        <p:pic>
          <p:nvPicPr>
            <p:cNvPr id="25748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49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4" name="Group 361"/>
          <p:cNvGrpSpPr>
            <a:grpSpLocks/>
          </p:cNvGrpSpPr>
          <p:nvPr/>
        </p:nvGrpSpPr>
        <p:grpSpPr bwMode="auto">
          <a:xfrm>
            <a:off x="3595689" y="4195764"/>
            <a:ext cx="396875" cy="388937"/>
            <a:chOff x="2967" y="478"/>
            <a:chExt cx="788" cy="625"/>
          </a:xfrm>
        </p:grpSpPr>
        <p:pic>
          <p:nvPicPr>
            <p:cNvPr id="25746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47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5" name="Group 91"/>
          <p:cNvGrpSpPr>
            <a:grpSpLocks/>
          </p:cNvGrpSpPr>
          <p:nvPr/>
        </p:nvGrpSpPr>
        <p:grpSpPr bwMode="auto">
          <a:xfrm>
            <a:off x="7192964" y="4957763"/>
            <a:ext cx="458787" cy="620712"/>
            <a:chOff x="5955030" y="3031808"/>
            <a:chExt cx="914400" cy="1398587"/>
          </a:xfrm>
        </p:grpSpPr>
        <p:grpSp>
          <p:nvGrpSpPr>
            <p:cNvPr id="25729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573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3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3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3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3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3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3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3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3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4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4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4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4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4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4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25730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6" name="Group 403"/>
          <p:cNvGrpSpPr>
            <a:grpSpLocks/>
          </p:cNvGrpSpPr>
          <p:nvPr/>
        </p:nvGrpSpPr>
        <p:grpSpPr bwMode="auto">
          <a:xfrm>
            <a:off x="4927600" y="5354638"/>
            <a:ext cx="527050" cy="392112"/>
            <a:chOff x="2751" y="1851"/>
            <a:chExt cx="462" cy="478"/>
          </a:xfrm>
        </p:grpSpPr>
        <p:pic>
          <p:nvPicPr>
            <p:cNvPr id="25727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28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7" name="Group 112"/>
          <p:cNvGrpSpPr>
            <a:grpSpLocks/>
          </p:cNvGrpSpPr>
          <p:nvPr/>
        </p:nvGrpSpPr>
        <p:grpSpPr bwMode="auto">
          <a:xfrm>
            <a:off x="5618164" y="4987926"/>
            <a:ext cx="458787" cy="620713"/>
            <a:chOff x="5955030" y="3031808"/>
            <a:chExt cx="914400" cy="1398587"/>
          </a:xfrm>
        </p:grpSpPr>
        <p:grpSp>
          <p:nvGrpSpPr>
            <p:cNvPr id="25710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5712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13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14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15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16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17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18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19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20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21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22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23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24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25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726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25711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8" name="Group 356"/>
          <p:cNvGrpSpPr>
            <a:grpSpLocks/>
          </p:cNvGrpSpPr>
          <p:nvPr/>
        </p:nvGrpSpPr>
        <p:grpSpPr bwMode="auto">
          <a:xfrm>
            <a:off x="7305675" y="5791200"/>
            <a:ext cx="361950" cy="338138"/>
            <a:chOff x="313" y="1497"/>
            <a:chExt cx="1152" cy="1014"/>
          </a:xfrm>
        </p:grpSpPr>
        <p:pic>
          <p:nvPicPr>
            <p:cNvPr id="25708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9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9" name="Group 356"/>
          <p:cNvGrpSpPr>
            <a:grpSpLocks/>
          </p:cNvGrpSpPr>
          <p:nvPr/>
        </p:nvGrpSpPr>
        <p:grpSpPr bwMode="auto">
          <a:xfrm>
            <a:off x="6075364" y="5811838"/>
            <a:ext cx="376237" cy="347662"/>
            <a:chOff x="313" y="1497"/>
            <a:chExt cx="1152" cy="1014"/>
          </a:xfrm>
        </p:grpSpPr>
        <p:pic>
          <p:nvPicPr>
            <p:cNvPr id="25706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7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0" name="Group 356"/>
          <p:cNvGrpSpPr>
            <a:grpSpLocks/>
          </p:cNvGrpSpPr>
          <p:nvPr/>
        </p:nvGrpSpPr>
        <p:grpSpPr bwMode="auto">
          <a:xfrm>
            <a:off x="5354639" y="5832476"/>
            <a:ext cx="382587" cy="436563"/>
            <a:chOff x="313" y="1497"/>
            <a:chExt cx="1152" cy="1014"/>
          </a:xfrm>
        </p:grpSpPr>
        <p:pic>
          <p:nvPicPr>
            <p:cNvPr id="25704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5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1" name="Group 403"/>
          <p:cNvGrpSpPr>
            <a:grpSpLocks/>
          </p:cNvGrpSpPr>
          <p:nvPr/>
        </p:nvGrpSpPr>
        <p:grpSpPr bwMode="auto">
          <a:xfrm>
            <a:off x="5253039" y="4673601"/>
            <a:ext cx="485775" cy="403225"/>
            <a:chOff x="2751" y="1851"/>
            <a:chExt cx="462" cy="478"/>
          </a:xfrm>
        </p:grpSpPr>
        <p:pic>
          <p:nvPicPr>
            <p:cNvPr id="25702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3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2" name="Group 403"/>
          <p:cNvGrpSpPr>
            <a:grpSpLocks/>
          </p:cNvGrpSpPr>
          <p:nvPr/>
        </p:nvGrpSpPr>
        <p:grpSpPr bwMode="auto">
          <a:xfrm>
            <a:off x="7813676" y="5334001"/>
            <a:ext cx="525463" cy="392113"/>
            <a:chOff x="2751" y="1851"/>
            <a:chExt cx="462" cy="478"/>
          </a:xfrm>
        </p:grpSpPr>
        <p:pic>
          <p:nvPicPr>
            <p:cNvPr id="25700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1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3" name="Group 356"/>
          <p:cNvGrpSpPr>
            <a:grpSpLocks/>
          </p:cNvGrpSpPr>
          <p:nvPr/>
        </p:nvGrpSpPr>
        <p:grpSpPr bwMode="auto">
          <a:xfrm>
            <a:off x="6511925" y="5191125"/>
            <a:ext cx="376238" cy="349250"/>
            <a:chOff x="313" y="1497"/>
            <a:chExt cx="1152" cy="1014"/>
          </a:xfrm>
        </p:grpSpPr>
        <p:pic>
          <p:nvPicPr>
            <p:cNvPr id="25698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99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4" name="Group 356"/>
          <p:cNvGrpSpPr>
            <a:grpSpLocks/>
          </p:cNvGrpSpPr>
          <p:nvPr/>
        </p:nvGrpSpPr>
        <p:grpSpPr bwMode="auto">
          <a:xfrm>
            <a:off x="3433764" y="4643439"/>
            <a:ext cx="282575" cy="344487"/>
            <a:chOff x="313" y="1497"/>
            <a:chExt cx="1152" cy="1014"/>
          </a:xfrm>
        </p:grpSpPr>
        <p:pic>
          <p:nvPicPr>
            <p:cNvPr id="25696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97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5" name="Group 403"/>
          <p:cNvGrpSpPr>
            <a:grpSpLocks/>
          </p:cNvGrpSpPr>
          <p:nvPr/>
        </p:nvGrpSpPr>
        <p:grpSpPr bwMode="auto">
          <a:xfrm>
            <a:off x="3140075" y="4308475"/>
            <a:ext cx="444500" cy="381000"/>
            <a:chOff x="2751" y="1851"/>
            <a:chExt cx="462" cy="478"/>
          </a:xfrm>
        </p:grpSpPr>
        <p:pic>
          <p:nvPicPr>
            <p:cNvPr id="25694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95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6" name="Group 154"/>
          <p:cNvGrpSpPr>
            <a:grpSpLocks/>
          </p:cNvGrpSpPr>
          <p:nvPr/>
        </p:nvGrpSpPr>
        <p:grpSpPr bwMode="auto">
          <a:xfrm>
            <a:off x="3098800" y="1971676"/>
            <a:ext cx="458788" cy="619125"/>
            <a:chOff x="5955030" y="3031808"/>
            <a:chExt cx="914400" cy="1398587"/>
          </a:xfrm>
        </p:grpSpPr>
        <p:grpSp>
          <p:nvGrpSpPr>
            <p:cNvPr id="25677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5679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80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81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82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83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84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85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86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87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88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89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90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91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92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93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25678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7" name="Group 356"/>
          <p:cNvGrpSpPr>
            <a:grpSpLocks/>
          </p:cNvGrpSpPr>
          <p:nvPr/>
        </p:nvGrpSpPr>
        <p:grpSpPr bwMode="auto">
          <a:xfrm>
            <a:off x="3636964" y="2103438"/>
            <a:ext cx="465137" cy="481012"/>
            <a:chOff x="313" y="1497"/>
            <a:chExt cx="1152" cy="1014"/>
          </a:xfrm>
        </p:grpSpPr>
        <p:pic>
          <p:nvPicPr>
            <p:cNvPr id="25675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76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8" name="Group 356"/>
          <p:cNvGrpSpPr>
            <a:grpSpLocks/>
          </p:cNvGrpSpPr>
          <p:nvPr/>
        </p:nvGrpSpPr>
        <p:grpSpPr bwMode="auto">
          <a:xfrm>
            <a:off x="3529014" y="2901950"/>
            <a:ext cx="333375" cy="368300"/>
            <a:chOff x="313" y="1497"/>
            <a:chExt cx="1152" cy="1014"/>
          </a:xfrm>
        </p:grpSpPr>
        <p:pic>
          <p:nvPicPr>
            <p:cNvPr id="25673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74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9" name="Group 356"/>
          <p:cNvGrpSpPr>
            <a:grpSpLocks/>
          </p:cNvGrpSpPr>
          <p:nvPr/>
        </p:nvGrpSpPr>
        <p:grpSpPr bwMode="auto">
          <a:xfrm>
            <a:off x="3006726" y="2987675"/>
            <a:ext cx="282575" cy="344488"/>
            <a:chOff x="313" y="1497"/>
            <a:chExt cx="1152" cy="1014"/>
          </a:xfrm>
        </p:grpSpPr>
        <p:pic>
          <p:nvPicPr>
            <p:cNvPr id="25671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72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30" name="Group 403"/>
          <p:cNvGrpSpPr>
            <a:grpSpLocks/>
          </p:cNvGrpSpPr>
          <p:nvPr/>
        </p:nvGrpSpPr>
        <p:grpSpPr bwMode="auto">
          <a:xfrm>
            <a:off x="2713038" y="2651125"/>
            <a:ext cx="444500" cy="382588"/>
            <a:chOff x="2751" y="1851"/>
            <a:chExt cx="462" cy="478"/>
          </a:xfrm>
        </p:grpSpPr>
        <p:pic>
          <p:nvPicPr>
            <p:cNvPr id="25669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70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31" name="Group 356"/>
          <p:cNvGrpSpPr>
            <a:grpSpLocks/>
          </p:cNvGrpSpPr>
          <p:nvPr/>
        </p:nvGrpSpPr>
        <p:grpSpPr bwMode="auto">
          <a:xfrm>
            <a:off x="3089275" y="1401763"/>
            <a:ext cx="446088" cy="385762"/>
            <a:chOff x="313" y="1497"/>
            <a:chExt cx="1152" cy="1014"/>
          </a:xfrm>
        </p:grpSpPr>
        <p:pic>
          <p:nvPicPr>
            <p:cNvPr id="25667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68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32" name="Group 403"/>
          <p:cNvGrpSpPr>
            <a:grpSpLocks/>
          </p:cNvGrpSpPr>
          <p:nvPr/>
        </p:nvGrpSpPr>
        <p:grpSpPr bwMode="auto">
          <a:xfrm>
            <a:off x="2286000" y="2530475"/>
            <a:ext cx="446088" cy="381000"/>
            <a:chOff x="2751" y="1851"/>
            <a:chExt cx="462" cy="478"/>
          </a:xfrm>
        </p:grpSpPr>
        <p:pic>
          <p:nvPicPr>
            <p:cNvPr id="25665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66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81" name="Rectangle 64"/>
          <p:cNvSpPr>
            <a:spLocks noChangeArrowheads="1"/>
          </p:cNvSpPr>
          <p:nvPr/>
        </p:nvSpPr>
        <p:spPr bwMode="auto">
          <a:xfrm>
            <a:off x="7008813" y="1557339"/>
            <a:ext cx="3346450" cy="295433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182" name="Rectangle 65"/>
          <p:cNvSpPr>
            <a:spLocks noChangeArrowheads="1"/>
          </p:cNvSpPr>
          <p:nvPr/>
        </p:nvSpPr>
        <p:spPr bwMode="auto">
          <a:xfrm>
            <a:off x="7062789" y="1403350"/>
            <a:ext cx="1912937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183" name="Rectangle 66"/>
          <p:cNvSpPr>
            <a:spLocks noChangeArrowheads="1"/>
          </p:cNvSpPr>
          <p:nvPr/>
        </p:nvSpPr>
        <p:spPr bwMode="auto">
          <a:xfrm>
            <a:off x="7061200" y="1362075"/>
            <a:ext cx="3149600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>
                <a:latin typeface="Gill Sans MT" charset="0"/>
              </a:rPr>
              <a:t> base station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Char char="v"/>
            </a:pPr>
            <a:r>
              <a:rPr lang="en-US" altLang="en-US" sz="2000">
                <a:latin typeface="Gill Sans MT" charset="0"/>
              </a:rPr>
              <a:t>typically connected to wired network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Char char="v"/>
            </a:pPr>
            <a:r>
              <a:rPr lang="en-US" altLang="en-US" sz="2000">
                <a:latin typeface="Gill Sans MT" charset="0"/>
              </a:rPr>
              <a:t>relay - responsible for sending packets between wired network and wireless host(s) in its </a:t>
            </a:r>
            <a:r>
              <a:rPr lang="ja-JP" altLang="en-US" sz="2000">
                <a:latin typeface="Gill Sans MT" charset="0"/>
              </a:rPr>
              <a:t>“</a:t>
            </a:r>
            <a:r>
              <a:rPr lang="en-US" altLang="ja-JP" sz="2000">
                <a:latin typeface="Gill Sans MT" charset="0"/>
              </a:rPr>
              <a:t>area</a:t>
            </a:r>
            <a:r>
              <a:rPr lang="ja-JP" altLang="en-US" sz="2000">
                <a:latin typeface="Gill Sans MT" charset="0"/>
              </a:rPr>
              <a:t>”</a:t>
            </a:r>
            <a:endParaRPr lang="en-US" altLang="ja-JP" sz="2000">
              <a:latin typeface="Gill Sans MT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latin typeface="Gill Sans MT" charset="0"/>
              </a:rPr>
              <a:t>e.g., cell towers,  802.11 access points </a:t>
            </a:r>
          </a:p>
        </p:txBody>
      </p:sp>
      <p:sp>
        <p:nvSpPr>
          <p:cNvPr id="6184" name="Line 75"/>
          <p:cNvSpPr>
            <a:spLocks noChangeShapeType="1"/>
          </p:cNvSpPr>
          <p:nvPr/>
        </p:nvSpPr>
        <p:spPr bwMode="auto">
          <a:xfrm flipH="1">
            <a:off x="7543801" y="4530725"/>
            <a:ext cx="309563" cy="863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25639" name="Group 190"/>
          <p:cNvGrpSpPr>
            <a:grpSpLocks/>
          </p:cNvGrpSpPr>
          <p:nvPr/>
        </p:nvGrpSpPr>
        <p:grpSpPr bwMode="auto">
          <a:xfrm>
            <a:off x="9712325" y="1087438"/>
            <a:ext cx="458788" cy="620712"/>
            <a:chOff x="5955030" y="3031808"/>
            <a:chExt cx="914400" cy="1398587"/>
          </a:xfrm>
        </p:grpSpPr>
        <p:grpSp>
          <p:nvGrpSpPr>
            <p:cNvPr id="25648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5650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51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52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53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54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55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56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57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58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59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60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61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62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63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64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25649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40" name="Group 361"/>
          <p:cNvGrpSpPr>
            <a:grpSpLocks/>
          </p:cNvGrpSpPr>
          <p:nvPr/>
        </p:nvGrpSpPr>
        <p:grpSpPr bwMode="auto">
          <a:xfrm>
            <a:off x="9102725" y="1228725"/>
            <a:ext cx="590550" cy="501650"/>
            <a:chOff x="2967" y="478"/>
            <a:chExt cx="788" cy="625"/>
          </a:xfrm>
        </p:grpSpPr>
        <p:pic>
          <p:nvPicPr>
            <p:cNvPr id="25646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7" name="Picture 360" descr="antenna_radiation_stylized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87" name="Rectangle 4"/>
          <p:cNvSpPr>
            <a:spLocks noGrp="1" noChangeArrowheads="1"/>
          </p:cNvSpPr>
          <p:nvPr>
            <p:ph type="title"/>
          </p:nvPr>
        </p:nvSpPr>
        <p:spPr>
          <a:xfrm>
            <a:off x="126776" y="265113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Elements of a wireless network</a:t>
            </a:r>
          </a:p>
        </p:txBody>
      </p:sp>
      <p:pic>
        <p:nvPicPr>
          <p:cNvPr id="25642" name="Picture 16" descr="underline_base"/>
          <p:cNvPicPr>
            <a:picLocks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6" y="952502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43" name="Group 6"/>
          <p:cNvGrpSpPr>
            <a:grpSpLocks/>
          </p:cNvGrpSpPr>
          <p:nvPr/>
        </p:nvGrpSpPr>
        <p:grpSpPr bwMode="auto">
          <a:xfrm>
            <a:off x="4562475" y="2557464"/>
            <a:ext cx="2362200" cy="1762125"/>
            <a:chOff x="3839" y="1737"/>
            <a:chExt cx="1488" cy="1110"/>
          </a:xfrm>
        </p:grpSpPr>
        <p:sp>
          <p:nvSpPr>
            <p:cNvPr id="25644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4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15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72239"/>
            <a:ext cx="1959221" cy="3651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</a:rPr>
              <a:t>Kurose, Ross. Chapter 6</a:t>
            </a:r>
          </a:p>
        </p:txBody>
      </p:sp>
    </p:spTree>
    <p:extLst>
      <p:ext uri="{BB962C8B-B14F-4D97-AF65-F5344CB8AC3E}">
        <p14:creationId xmlns:p14="http://schemas.microsoft.com/office/powerpoint/2010/main" val="560538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7D9C5-E2EA-0344-885D-8FD8FA31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for undergrads at </a:t>
            </a:r>
            <a:r>
              <a:rPr lang="en-US" dirty="0" err="1"/>
              <a:t>UbiNET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7D414A-37AC-D84D-8382-99BC56F2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69" y="2012271"/>
            <a:ext cx="1220857" cy="122085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DBE4E27-7D50-4042-84B7-23AE43C96929}"/>
              </a:ext>
            </a:extLst>
          </p:cNvPr>
          <p:cNvGrpSpPr/>
          <p:nvPr/>
        </p:nvGrpSpPr>
        <p:grpSpPr>
          <a:xfrm>
            <a:off x="2831022" y="2001070"/>
            <a:ext cx="1627808" cy="1220857"/>
            <a:chOff x="8624936" y="3939316"/>
            <a:chExt cx="2099604" cy="157470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57F1967-C001-E742-AC43-E0B18A674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24936" y="3939316"/>
              <a:ext cx="2099604" cy="1574703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7E6115B-F00A-AD48-804E-2325B1828B8F}"/>
                </a:ext>
              </a:extLst>
            </p:cNvPr>
            <p:cNvSpPr/>
            <p:nvPr/>
          </p:nvSpPr>
          <p:spPr>
            <a:xfrm>
              <a:off x="8624936" y="3939316"/>
              <a:ext cx="593204" cy="15747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352B550E-E692-0D4E-8728-E1A54D0FF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182" y="2010118"/>
            <a:ext cx="1220857" cy="122085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1993FFA-C11F-9347-B437-EDA4F26D6339}"/>
              </a:ext>
            </a:extLst>
          </p:cNvPr>
          <p:cNvGrpSpPr/>
          <p:nvPr/>
        </p:nvGrpSpPr>
        <p:grpSpPr>
          <a:xfrm>
            <a:off x="4647062" y="2010118"/>
            <a:ext cx="1225847" cy="1812769"/>
            <a:chOff x="6981469" y="3939315"/>
            <a:chExt cx="1581141" cy="233817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9E6AC7F-3583-244E-B065-0DB194890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81469" y="3939315"/>
              <a:ext cx="1581141" cy="2338172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25CCF10-E072-C24C-B8F9-0D8647C9B1F7}"/>
                </a:ext>
              </a:extLst>
            </p:cNvPr>
            <p:cNvSpPr/>
            <p:nvPr/>
          </p:nvSpPr>
          <p:spPr>
            <a:xfrm>
              <a:off x="6987908" y="5514018"/>
              <a:ext cx="1574702" cy="7634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8C5DCB4-21B7-1446-96AF-3261468DD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574" y="4083080"/>
            <a:ext cx="1220857" cy="12208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FA5A72-9264-E347-BA2B-CBF3239F9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9458" y="4090120"/>
            <a:ext cx="1210597" cy="12105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39B9B2D-0B2C-A34E-AEDF-1E93B49F6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6634" y="4079861"/>
            <a:ext cx="1220856" cy="122085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3145BA2-1671-884D-B9E4-2822906ED40F}"/>
              </a:ext>
            </a:extLst>
          </p:cNvPr>
          <p:cNvSpPr txBox="1"/>
          <p:nvPr/>
        </p:nvSpPr>
        <p:spPr>
          <a:xfrm>
            <a:off x="348736" y="3159050"/>
            <a:ext cx="1349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Stuti</a:t>
            </a:r>
            <a:r>
              <a:rPr lang="en-US" sz="1400" dirty="0"/>
              <a:t> </a:t>
            </a:r>
            <a:r>
              <a:rPr lang="en-US" sz="1400" dirty="0" err="1"/>
              <a:t>Misra</a:t>
            </a:r>
            <a:endParaRPr lang="en-US" sz="1400" dirty="0"/>
          </a:p>
          <a:p>
            <a:r>
              <a:rPr lang="en-US" sz="1400" i="1" dirty="0"/>
              <a:t>Honors student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3CAE4B-5F76-FB45-98A9-03A172761123}"/>
              </a:ext>
            </a:extLst>
          </p:cNvPr>
          <p:cNvSpPr txBox="1"/>
          <p:nvPr/>
        </p:nvSpPr>
        <p:spPr>
          <a:xfrm>
            <a:off x="1778152" y="3152305"/>
            <a:ext cx="1349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 </a:t>
            </a:r>
            <a:r>
              <a:rPr lang="en-US" sz="1400" dirty="0" err="1"/>
              <a:t>Larock</a:t>
            </a:r>
            <a:endParaRPr lang="en-US" sz="1400" dirty="0"/>
          </a:p>
          <a:p>
            <a:r>
              <a:rPr lang="en-US" sz="1400" i="1" dirty="0"/>
              <a:t>Honors student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4E4179-2371-2647-9A96-423CAEE56264}"/>
              </a:ext>
            </a:extLst>
          </p:cNvPr>
          <p:cNvSpPr txBox="1"/>
          <p:nvPr/>
        </p:nvSpPr>
        <p:spPr>
          <a:xfrm>
            <a:off x="3207707" y="3161847"/>
            <a:ext cx="1339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Jason </a:t>
            </a:r>
            <a:r>
              <a:rPr lang="en-US" sz="1400" dirty="0" err="1"/>
              <a:t>Viviano</a:t>
            </a:r>
            <a:endParaRPr lang="en-US" sz="1400" dirty="0"/>
          </a:p>
          <a:p>
            <a:r>
              <a:rPr lang="en-US" sz="1400" i="1" dirty="0"/>
              <a:t>NSF REU fellow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1B58C5-3389-DD46-95F3-19862FD2D439}"/>
              </a:ext>
            </a:extLst>
          </p:cNvPr>
          <p:cNvSpPr txBox="1"/>
          <p:nvPr/>
        </p:nvSpPr>
        <p:spPr>
          <a:xfrm>
            <a:off x="4647062" y="3155102"/>
            <a:ext cx="1339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Eman</a:t>
            </a:r>
            <a:r>
              <a:rPr lang="en-US" sz="1400" dirty="0"/>
              <a:t> Shah</a:t>
            </a:r>
          </a:p>
          <a:p>
            <a:r>
              <a:rPr lang="en-US" sz="1400" i="1" dirty="0"/>
              <a:t>NSF REU fellow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437CA2-CB3A-1F4E-BBE3-D16A35CCD345}"/>
              </a:ext>
            </a:extLst>
          </p:cNvPr>
          <p:cNvSpPr txBox="1"/>
          <p:nvPr/>
        </p:nvSpPr>
        <p:spPr>
          <a:xfrm>
            <a:off x="1073339" y="5275013"/>
            <a:ext cx="1513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Matt Jacobs</a:t>
            </a:r>
          </a:p>
          <a:p>
            <a:r>
              <a:rPr lang="en-US" sz="1400" i="1" dirty="0"/>
              <a:t>Student assistant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85A4B5-8CBD-4E45-A241-6F308E4340DA}"/>
              </a:ext>
            </a:extLst>
          </p:cNvPr>
          <p:cNvSpPr txBox="1"/>
          <p:nvPr/>
        </p:nvSpPr>
        <p:spPr>
          <a:xfrm>
            <a:off x="2502755" y="5268268"/>
            <a:ext cx="1513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Ayman </a:t>
            </a:r>
            <a:r>
              <a:rPr lang="en-US" sz="1400" dirty="0" err="1"/>
              <a:t>Salloum</a:t>
            </a:r>
            <a:endParaRPr lang="en-US" sz="1400" dirty="0"/>
          </a:p>
          <a:p>
            <a:r>
              <a:rPr lang="en-US" sz="1400" i="1" dirty="0"/>
              <a:t>Student assistant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08074A-E96D-BA44-8462-2D887F6F8D58}"/>
              </a:ext>
            </a:extLst>
          </p:cNvPr>
          <p:cNvSpPr txBox="1"/>
          <p:nvPr/>
        </p:nvSpPr>
        <p:spPr>
          <a:xfrm>
            <a:off x="3932310" y="5277810"/>
            <a:ext cx="1499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Domenic Recchia</a:t>
            </a:r>
          </a:p>
          <a:p>
            <a:r>
              <a:rPr lang="en-US" sz="1400" i="1" dirty="0"/>
              <a:t>Student assistant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5BD48BA-D753-C142-8D70-40658477C183}"/>
              </a:ext>
            </a:extLst>
          </p:cNvPr>
          <p:cNvSpPr txBox="1"/>
          <p:nvPr/>
        </p:nvSpPr>
        <p:spPr>
          <a:xfrm>
            <a:off x="7327820" y="2551097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Carnegie Mellon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9D46D2-B070-2042-A056-BFDA84006135}"/>
              </a:ext>
            </a:extLst>
          </p:cNvPr>
          <p:cNvSpPr txBox="1"/>
          <p:nvPr/>
        </p:nvSpPr>
        <p:spPr>
          <a:xfrm>
            <a:off x="7327820" y="2868993"/>
            <a:ext cx="143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Northeastern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A5F784B-B601-6E49-A878-3ED2912128F2}"/>
              </a:ext>
            </a:extLst>
          </p:cNvPr>
          <p:cNvSpPr txBox="1"/>
          <p:nvPr/>
        </p:nvSpPr>
        <p:spPr>
          <a:xfrm>
            <a:off x="7327820" y="2218366"/>
            <a:ext cx="139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Georgia Tech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999AC3-96A2-B447-AD1A-6B02C7D0EDD0}"/>
              </a:ext>
            </a:extLst>
          </p:cNvPr>
          <p:cNvSpPr txBox="1"/>
          <p:nvPr/>
        </p:nvSpPr>
        <p:spPr>
          <a:xfrm>
            <a:off x="6904442" y="1858279"/>
            <a:ext cx="2170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Student placement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D90EC8-874B-BF47-BC64-72FF50578F86}"/>
              </a:ext>
            </a:extLst>
          </p:cNvPr>
          <p:cNvSpPr txBox="1"/>
          <p:nvPr/>
        </p:nvSpPr>
        <p:spPr>
          <a:xfrm>
            <a:off x="7332520" y="3159050"/>
            <a:ext cx="95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Industry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C25966A-4746-AB41-B310-A5BD5B6873CE}"/>
              </a:ext>
            </a:extLst>
          </p:cNvPr>
          <p:cNvSpPr txBox="1"/>
          <p:nvPr/>
        </p:nvSpPr>
        <p:spPr>
          <a:xfrm>
            <a:off x="7327820" y="4085637"/>
            <a:ext cx="131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REU Fellows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0F35A0-C72B-D54E-BD18-1AA6DFB917D7}"/>
              </a:ext>
            </a:extLst>
          </p:cNvPr>
          <p:cNvSpPr txBox="1"/>
          <p:nvPr/>
        </p:nvSpPr>
        <p:spPr>
          <a:xfrm>
            <a:off x="6904442" y="3725550"/>
            <a:ext cx="2662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Possible research tracks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808689-73EA-EC40-9BA2-7C44110A7967}"/>
              </a:ext>
            </a:extLst>
          </p:cNvPr>
          <p:cNvSpPr txBox="1"/>
          <p:nvPr/>
        </p:nvSpPr>
        <p:spPr>
          <a:xfrm>
            <a:off x="7327819" y="4437894"/>
            <a:ext cx="2252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Independent research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1573712-B869-8342-8A90-6E2D9D24E563}"/>
              </a:ext>
            </a:extLst>
          </p:cNvPr>
          <p:cNvSpPr txBox="1"/>
          <p:nvPr/>
        </p:nvSpPr>
        <p:spPr>
          <a:xfrm>
            <a:off x="7327819" y="4810877"/>
            <a:ext cx="186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Capstone projects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7F87CD4-6371-D040-A243-78079F047915}"/>
              </a:ext>
            </a:extLst>
          </p:cNvPr>
          <p:cNvSpPr txBox="1"/>
          <p:nvPr/>
        </p:nvSpPr>
        <p:spPr>
          <a:xfrm>
            <a:off x="7327818" y="5177216"/>
            <a:ext cx="3577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Honors program research and thesis</a:t>
            </a:r>
          </a:p>
        </p:txBody>
      </p:sp>
    </p:spTree>
    <p:extLst>
      <p:ext uri="{BB962C8B-B14F-4D97-AF65-F5344CB8AC3E}">
        <p14:creationId xmlns:p14="http://schemas.microsoft.com/office/powerpoint/2010/main" val="3204820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5"/>
          <p:cNvSpPr>
            <a:spLocks noChangeArrowheads="1"/>
          </p:cNvSpPr>
          <p:nvPr/>
        </p:nvSpPr>
        <p:spPr bwMode="auto">
          <a:xfrm>
            <a:off x="6340475" y="4378326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172" name="Oval 11"/>
          <p:cNvSpPr>
            <a:spLocks noChangeArrowheads="1"/>
          </p:cNvSpPr>
          <p:nvPr/>
        </p:nvSpPr>
        <p:spPr bwMode="auto">
          <a:xfrm>
            <a:off x="2174876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173" name="Line 22"/>
          <p:cNvSpPr>
            <a:spLocks noChangeShapeType="1"/>
          </p:cNvSpPr>
          <p:nvPr/>
        </p:nvSpPr>
        <p:spPr bwMode="auto">
          <a:xfrm>
            <a:off x="3322639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174" name="Oval 23"/>
          <p:cNvSpPr>
            <a:spLocks noChangeArrowheads="1"/>
          </p:cNvSpPr>
          <p:nvPr/>
        </p:nvSpPr>
        <p:spPr bwMode="auto">
          <a:xfrm>
            <a:off x="3048001" y="4033839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175" name="Line 34"/>
          <p:cNvSpPr>
            <a:spLocks noChangeShapeType="1"/>
          </p:cNvSpPr>
          <p:nvPr/>
        </p:nvSpPr>
        <p:spPr bwMode="auto">
          <a:xfrm flipV="1">
            <a:off x="3721100" y="3636964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176" name="Oval 38"/>
          <p:cNvSpPr>
            <a:spLocks noChangeArrowheads="1"/>
          </p:cNvSpPr>
          <p:nvPr/>
        </p:nvSpPr>
        <p:spPr bwMode="auto">
          <a:xfrm>
            <a:off x="4632326" y="4440239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177" name="Line 59"/>
          <p:cNvSpPr>
            <a:spLocks noChangeShapeType="1"/>
          </p:cNvSpPr>
          <p:nvPr/>
        </p:nvSpPr>
        <p:spPr bwMode="auto">
          <a:xfrm>
            <a:off x="6884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178" name="Line 60"/>
          <p:cNvSpPr>
            <a:spLocks noChangeShapeType="1"/>
          </p:cNvSpPr>
          <p:nvPr/>
        </p:nvSpPr>
        <p:spPr bwMode="auto">
          <a:xfrm flipH="1">
            <a:off x="6397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179" name="Line 61"/>
          <p:cNvSpPr>
            <a:spLocks noChangeShapeType="1"/>
          </p:cNvSpPr>
          <p:nvPr/>
        </p:nvSpPr>
        <p:spPr bwMode="auto">
          <a:xfrm flipH="1">
            <a:off x="6411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180" name="Line 62"/>
          <p:cNvSpPr>
            <a:spLocks noChangeShapeType="1"/>
          </p:cNvSpPr>
          <p:nvPr/>
        </p:nvSpPr>
        <p:spPr bwMode="auto">
          <a:xfrm flipH="1">
            <a:off x="6354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181" name="Line 63"/>
          <p:cNvSpPr>
            <a:spLocks noChangeShapeType="1"/>
          </p:cNvSpPr>
          <p:nvPr/>
        </p:nvSpPr>
        <p:spPr bwMode="auto">
          <a:xfrm flipH="1" flipV="1">
            <a:off x="6391276" y="4105276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182" name="Line 64"/>
          <p:cNvSpPr>
            <a:spLocks noChangeShapeType="1"/>
          </p:cNvSpPr>
          <p:nvPr/>
        </p:nvSpPr>
        <p:spPr bwMode="auto">
          <a:xfrm flipV="1">
            <a:off x="5832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27661" name="Group 356"/>
          <p:cNvGrpSpPr>
            <a:grpSpLocks/>
          </p:cNvGrpSpPr>
          <p:nvPr/>
        </p:nvGrpSpPr>
        <p:grpSpPr bwMode="auto">
          <a:xfrm>
            <a:off x="7966075" y="4867275"/>
            <a:ext cx="331788" cy="368300"/>
            <a:chOff x="313" y="1497"/>
            <a:chExt cx="1152" cy="1014"/>
          </a:xfrm>
        </p:grpSpPr>
        <p:pic>
          <p:nvPicPr>
            <p:cNvPr id="27792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93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2" name="Group 361"/>
          <p:cNvGrpSpPr>
            <a:grpSpLocks/>
          </p:cNvGrpSpPr>
          <p:nvPr/>
        </p:nvGrpSpPr>
        <p:grpSpPr bwMode="auto">
          <a:xfrm>
            <a:off x="3595689" y="4195764"/>
            <a:ext cx="396875" cy="388937"/>
            <a:chOff x="2967" y="478"/>
            <a:chExt cx="788" cy="625"/>
          </a:xfrm>
        </p:grpSpPr>
        <p:pic>
          <p:nvPicPr>
            <p:cNvPr id="27790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91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3" name="Group 108"/>
          <p:cNvGrpSpPr>
            <a:grpSpLocks/>
          </p:cNvGrpSpPr>
          <p:nvPr/>
        </p:nvGrpSpPr>
        <p:grpSpPr bwMode="auto">
          <a:xfrm>
            <a:off x="7192964" y="4957763"/>
            <a:ext cx="458787" cy="620712"/>
            <a:chOff x="5955030" y="3031808"/>
            <a:chExt cx="914400" cy="1398587"/>
          </a:xfrm>
        </p:grpSpPr>
        <p:grpSp>
          <p:nvGrpSpPr>
            <p:cNvPr id="27773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7775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76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77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78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79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80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81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82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83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84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85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86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87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88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89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27774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4" name="Group 403"/>
          <p:cNvGrpSpPr>
            <a:grpSpLocks/>
          </p:cNvGrpSpPr>
          <p:nvPr/>
        </p:nvGrpSpPr>
        <p:grpSpPr bwMode="auto">
          <a:xfrm>
            <a:off x="4927600" y="5354638"/>
            <a:ext cx="527050" cy="392112"/>
            <a:chOff x="2751" y="1851"/>
            <a:chExt cx="462" cy="478"/>
          </a:xfrm>
        </p:grpSpPr>
        <p:pic>
          <p:nvPicPr>
            <p:cNvPr id="27771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72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5" name="Group 129"/>
          <p:cNvGrpSpPr>
            <a:grpSpLocks/>
          </p:cNvGrpSpPr>
          <p:nvPr/>
        </p:nvGrpSpPr>
        <p:grpSpPr bwMode="auto">
          <a:xfrm>
            <a:off x="5618164" y="4987926"/>
            <a:ext cx="458787" cy="620713"/>
            <a:chOff x="5955030" y="3031808"/>
            <a:chExt cx="914400" cy="1398587"/>
          </a:xfrm>
        </p:grpSpPr>
        <p:grpSp>
          <p:nvGrpSpPr>
            <p:cNvPr id="27754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7756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57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58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59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0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1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2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3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4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5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6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7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8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9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70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27755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6" name="Group 356"/>
          <p:cNvGrpSpPr>
            <a:grpSpLocks/>
          </p:cNvGrpSpPr>
          <p:nvPr/>
        </p:nvGrpSpPr>
        <p:grpSpPr bwMode="auto">
          <a:xfrm>
            <a:off x="7305675" y="5791200"/>
            <a:ext cx="361950" cy="338138"/>
            <a:chOff x="313" y="1497"/>
            <a:chExt cx="1152" cy="1014"/>
          </a:xfrm>
        </p:grpSpPr>
        <p:pic>
          <p:nvPicPr>
            <p:cNvPr id="27752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53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7" name="Group 356"/>
          <p:cNvGrpSpPr>
            <a:grpSpLocks/>
          </p:cNvGrpSpPr>
          <p:nvPr/>
        </p:nvGrpSpPr>
        <p:grpSpPr bwMode="auto">
          <a:xfrm>
            <a:off x="6075364" y="5811838"/>
            <a:ext cx="376237" cy="347662"/>
            <a:chOff x="313" y="1497"/>
            <a:chExt cx="1152" cy="1014"/>
          </a:xfrm>
        </p:grpSpPr>
        <p:pic>
          <p:nvPicPr>
            <p:cNvPr id="27750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51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8" name="Group 356"/>
          <p:cNvGrpSpPr>
            <a:grpSpLocks/>
          </p:cNvGrpSpPr>
          <p:nvPr/>
        </p:nvGrpSpPr>
        <p:grpSpPr bwMode="auto">
          <a:xfrm>
            <a:off x="5354639" y="5832476"/>
            <a:ext cx="382587" cy="436563"/>
            <a:chOff x="313" y="1497"/>
            <a:chExt cx="1152" cy="1014"/>
          </a:xfrm>
        </p:grpSpPr>
        <p:pic>
          <p:nvPicPr>
            <p:cNvPr id="27748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49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9" name="Group 403"/>
          <p:cNvGrpSpPr>
            <a:grpSpLocks/>
          </p:cNvGrpSpPr>
          <p:nvPr/>
        </p:nvGrpSpPr>
        <p:grpSpPr bwMode="auto">
          <a:xfrm>
            <a:off x="5253039" y="4673601"/>
            <a:ext cx="485775" cy="403225"/>
            <a:chOff x="2751" y="1851"/>
            <a:chExt cx="462" cy="478"/>
          </a:xfrm>
        </p:grpSpPr>
        <p:pic>
          <p:nvPicPr>
            <p:cNvPr id="27746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47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0" name="Group 403"/>
          <p:cNvGrpSpPr>
            <a:grpSpLocks/>
          </p:cNvGrpSpPr>
          <p:nvPr/>
        </p:nvGrpSpPr>
        <p:grpSpPr bwMode="auto">
          <a:xfrm>
            <a:off x="7813676" y="5334001"/>
            <a:ext cx="525463" cy="392113"/>
            <a:chOff x="2751" y="1851"/>
            <a:chExt cx="462" cy="478"/>
          </a:xfrm>
        </p:grpSpPr>
        <p:pic>
          <p:nvPicPr>
            <p:cNvPr id="27744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45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1" name="Group 356"/>
          <p:cNvGrpSpPr>
            <a:grpSpLocks/>
          </p:cNvGrpSpPr>
          <p:nvPr/>
        </p:nvGrpSpPr>
        <p:grpSpPr bwMode="auto">
          <a:xfrm>
            <a:off x="6511925" y="5191125"/>
            <a:ext cx="376238" cy="349250"/>
            <a:chOff x="313" y="1497"/>
            <a:chExt cx="1152" cy="1014"/>
          </a:xfrm>
        </p:grpSpPr>
        <p:pic>
          <p:nvPicPr>
            <p:cNvPr id="27742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43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2" name="Group 356"/>
          <p:cNvGrpSpPr>
            <a:grpSpLocks/>
          </p:cNvGrpSpPr>
          <p:nvPr/>
        </p:nvGrpSpPr>
        <p:grpSpPr bwMode="auto">
          <a:xfrm>
            <a:off x="3433764" y="4643439"/>
            <a:ext cx="282575" cy="344487"/>
            <a:chOff x="313" y="1497"/>
            <a:chExt cx="1152" cy="1014"/>
          </a:xfrm>
        </p:grpSpPr>
        <p:pic>
          <p:nvPicPr>
            <p:cNvPr id="27740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41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3" name="Group 403"/>
          <p:cNvGrpSpPr>
            <a:grpSpLocks/>
          </p:cNvGrpSpPr>
          <p:nvPr/>
        </p:nvGrpSpPr>
        <p:grpSpPr bwMode="auto">
          <a:xfrm>
            <a:off x="3140075" y="4308475"/>
            <a:ext cx="444500" cy="381000"/>
            <a:chOff x="2751" y="1851"/>
            <a:chExt cx="462" cy="478"/>
          </a:xfrm>
        </p:grpSpPr>
        <p:pic>
          <p:nvPicPr>
            <p:cNvPr id="27738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39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4" name="Group 171"/>
          <p:cNvGrpSpPr>
            <a:grpSpLocks/>
          </p:cNvGrpSpPr>
          <p:nvPr/>
        </p:nvGrpSpPr>
        <p:grpSpPr bwMode="auto">
          <a:xfrm>
            <a:off x="3098800" y="1971676"/>
            <a:ext cx="458788" cy="619125"/>
            <a:chOff x="5955030" y="3031808"/>
            <a:chExt cx="914400" cy="1398587"/>
          </a:xfrm>
        </p:grpSpPr>
        <p:grpSp>
          <p:nvGrpSpPr>
            <p:cNvPr id="27721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7723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24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25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26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27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28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29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0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1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3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4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5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6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7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27722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5" name="Group 356"/>
          <p:cNvGrpSpPr>
            <a:grpSpLocks/>
          </p:cNvGrpSpPr>
          <p:nvPr/>
        </p:nvGrpSpPr>
        <p:grpSpPr bwMode="auto">
          <a:xfrm>
            <a:off x="3636964" y="2103438"/>
            <a:ext cx="465137" cy="481012"/>
            <a:chOff x="313" y="1497"/>
            <a:chExt cx="1152" cy="1014"/>
          </a:xfrm>
        </p:grpSpPr>
        <p:pic>
          <p:nvPicPr>
            <p:cNvPr id="27719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20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6" name="Group 356"/>
          <p:cNvGrpSpPr>
            <a:grpSpLocks/>
          </p:cNvGrpSpPr>
          <p:nvPr/>
        </p:nvGrpSpPr>
        <p:grpSpPr bwMode="auto">
          <a:xfrm>
            <a:off x="3529014" y="2901950"/>
            <a:ext cx="333375" cy="368300"/>
            <a:chOff x="313" y="1497"/>
            <a:chExt cx="1152" cy="1014"/>
          </a:xfrm>
        </p:grpSpPr>
        <p:pic>
          <p:nvPicPr>
            <p:cNvPr id="2771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7" name="Group 356"/>
          <p:cNvGrpSpPr>
            <a:grpSpLocks/>
          </p:cNvGrpSpPr>
          <p:nvPr/>
        </p:nvGrpSpPr>
        <p:grpSpPr bwMode="auto">
          <a:xfrm>
            <a:off x="3006726" y="2987675"/>
            <a:ext cx="282575" cy="344488"/>
            <a:chOff x="313" y="1497"/>
            <a:chExt cx="1152" cy="1014"/>
          </a:xfrm>
        </p:grpSpPr>
        <p:pic>
          <p:nvPicPr>
            <p:cNvPr id="27715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6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8" name="Group 403"/>
          <p:cNvGrpSpPr>
            <a:grpSpLocks/>
          </p:cNvGrpSpPr>
          <p:nvPr/>
        </p:nvGrpSpPr>
        <p:grpSpPr bwMode="auto">
          <a:xfrm>
            <a:off x="2713038" y="2651125"/>
            <a:ext cx="444500" cy="382588"/>
            <a:chOff x="2751" y="1851"/>
            <a:chExt cx="462" cy="478"/>
          </a:xfrm>
        </p:grpSpPr>
        <p:pic>
          <p:nvPicPr>
            <p:cNvPr id="27713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9" name="Group 356"/>
          <p:cNvGrpSpPr>
            <a:grpSpLocks/>
          </p:cNvGrpSpPr>
          <p:nvPr/>
        </p:nvGrpSpPr>
        <p:grpSpPr bwMode="auto">
          <a:xfrm>
            <a:off x="3089275" y="1401763"/>
            <a:ext cx="446088" cy="385762"/>
            <a:chOff x="313" y="1497"/>
            <a:chExt cx="1152" cy="1014"/>
          </a:xfrm>
        </p:grpSpPr>
        <p:pic>
          <p:nvPicPr>
            <p:cNvPr id="27711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2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80" name="Group 403"/>
          <p:cNvGrpSpPr>
            <a:grpSpLocks/>
          </p:cNvGrpSpPr>
          <p:nvPr/>
        </p:nvGrpSpPr>
        <p:grpSpPr bwMode="auto">
          <a:xfrm>
            <a:off x="2286000" y="2530475"/>
            <a:ext cx="446088" cy="381000"/>
            <a:chOff x="2751" y="1851"/>
            <a:chExt cx="462" cy="478"/>
          </a:xfrm>
        </p:grpSpPr>
        <p:pic>
          <p:nvPicPr>
            <p:cNvPr id="27709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0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05" name="Rectangle 64"/>
          <p:cNvSpPr>
            <a:spLocks noChangeArrowheads="1"/>
          </p:cNvSpPr>
          <p:nvPr/>
        </p:nvSpPr>
        <p:spPr bwMode="auto">
          <a:xfrm>
            <a:off x="7008812" y="1557340"/>
            <a:ext cx="3963987" cy="239077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206" name="Rectangle 65"/>
          <p:cNvSpPr>
            <a:spLocks noChangeArrowheads="1"/>
          </p:cNvSpPr>
          <p:nvPr/>
        </p:nvSpPr>
        <p:spPr bwMode="auto">
          <a:xfrm>
            <a:off x="7062789" y="1403350"/>
            <a:ext cx="1912937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207" name="Rectangle 66"/>
          <p:cNvSpPr>
            <a:spLocks noChangeArrowheads="1"/>
          </p:cNvSpPr>
          <p:nvPr/>
        </p:nvSpPr>
        <p:spPr bwMode="auto">
          <a:xfrm>
            <a:off x="7061199" y="1362075"/>
            <a:ext cx="3911601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defRPr/>
            </a:pPr>
            <a:r>
              <a:rPr lang="en-US" sz="2000" dirty="0">
                <a:ea typeface="ＭＳ Ｐゴシック" charset="0"/>
              </a:rPr>
              <a:t> </a:t>
            </a:r>
            <a:r>
              <a:rPr lang="en-US" sz="2400" dirty="0">
                <a:latin typeface="Gill Sans MT" charset="0"/>
                <a:ea typeface="ＭＳ Ｐゴシック" charset="0"/>
              </a:rPr>
              <a:t>wireless link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r>
              <a:rPr lang="en-US" sz="2000" dirty="0">
                <a:latin typeface="Gill Sans MT" charset="0"/>
                <a:ea typeface="ＭＳ Ｐゴシック" charset="0"/>
              </a:rPr>
              <a:t>typically used to connect mobile(s) to base station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r>
              <a:rPr lang="en-US" sz="2000" dirty="0">
                <a:latin typeface="Gill Sans MT" charset="0"/>
                <a:ea typeface="ＭＳ Ｐゴシック" charset="0"/>
              </a:rPr>
              <a:t>also used as backbone link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r>
              <a:rPr lang="en-US" sz="2000" dirty="0">
                <a:latin typeface="Gill Sans MT" charset="0"/>
                <a:ea typeface="ＭＳ Ｐゴシック" charset="0"/>
              </a:rPr>
              <a:t>multiple access (MAC) protocol coordinates link access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r>
              <a:rPr lang="en-US" sz="2000" dirty="0">
                <a:latin typeface="Gill Sans MT" charset="0"/>
                <a:ea typeface="ＭＳ Ｐゴシック" charset="0"/>
              </a:rPr>
              <a:t>various data rates, transmission distance</a:t>
            </a:r>
          </a:p>
        </p:txBody>
      </p:sp>
      <p:sp>
        <p:nvSpPr>
          <p:cNvPr id="7208" name="Line 68"/>
          <p:cNvSpPr>
            <a:spLocks noChangeShapeType="1"/>
          </p:cNvSpPr>
          <p:nvPr/>
        </p:nvSpPr>
        <p:spPr bwMode="auto">
          <a:xfrm flipH="1">
            <a:off x="7731125" y="3963990"/>
            <a:ext cx="812800" cy="96361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7687" name="AutoShape 72"/>
          <p:cNvSpPr>
            <a:spLocks noChangeAspect="1" noChangeArrowheads="1" noTextEdit="1"/>
          </p:cNvSpPr>
          <p:nvPr/>
        </p:nvSpPr>
        <p:spPr bwMode="auto">
          <a:xfrm>
            <a:off x="9324976" y="1430338"/>
            <a:ext cx="735013" cy="220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688" name="Group 137"/>
          <p:cNvGrpSpPr>
            <a:grpSpLocks/>
          </p:cNvGrpSpPr>
          <p:nvPr/>
        </p:nvGrpSpPr>
        <p:grpSpPr bwMode="auto">
          <a:xfrm>
            <a:off x="9339263" y="1347788"/>
            <a:ext cx="722312" cy="303212"/>
            <a:chOff x="4750" y="264"/>
            <a:chExt cx="455" cy="191"/>
          </a:xfrm>
        </p:grpSpPr>
        <p:sp>
          <p:nvSpPr>
            <p:cNvPr id="27694" name="Freeform 89"/>
            <p:cNvSpPr>
              <a:spLocks/>
            </p:cNvSpPr>
            <p:nvPr/>
          </p:nvSpPr>
          <p:spPr bwMode="auto">
            <a:xfrm>
              <a:off x="4872" y="298"/>
              <a:ext cx="82" cy="104"/>
            </a:xfrm>
            <a:custGeom>
              <a:avLst/>
              <a:gdLst>
                <a:gd name="T0" fmla="*/ 0 w 247"/>
                <a:gd name="T1" fmla="*/ 0 h 209"/>
                <a:gd name="T2" fmla="*/ 0 w 247"/>
                <a:gd name="T3" fmla="*/ 0 h 209"/>
                <a:gd name="T4" fmla="*/ 0 w 247"/>
                <a:gd name="T5" fmla="*/ 0 h 209"/>
                <a:gd name="T6" fmla="*/ 0 w 247"/>
                <a:gd name="T7" fmla="*/ 0 h 209"/>
                <a:gd name="T8" fmla="*/ 0 w 247"/>
                <a:gd name="T9" fmla="*/ 1 h 209"/>
                <a:gd name="T10" fmla="*/ 0 w 247"/>
                <a:gd name="T11" fmla="*/ 1 h 209"/>
                <a:gd name="T12" fmla="*/ 0 w 247"/>
                <a:gd name="T13" fmla="*/ 1 h 209"/>
                <a:gd name="T14" fmla="*/ 0 w 247"/>
                <a:gd name="T15" fmla="*/ 1 h 209"/>
                <a:gd name="T16" fmla="*/ 0 w 247"/>
                <a:gd name="T17" fmla="*/ 2 h 209"/>
                <a:gd name="T18" fmla="*/ 0 w 247"/>
                <a:gd name="T19" fmla="*/ 2 h 209"/>
                <a:gd name="T20" fmla="*/ 0 w 247"/>
                <a:gd name="T21" fmla="*/ 2 h 209"/>
                <a:gd name="T22" fmla="*/ 0 w 247"/>
                <a:gd name="T23" fmla="*/ 2 h 209"/>
                <a:gd name="T24" fmla="*/ 0 w 247"/>
                <a:gd name="T25" fmla="*/ 3 h 209"/>
                <a:gd name="T26" fmla="*/ 0 w 247"/>
                <a:gd name="T27" fmla="*/ 3 h 209"/>
                <a:gd name="T28" fmla="*/ 0 w 247"/>
                <a:gd name="T29" fmla="*/ 3 h 209"/>
                <a:gd name="T30" fmla="*/ 0 w 247"/>
                <a:gd name="T31" fmla="*/ 3 h 209"/>
                <a:gd name="T32" fmla="*/ 0 w 247"/>
                <a:gd name="T33" fmla="*/ 3 h 209"/>
                <a:gd name="T34" fmla="*/ 0 w 247"/>
                <a:gd name="T35" fmla="*/ 3 h 209"/>
                <a:gd name="T36" fmla="*/ 0 w 247"/>
                <a:gd name="T37" fmla="*/ 3 h 209"/>
                <a:gd name="T38" fmla="*/ 0 w 247"/>
                <a:gd name="T39" fmla="*/ 3 h 209"/>
                <a:gd name="T40" fmla="*/ 0 w 247"/>
                <a:gd name="T41" fmla="*/ 3 h 209"/>
                <a:gd name="T42" fmla="*/ 0 w 247"/>
                <a:gd name="T43" fmla="*/ 2 h 209"/>
                <a:gd name="T44" fmla="*/ 0 w 247"/>
                <a:gd name="T45" fmla="*/ 2 h 209"/>
                <a:gd name="T46" fmla="*/ 0 w 247"/>
                <a:gd name="T47" fmla="*/ 2 h 209"/>
                <a:gd name="T48" fmla="*/ 0 w 247"/>
                <a:gd name="T49" fmla="*/ 2 h 209"/>
                <a:gd name="T50" fmla="*/ 0 w 247"/>
                <a:gd name="T51" fmla="*/ 2 h 209"/>
                <a:gd name="T52" fmla="*/ 0 w 247"/>
                <a:gd name="T53" fmla="*/ 2 h 209"/>
                <a:gd name="T54" fmla="*/ 0 w 247"/>
                <a:gd name="T55" fmla="*/ 2 h 209"/>
                <a:gd name="T56" fmla="*/ 0 w 247"/>
                <a:gd name="T57" fmla="*/ 2 h 209"/>
                <a:gd name="T58" fmla="*/ 0 w 247"/>
                <a:gd name="T59" fmla="*/ 2 h 209"/>
                <a:gd name="T60" fmla="*/ 0 w 247"/>
                <a:gd name="T61" fmla="*/ 2 h 209"/>
                <a:gd name="T62" fmla="*/ 0 w 247"/>
                <a:gd name="T63" fmla="*/ 2 h 209"/>
                <a:gd name="T64" fmla="*/ 0 w 247"/>
                <a:gd name="T65" fmla="*/ 2 h 209"/>
                <a:gd name="T66" fmla="*/ 0 w 247"/>
                <a:gd name="T67" fmla="*/ 1 h 209"/>
                <a:gd name="T68" fmla="*/ 0 w 247"/>
                <a:gd name="T69" fmla="*/ 1 h 209"/>
                <a:gd name="T70" fmla="*/ 0 w 247"/>
                <a:gd name="T71" fmla="*/ 1 h 209"/>
                <a:gd name="T72" fmla="*/ 0 w 247"/>
                <a:gd name="T73" fmla="*/ 0 h 209"/>
                <a:gd name="T74" fmla="*/ 0 w 247"/>
                <a:gd name="T75" fmla="*/ 0 h 209"/>
                <a:gd name="T76" fmla="*/ 0 w 247"/>
                <a:gd name="T77" fmla="*/ 0 h 209"/>
                <a:gd name="T78" fmla="*/ 0 w 247"/>
                <a:gd name="T79" fmla="*/ 0 h 209"/>
                <a:gd name="T80" fmla="*/ 0 w 247"/>
                <a:gd name="T81" fmla="*/ 0 h 209"/>
                <a:gd name="T82" fmla="*/ 0 w 247"/>
                <a:gd name="T83" fmla="*/ 0 h 209"/>
                <a:gd name="T84" fmla="*/ 0 w 247"/>
                <a:gd name="T85" fmla="*/ 0 h 209"/>
                <a:gd name="T86" fmla="*/ 0 w 247"/>
                <a:gd name="T87" fmla="*/ 0 h 209"/>
                <a:gd name="T88" fmla="*/ 0 w 247"/>
                <a:gd name="T89" fmla="*/ 0 h 209"/>
                <a:gd name="T90" fmla="*/ 0 w 247"/>
                <a:gd name="T91" fmla="*/ 0 h 209"/>
                <a:gd name="T92" fmla="*/ 0 w 247"/>
                <a:gd name="T93" fmla="*/ 0 h 209"/>
                <a:gd name="T94" fmla="*/ 0 w 247"/>
                <a:gd name="T95" fmla="*/ 0 h 209"/>
                <a:gd name="T96" fmla="*/ 0 w 247"/>
                <a:gd name="T97" fmla="*/ 0 h 2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7" h="209">
                  <a:moveTo>
                    <a:pt x="87" y="27"/>
                  </a:moveTo>
                  <a:lnTo>
                    <a:pt x="68" y="35"/>
                  </a:lnTo>
                  <a:lnTo>
                    <a:pt x="52" y="46"/>
                  </a:lnTo>
                  <a:lnTo>
                    <a:pt x="37" y="57"/>
                  </a:lnTo>
                  <a:lnTo>
                    <a:pt x="24" y="69"/>
                  </a:lnTo>
                  <a:lnTo>
                    <a:pt x="14" y="83"/>
                  </a:lnTo>
                  <a:lnTo>
                    <a:pt x="7" y="97"/>
                  </a:lnTo>
                  <a:lnTo>
                    <a:pt x="2" y="113"/>
                  </a:lnTo>
                  <a:lnTo>
                    <a:pt x="0" y="128"/>
                  </a:lnTo>
                  <a:lnTo>
                    <a:pt x="2" y="150"/>
                  </a:lnTo>
                  <a:lnTo>
                    <a:pt x="14" y="167"/>
                  </a:lnTo>
                  <a:lnTo>
                    <a:pt x="32" y="183"/>
                  </a:lnTo>
                  <a:lnTo>
                    <a:pt x="55" y="194"/>
                  </a:lnTo>
                  <a:lnTo>
                    <a:pt x="81" y="203"/>
                  </a:lnTo>
                  <a:lnTo>
                    <a:pt x="109" y="208"/>
                  </a:lnTo>
                  <a:lnTo>
                    <a:pt x="138" y="209"/>
                  </a:lnTo>
                  <a:lnTo>
                    <a:pt x="165" y="206"/>
                  </a:lnTo>
                  <a:lnTo>
                    <a:pt x="171" y="206"/>
                  </a:lnTo>
                  <a:lnTo>
                    <a:pt x="177" y="203"/>
                  </a:lnTo>
                  <a:lnTo>
                    <a:pt x="181" y="200"/>
                  </a:lnTo>
                  <a:lnTo>
                    <a:pt x="183" y="196"/>
                  </a:lnTo>
                  <a:lnTo>
                    <a:pt x="180" y="191"/>
                  </a:lnTo>
                  <a:lnTo>
                    <a:pt x="174" y="187"/>
                  </a:lnTo>
                  <a:lnTo>
                    <a:pt x="167" y="183"/>
                  </a:lnTo>
                  <a:lnTo>
                    <a:pt x="159" y="181"/>
                  </a:lnTo>
                  <a:lnTo>
                    <a:pt x="145" y="178"/>
                  </a:lnTo>
                  <a:lnTo>
                    <a:pt x="130" y="176"/>
                  </a:lnTo>
                  <a:lnTo>
                    <a:pt x="116" y="174"/>
                  </a:lnTo>
                  <a:lnTo>
                    <a:pt x="103" y="171"/>
                  </a:lnTo>
                  <a:lnTo>
                    <a:pt x="90" y="168"/>
                  </a:lnTo>
                  <a:lnTo>
                    <a:pt x="77" y="164"/>
                  </a:lnTo>
                  <a:lnTo>
                    <a:pt x="65" y="159"/>
                  </a:lnTo>
                  <a:lnTo>
                    <a:pt x="53" y="151"/>
                  </a:lnTo>
                  <a:lnTo>
                    <a:pt x="49" y="116"/>
                  </a:lnTo>
                  <a:lnTo>
                    <a:pt x="61" y="87"/>
                  </a:lnTo>
                  <a:lnTo>
                    <a:pt x="84" y="64"/>
                  </a:lnTo>
                  <a:lnTo>
                    <a:pt x="116" y="46"/>
                  </a:lnTo>
                  <a:lnTo>
                    <a:pt x="151" y="31"/>
                  </a:lnTo>
                  <a:lnTo>
                    <a:pt x="187" y="20"/>
                  </a:lnTo>
                  <a:lnTo>
                    <a:pt x="220" y="12"/>
                  </a:lnTo>
                  <a:lnTo>
                    <a:pt x="247" y="5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5"/>
                  </a:lnTo>
                  <a:lnTo>
                    <a:pt x="149" y="10"/>
                  </a:lnTo>
                  <a:lnTo>
                    <a:pt x="127" y="15"/>
                  </a:lnTo>
                  <a:lnTo>
                    <a:pt x="106" y="21"/>
                  </a:lnTo>
                  <a:lnTo>
                    <a:pt x="87" y="2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5" name="Freeform 90"/>
            <p:cNvSpPr>
              <a:spLocks/>
            </p:cNvSpPr>
            <p:nvPr/>
          </p:nvSpPr>
          <p:spPr bwMode="auto">
            <a:xfrm>
              <a:off x="5012" y="297"/>
              <a:ext cx="53" cy="81"/>
            </a:xfrm>
            <a:custGeom>
              <a:avLst/>
              <a:gdLst>
                <a:gd name="T0" fmla="*/ 0 w 158"/>
                <a:gd name="T1" fmla="*/ 1 h 162"/>
                <a:gd name="T2" fmla="*/ 0 w 158"/>
                <a:gd name="T3" fmla="*/ 2 h 162"/>
                <a:gd name="T4" fmla="*/ 0 w 158"/>
                <a:gd name="T5" fmla="*/ 2 h 162"/>
                <a:gd name="T6" fmla="*/ 0 w 158"/>
                <a:gd name="T7" fmla="*/ 2 h 162"/>
                <a:gd name="T8" fmla="*/ 0 w 158"/>
                <a:gd name="T9" fmla="*/ 2 h 162"/>
                <a:gd name="T10" fmla="*/ 0 w 158"/>
                <a:gd name="T11" fmla="*/ 2 h 162"/>
                <a:gd name="T12" fmla="*/ 0 w 158"/>
                <a:gd name="T13" fmla="*/ 3 h 162"/>
                <a:gd name="T14" fmla="*/ 0 w 158"/>
                <a:gd name="T15" fmla="*/ 3 h 162"/>
                <a:gd name="T16" fmla="*/ 0 w 158"/>
                <a:gd name="T17" fmla="*/ 3 h 162"/>
                <a:gd name="T18" fmla="*/ 0 w 158"/>
                <a:gd name="T19" fmla="*/ 3 h 162"/>
                <a:gd name="T20" fmla="*/ 0 w 158"/>
                <a:gd name="T21" fmla="*/ 3 h 162"/>
                <a:gd name="T22" fmla="*/ 0 w 158"/>
                <a:gd name="T23" fmla="*/ 3 h 162"/>
                <a:gd name="T24" fmla="*/ 0 w 158"/>
                <a:gd name="T25" fmla="*/ 3 h 162"/>
                <a:gd name="T26" fmla="*/ 0 w 158"/>
                <a:gd name="T27" fmla="*/ 3 h 162"/>
                <a:gd name="T28" fmla="*/ 0 w 158"/>
                <a:gd name="T29" fmla="*/ 3 h 162"/>
                <a:gd name="T30" fmla="*/ 0 w 158"/>
                <a:gd name="T31" fmla="*/ 3 h 162"/>
                <a:gd name="T32" fmla="*/ 0 w 158"/>
                <a:gd name="T33" fmla="*/ 3 h 162"/>
                <a:gd name="T34" fmla="*/ 0 w 158"/>
                <a:gd name="T35" fmla="*/ 3 h 162"/>
                <a:gd name="T36" fmla="*/ 0 w 158"/>
                <a:gd name="T37" fmla="*/ 3 h 162"/>
                <a:gd name="T38" fmla="*/ 0 w 158"/>
                <a:gd name="T39" fmla="*/ 3 h 162"/>
                <a:gd name="T40" fmla="*/ 0 w 158"/>
                <a:gd name="T41" fmla="*/ 2 h 162"/>
                <a:gd name="T42" fmla="*/ 0 w 158"/>
                <a:gd name="T43" fmla="*/ 2 h 162"/>
                <a:gd name="T44" fmla="*/ 0 w 158"/>
                <a:gd name="T45" fmla="*/ 2 h 162"/>
                <a:gd name="T46" fmla="*/ 0 w 158"/>
                <a:gd name="T47" fmla="*/ 2 h 162"/>
                <a:gd name="T48" fmla="*/ 0 w 158"/>
                <a:gd name="T49" fmla="*/ 1 h 162"/>
                <a:gd name="T50" fmla="*/ 0 w 158"/>
                <a:gd name="T51" fmla="*/ 1 h 162"/>
                <a:gd name="T52" fmla="*/ 0 w 158"/>
                <a:gd name="T53" fmla="*/ 1 h 162"/>
                <a:gd name="T54" fmla="*/ 0 w 158"/>
                <a:gd name="T55" fmla="*/ 1 h 162"/>
                <a:gd name="T56" fmla="*/ 0 w 158"/>
                <a:gd name="T57" fmla="*/ 1 h 162"/>
                <a:gd name="T58" fmla="*/ 0 w 158"/>
                <a:gd name="T59" fmla="*/ 1 h 162"/>
                <a:gd name="T60" fmla="*/ 0 w 158"/>
                <a:gd name="T61" fmla="*/ 0 h 162"/>
                <a:gd name="T62" fmla="*/ 0 w 158"/>
                <a:gd name="T63" fmla="*/ 0 h 162"/>
                <a:gd name="T64" fmla="*/ 0 w 158"/>
                <a:gd name="T65" fmla="*/ 1 h 162"/>
                <a:gd name="T66" fmla="*/ 0 w 158"/>
                <a:gd name="T67" fmla="*/ 1 h 162"/>
                <a:gd name="T68" fmla="*/ 0 w 158"/>
                <a:gd name="T69" fmla="*/ 1 h 162"/>
                <a:gd name="T70" fmla="*/ 0 w 158"/>
                <a:gd name="T71" fmla="*/ 1 h 162"/>
                <a:gd name="T72" fmla="*/ 0 w 158"/>
                <a:gd name="T73" fmla="*/ 1 h 162"/>
                <a:gd name="T74" fmla="*/ 0 w 158"/>
                <a:gd name="T75" fmla="*/ 1 h 162"/>
                <a:gd name="T76" fmla="*/ 0 w 158"/>
                <a:gd name="T77" fmla="*/ 1 h 162"/>
                <a:gd name="T78" fmla="*/ 0 w 158"/>
                <a:gd name="T79" fmla="*/ 1 h 162"/>
                <a:gd name="T80" fmla="*/ 0 w 158"/>
                <a:gd name="T81" fmla="*/ 1 h 16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8" h="162">
                  <a:moveTo>
                    <a:pt x="134" y="53"/>
                  </a:moveTo>
                  <a:lnTo>
                    <a:pt x="140" y="69"/>
                  </a:lnTo>
                  <a:lnTo>
                    <a:pt x="138" y="85"/>
                  </a:lnTo>
                  <a:lnTo>
                    <a:pt x="128" y="97"/>
                  </a:lnTo>
                  <a:lnTo>
                    <a:pt x="113" y="109"/>
                  </a:lnTo>
                  <a:lnTo>
                    <a:pt x="96" y="119"/>
                  </a:lnTo>
                  <a:lnTo>
                    <a:pt x="76" y="129"/>
                  </a:lnTo>
                  <a:lnTo>
                    <a:pt x="55" y="138"/>
                  </a:lnTo>
                  <a:lnTo>
                    <a:pt x="38" y="148"/>
                  </a:lnTo>
                  <a:lnTo>
                    <a:pt x="35" y="151"/>
                  </a:lnTo>
                  <a:lnTo>
                    <a:pt x="33" y="153"/>
                  </a:lnTo>
                  <a:lnTo>
                    <a:pt x="33" y="156"/>
                  </a:lnTo>
                  <a:lnTo>
                    <a:pt x="35" y="159"/>
                  </a:lnTo>
                  <a:lnTo>
                    <a:pt x="39" y="161"/>
                  </a:lnTo>
                  <a:lnTo>
                    <a:pt x="44" y="162"/>
                  </a:lnTo>
                  <a:lnTo>
                    <a:pt x="46" y="162"/>
                  </a:lnTo>
                  <a:lnTo>
                    <a:pt x="51" y="161"/>
                  </a:lnTo>
                  <a:lnTo>
                    <a:pt x="74" y="152"/>
                  </a:lnTo>
                  <a:lnTo>
                    <a:pt x="96" y="142"/>
                  </a:lnTo>
                  <a:lnTo>
                    <a:pt x="116" y="130"/>
                  </a:lnTo>
                  <a:lnTo>
                    <a:pt x="135" y="117"/>
                  </a:lnTo>
                  <a:lnTo>
                    <a:pt x="148" y="102"/>
                  </a:lnTo>
                  <a:lnTo>
                    <a:pt x="157" y="86"/>
                  </a:lnTo>
                  <a:lnTo>
                    <a:pt x="158" y="68"/>
                  </a:lnTo>
                  <a:lnTo>
                    <a:pt x="153" y="50"/>
                  </a:lnTo>
                  <a:lnTo>
                    <a:pt x="140" y="35"/>
                  </a:lnTo>
                  <a:lnTo>
                    <a:pt x="121" y="23"/>
                  </a:lnTo>
                  <a:lnTo>
                    <a:pt x="97" y="14"/>
                  </a:lnTo>
                  <a:lnTo>
                    <a:pt x="71" y="6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7" y="17"/>
                  </a:lnTo>
                  <a:lnTo>
                    <a:pt x="76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4" y="42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6" name="Freeform 91"/>
            <p:cNvSpPr>
              <a:spLocks/>
            </p:cNvSpPr>
            <p:nvPr/>
          </p:nvSpPr>
          <p:spPr bwMode="auto">
            <a:xfrm>
              <a:off x="4820" y="278"/>
              <a:ext cx="133" cy="169"/>
            </a:xfrm>
            <a:custGeom>
              <a:avLst/>
              <a:gdLst>
                <a:gd name="T0" fmla="*/ 0 w 400"/>
                <a:gd name="T1" fmla="*/ 0 h 339"/>
                <a:gd name="T2" fmla="*/ 0 w 400"/>
                <a:gd name="T3" fmla="*/ 1 h 339"/>
                <a:gd name="T4" fmla="*/ 0 w 400"/>
                <a:gd name="T5" fmla="*/ 2 h 339"/>
                <a:gd name="T6" fmla="*/ 0 w 400"/>
                <a:gd name="T7" fmla="*/ 3 h 339"/>
                <a:gd name="T8" fmla="*/ 0 w 400"/>
                <a:gd name="T9" fmla="*/ 3 h 339"/>
                <a:gd name="T10" fmla="*/ 0 w 400"/>
                <a:gd name="T11" fmla="*/ 3 h 339"/>
                <a:gd name="T12" fmla="*/ 0 w 400"/>
                <a:gd name="T13" fmla="*/ 4 h 339"/>
                <a:gd name="T14" fmla="*/ 0 w 400"/>
                <a:gd name="T15" fmla="*/ 4 h 339"/>
                <a:gd name="T16" fmla="*/ 0 w 400"/>
                <a:gd name="T17" fmla="*/ 4 h 339"/>
                <a:gd name="T18" fmla="*/ 0 w 400"/>
                <a:gd name="T19" fmla="*/ 4 h 339"/>
                <a:gd name="T20" fmla="*/ 0 w 400"/>
                <a:gd name="T21" fmla="*/ 4 h 339"/>
                <a:gd name="T22" fmla="*/ 0 w 400"/>
                <a:gd name="T23" fmla="*/ 5 h 339"/>
                <a:gd name="T24" fmla="*/ 0 w 400"/>
                <a:gd name="T25" fmla="*/ 5 h 339"/>
                <a:gd name="T26" fmla="*/ 0 w 400"/>
                <a:gd name="T27" fmla="*/ 5 h 339"/>
                <a:gd name="T28" fmla="*/ 0 w 400"/>
                <a:gd name="T29" fmla="*/ 5 h 339"/>
                <a:gd name="T30" fmla="*/ 0 w 400"/>
                <a:gd name="T31" fmla="*/ 5 h 339"/>
                <a:gd name="T32" fmla="*/ 1 w 400"/>
                <a:gd name="T33" fmla="*/ 5 h 339"/>
                <a:gd name="T34" fmla="*/ 1 w 400"/>
                <a:gd name="T35" fmla="*/ 5 h 339"/>
                <a:gd name="T36" fmla="*/ 1 w 400"/>
                <a:gd name="T37" fmla="*/ 5 h 339"/>
                <a:gd name="T38" fmla="*/ 1 w 400"/>
                <a:gd name="T39" fmla="*/ 4 h 339"/>
                <a:gd name="T40" fmla="*/ 0 w 400"/>
                <a:gd name="T41" fmla="*/ 4 h 339"/>
                <a:gd name="T42" fmla="*/ 0 w 400"/>
                <a:gd name="T43" fmla="*/ 4 h 339"/>
                <a:gd name="T44" fmla="*/ 0 w 400"/>
                <a:gd name="T45" fmla="*/ 4 h 339"/>
                <a:gd name="T46" fmla="*/ 0 w 400"/>
                <a:gd name="T47" fmla="*/ 4 h 339"/>
                <a:gd name="T48" fmla="*/ 0 w 400"/>
                <a:gd name="T49" fmla="*/ 4 h 339"/>
                <a:gd name="T50" fmla="*/ 0 w 400"/>
                <a:gd name="T51" fmla="*/ 4 h 339"/>
                <a:gd name="T52" fmla="*/ 0 w 400"/>
                <a:gd name="T53" fmla="*/ 4 h 339"/>
                <a:gd name="T54" fmla="*/ 0 w 400"/>
                <a:gd name="T55" fmla="*/ 4 h 339"/>
                <a:gd name="T56" fmla="*/ 0 w 400"/>
                <a:gd name="T57" fmla="*/ 3 h 339"/>
                <a:gd name="T58" fmla="*/ 0 w 400"/>
                <a:gd name="T59" fmla="*/ 3 h 339"/>
                <a:gd name="T60" fmla="*/ 0 w 400"/>
                <a:gd name="T61" fmla="*/ 3 h 339"/>
                <a:gd name="T62" fmla="*/ 0 w 400"/>
                <a:gd name="T63" fmla="*/ 2 h 339"/>
                <a:gd name="T64" fmla="*/ 0 w 400"/>
                <a:gd name="T65" fmla="*/ 2 h 339"/>
                <a:gd name="T66" fmla="*/ 0 w 400"/>
                <a:gd name="T67" fmla="*/ 1 h 339"/>
                <a:gd name="T68" fmla="*/ 0 w 400"/>
                <a:gd name="T69" fmla="*/ 1 h 339"/>
                <a:gd name="T70" fmla="*/ 0 w 400"/>
                <a:gd name="T71" fmla="*/ 1 h 339"/>
                <a:gd name="T72" fmla="*/ 0 w 400"/>
                <a:gd name="T73" fmla="*/ 0 h 339"/>
                <a:gd name="T74" fmla="*/ 0 w 400"/>
                <a:gd name="T75" fmla="*/ 0 h 339"/>
                <a:gd name="T76" fmla="*/ 0 w 400"/>
                <a:gd name="T77" fmla="*/ 0 h 339"/>
                <a:gd name="T78" fmla="*/ 0 w 400"/>
                <a:gd name="T79" fmla="*/ 0 h 339"/>
                <a:gd name="T80" fmla="*/ 0 w 400"/>
                <a:gd name="T81" fmla="*/ 0 h 339"/>
                <a:gd name="T82" fmla="*/ 0 w 400"/>
                <a:gd name="T83" fmla="*/ 0 h 339"/>
                <a:gd name="T84" fmla="*/ 0 w 400"/>
                <a:gd name="T85" fmla="*/ 0 h 339"/>
                <a:gd name="T86" fmla="*/ 0 w 400"/>
                <a:gd name="T87" fmla="*/ 0 h 3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00" h="339">
                  <a:moveTo>
                    <a:pt x="156" y="44"/>
                  </a:moveTo>
                  <a:lnTo>
                    <a:pt x="125" y="63"/>
                  </a:lnTo>
                  <a:lnTo>
                    <a:pt x="95" y="82"/>
                  </a:lnTo>
                  <a:lnTo>
                    <a:pt x="67" y="103"/>
                  </a:lnTo>
                  <a:lnTo>
                    <a:pt x="42" y="126"/>
                  </a:lnTo>
                  <a:lnTo>
                    <a:pt x="22" y="150"/>
                  </a:lnTo>
                  <a:lnTo>
                    <a:pt x="7" y="175"/>
                  </a:lnTo>
                  <a:lnTo>
                    <a:pt x="0" y="203"/>
                  </a:lnTo>
                  <a:lnTo>
                    <a:pt x="2" y="232"/>
                  </a:lnTo>
                  <a:lnTo>
                    <a:pt x="4" y="239"/>
                  </a:lnTo>
                  <a:lnTo>
                    <a:pt x="7" y="248"/>
                  </a:lnTo>
                  <a:lnTo>
                    <a:pt x="12" y="254"/>
                  </a:lnTo>
                  <a:lnTo>
                    <a:pt x="18" y="261"/>
                  </a:lnTo>
                  <a:lnTo>
                    <a:pt x="25" y="267"/>
                  </a:lnTo>
                  <a:lnTo>
                    <a:pt x="33" y="273"/>
                  </a:lnTo>
                  <a:lnTo>
                    <a:pt x="41" y="278"/>
                  </a:lnTo>
                  <a:lnTo>
                    <a:pt x="51" y="283"/>
                  </a:lnTo>
                  <a:lnTo>
                    <a:pt x="70" y="291"/>
                  </a:lnTo>
                  <a:lnTo>
                    <a:pt x="89" y="298"/>
                  </a:lnTo>
                  <a:lnTo>
                    <a:pt x="108" y="304"/>
                  </a:lnTo>
                  <a:lnTo>
                    <a:pt x="128" y="309"/>
                  </a:lnTo>
                  <a:lnTo>
                    <a:pt x="148" y="315"/>
                  </a:lnTo>
                  <a:lnTo>
                    <a:pt x="169" y="319"/>
                  </a:lnTo>
                  <a:lnTo>
                    <a:pt x="189" y="323"/>
                  </a:lnTo>
                  <a:lnTo>
                    <a:pt x="209" y="326"/>
                  </a:lnTo>
                  <a:lnTo>
                    <a:pt x="231" y="329"/>
                  </a:lnTo>
                  <a:lnTo>
                    <a:pt x="251" y="331"/>
                  </a:lnTo>
                  <a:lnTo>
                    <a:pt x="273" y="333"/>
                  </a:lnTo>
                  <a:lnTo>
                    <a:pt x="295" y="335"/>
                  </a:lnTo>
                  <a:lnTo>
                    <a:pt x="315" y="336"/>
                  </a:lnTo>
                  <a:lnTo>
                    <a:pt x="337" y="337"/>
                  </a:lnTo>
                  <a:lnTo>
                    <a:pt x="359" y="338"/>
                  </a:lnTo>
                  <a:lnTo>
                    <a:pt x="379" y="339"/>
                  </a:lnTo>
                  <a:lnTo>
                    <a:pt x="387" y="339"/>
                  </a:lnTo>
                  <a:lnTo>
                    <a:pt x="392" y="337"/>
                  </a:lnTo>
                  <a:lnTo>
                    <a:pt x="397" y="333"/>
                  </a:lnTo>
                  <a:lnTo>
                    <a:pt x="400" y="329"/>
                  </a:lnTo>
                  <a:lnTo>
                    <a:pt x="400" y="324"/>
                  </a:lnTo>
                  <a:lnTo>
                    <a:pt x="397" y="320"/>
                  </a:lnTo>
                  <a:lnTo>
                    <a:pt x="391" y="317"/>
                  </a:lnTo>
                  <a:lnTo>
                    <a:pt x="384" y="315"/>
                  </a:lnTo>
                  <a:lnTo>
                    <a:pt x="365" y="311"/>
                  </a:lnTo>
                  <a:lnTo>
                    <a:pt x="346" y="309"/>
                  </a:lnTo>
                  <a:lnTo>
                    <a:pt x="327" y="306"/>
                  </a:lnTo>
                  <a:lnTo>
                    <a:pt x="307" y="304"/>
                  </a:lnTo>
                  <a:lnTo>
                    <a:pt x="288" y="302"/>
                  </a:lnTo>
                  <a:lnTo>
                    <a:pt x="269" y="300"/>
                  </a:lnTo>
                  <a:lnTo>
                    <a:pt x="249" y="298"/>
                  </a:lnTo>
                  <a:lnTo>
                    <a:pt x="230" y="295"/>
                  </a:lnTo>
                  <a:lnTo>
                    <a:pt x="211" y="293"/>
                  </a:lnTo>
                  <a:lnTo>
                    <a:pt x="192" y="290"/>
                  </a:lnTo>
                  <a:lnTo>
                    <a:pt x="173" y="286"/>
                  </a:lnTo>
                  <a:lnTo>
                    <a:pt x="154" y="283"/>
                  </a:lnTo>
                  <a:lnTo>
                    <a:pt x="137" y="277"/>
                  </a:lnTo>
                  <a:lnTo>
                    <a:pt x="118" y="272"/>
                  </a:lnTo>
                  <a:lnTo>
                    <a:pt x="100" y="267"/>
                  </a:lnTo>
                  <a:lnTo>
                    <a:pt x="83" y="260"/>
                  </a:lnTo>
                  <a:lnTo>
                    <a:pt x="68" y="253"/>
                  </a:lnTo>
                  <a:lnTo>
                    <a:pt x="57" y="243"/>
                  </a:lnTo>
                  <a:lnTo>
                    <a:pt x="48" y="233"/>
                  </a:lnTo>
                  <a:lnTo>
                    <a:pt x="44" y="221"/>
                  </a:lnTo>
                  <a:lnTo>
                    <a:pt x="42" y="208"/>
                  </a:lnTo>
                  <a:lnTo>
                    <a:pt x="44" y="194"/>
                  </a:lnTo>
                  <a:lnTo>
                    <a:pt x="48" y="180"/>
                  </a:lnTo>
                  <a:lnTo>
                    <a:pt x="54" y="168"/>
                  </a:lnTo>
                  <a:lnTo>
                    <a:pt x="64" y="153"/>
                  </a:lnTo>
                  <a:lnTo>
                    <a:pt x="76" y="137"/>
                  </a:lnTo>
                  <a:lnTo>
                    <a:pt x="89" y="124"/>
                  </a:lnTo>
                  <a:lnTo>
                    <a:pt x="103" y="111"/>
                  </a:lnTo>
                  <a:lnTo>
                    <a:pt x="118" y="99"/>
                  </a:lnTo>
                  <a:lnTo>
                    <a:pt x="134" y="87"/>
                  </a:lnTo>
                  <a:lnTo>
                    <a:pt x="153" y="74"/>
                  </a:lnTo>
                  <a:lnTo>
                    <a:pt x="172" y="62"/>
                  </a:lnTo>
                  <a:lnTo>
                    <a:pt x="190" y="52"/>
                  </a:lnTo>
                  <a:lnTo>
                    <a:pt x="215" y="42"/>
                  </a:lnTo>
                  <a:lnTo>
                    <a:pt x="243" y="34"/>
                  </a:lnTo>
                  <a:lnTo>
                    <a:pt x="270" y="26"/>
                  </a:lnTo>
                  <a:lnTo>
                    <a:pt x="295" y="19"/>
                  </a:lnTo>
                  <a:lnTo>
                    <a:pt x="315" y="13"/>
                  </a:lnTo>
                  <a:lnTo>
                    <a:pt x="328" y="6"/>
                  </a:lnTo>
                  <a:lnTo>
                    <a:pt x="333" y="2"/>
                  </a:lnTo>
                  <a:lnTo>
                    <a:pt x="318" y="0"/>
                  </a:lnTo>
                  <a:lnTo>
                    <a:pt x="298" y="1"/>
                  </a:lnTo>
                  <a:lnTo>
                    <a:pt x="275" y="4"/>
                  </a:lnTo>
                  <a:lnTo>
                    <a:pt x="250" y="9"/>
                  </a:lnTo>
                  <a:lnTo>
                    <a:pt x="224" y="17"/>
                  </a:lnTo>
                  <a:lnTo>
                    <a:pt x="199" y="25"/>
                  </a:lnTo>
                  <a:lnTo>
                    <a:pt x="176" y="34"/>
                  </a:lnTo>
                  <a:lnTo>
                    <a:pt x="156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7" name="Freeform 92"/>
            <p:cNvSpPr>
              <a:spLocks/>
            </p:cNvSpPr>
            <p:nvPr/>
          </p:nvSpPr>
          <p:spPr bwMode="auto">
            <a:xfrm>
              <a:off x="5007" y="272"/>
              <a:ext cx="117" cy="113"/>
            </a:xfrm>
            <a:custGeom>
              <a:avLst/>
              <a:gdLst>
                <a:gd name="T0" fmla="*/ 0 w 351"/>
                <a:gd name="T1" fmla="*/ 2 h 226"/>
                <a:gd name="T2" fmla="*/ 0 w 351"/>
                <a:gd name="T3" fmla="*/ 2 h 226"/>
                <a:gd name="T4" fmla="*/ 0 w 351"/>
                <a:gd name="T5" fmla="*/ 2 h 226"/>
                <a:gd name="T6" fmla="*/ 0 w 351"/>
                <a:gd name="T7" fmla="*/ 2 h 226"/>
                <a:gd name="T8" fmla="*/ 0 w 351"/>
                <a:gd name="T9" fmla="*/ 2 h 226"/>
                <a:gd name="T10" fmla="*/ 0 w 351"/>
                <a:gd name="T11" fmla="*/ 3 h 226"/>
                <a:gd name="T12" fmla="*/ 0 w 351"/>
                <a:gd name="T13" fmla="*/ 3 h 226"/>
                <a:gd name="T14" fmla="*/ 0 w 351"/>
                <a:gd name="T15" fmla="*/ 3 h 226"/>
                <a:gd name="T16" fmla="*/ 0 w 351"/>
                <a:gd name="T17" fmla="*/ 3 h 226"/>
                <a:gd name="T18" fmla="*/ 0 w 351"/>
                <a:gd name="T19" fmla="*/ 3 h 226"/>
                <a:gd name="T20" fmla="*/ 0 w 351"/>
                <a:gd name="T21" fmla="*/ 3 h 226"/>
                <a:gd name="T22" fmla="*/ 0 w 351"/>
                <a:gd name="T23" fmla="*/ 4 h 226"/>
                <a:gd name="T24" fmla="*/ 0 w 351"/>
                <a:gd name="T25" fmla="*/ 4 h 226"/>
                <a:gd name="T26" fmla="*/ 0 w 351"/>
                <a:gd name="T27" fmla="*/ 4 h 226"/>
                <a:gd name="T28" fmla="*/ 0 w 351"/>
                <a:gd name="T29" fmla="*/ 4 h 226"/>
                <a:gd name="T30" fmla="*/ 0 w 351"/>
                <a:gd name="T31" fmla="*/ 4 h 226"/>
                <a:gd name="T32" fmla="*/ 0 w 351"/>
                <a:gd name="T33" fmla="*/ 4 h 226"/>
                <a:gd name="T34" fmla="*/ 0 w 351"/>
                <a:gd name="T35" fmla="*/ 4 h 226"/>
                <a:gd name="T36" fmla="*/ 0 w 351"/>
                <a:gd name="T37" fmla="*/ 4 h 226"/>
                <a:gd name="T38" fmla="*/ 0 w 351"/>
                <a:gd name="T39" fmla="*/ 4 h 226"/>
                <a:gd name="T40" fmla="*/ 0 w 351"/>
                <a:gd name="T41" fmla="*/ 4 h 226"/>
                <a:gd name="T42" fmla="*/ 0 w 351"/>
                <a:gd name="T43" fmla="*/ 4 h 226"/>
                <a:gd name="T44" fmla="*/ 0 w 351"/>
                <a:gd name="T45" fmla="*/ 3 h 226"/>
                <a:gd name="T46" fmla="*/ 0 w 351"/>
                <a:gd name="T47" fmla="*/ 3 h 226"/>
                <a:gd name="T48" fmla="*/ 0 w 351"/>
                <a:gd name="T49" fmla="*/ 3 h 226"/>
                <a:gd name="T50" fmla="*/ 0 w 351"/>
                <a:gd name="T51" fmla="*/ 2 h 226"/>
                <a:gd name="T52" fmla="*/ 0 w 351"/>
                <a:gd name="T53" fmla="*/ 2 h 226"/>
                <a:gd name="T54" fmla="*/ 0 w 351"/>
                <a:gd name="T55" fmla="*/ 2 h 226"/>
                <a:gd name="T56" fmla="*/ 0 w 351"/>
                <a:gd name="T57" fmla="*/ 1 h 226"/>
                <a:gd name="T58" fmla="*/ 0 w 351"/>
                <a:gd name="T59" fmla="*/ 1 h 226"/>
                <a:gd name="T60" fmla="*/ 0 w 351"/>
                <a:gd name="T61" fmla="*/ 1 h 226"/>
                <a:gd name="T62" fmla="*/ 0 w 351"/>
                <a:gd name="T63" fmla="*/ 1 h 226"/>
                <a:gd name="T64" fmla="*/ 0 w 351"/>
                <a:gd name="T65" fmla="*/ 1 h 226"/>
                <a:gd name="T66" fmla="*/ 0 w 351"/>
                <a:gd name="T67" fmla="*/ 1 h 226"/>
                <a:gd name="T68" fmla="*/ 0 w 351"/>
                <a:gd name="T69" fmla="*/ 1 h 226"/>
                <a:gd name="T70" fmla="*/ 0 w 351"/>
                <a:gd name="T71" fmla="*/ 1 h 226"/>
                <a:gd name="T72" fmla="*/ 0 w 351"/>
                <a:gd name="T73" fmla="*/ 1 h 226"/>
                <a:gd name="T74" fmla="*/ 0 w 351"/>
                <a:gd name="T75" fmla="*/ 1 h 226"/>
                <a:gd name="T76" fmla="*/ 0 w 351"/>
                <a:gd name="T77" fmla="*/ 1 h 226"/>
                <a:gd name="T78" fmla="*/ 0 w 351"/>
                <a:gd name="T79" fmla="*/ 0 h 226"/>
                <a:gd name="T80" fmla="*/ 0 w 351"/>
                <a:gd name="T81" fmla="*/ 0 h 226"/>
                <a:gd name="T82" fmla="*/ 0 w 351"/>
                <a:gd name="T83" fmla="*/ 0 h 226"/>
                <a:gd name="T84" fmla="*/ 0 w 351"/>
                <a:gd name="T85" fmla="*/ 0 h 226"/>
                <a:gd name="T86" fmla="*/ 0 w 351"/>
                <a:gd name="T87" fmla="*/ 1 h 226"/>
                <a:gd name="T88" fmla="*/ 0 w 351"/>
                <a:gd name="T89" fmla="*/ 1 h 226"/>
                <a:gd name="T90" fmla="*/ 0 w 351"/>
                <a:gd name="T91" fmla="*/ 1 h 226"/>
                <a:gd name="T92" fmla="*/ 0 w 351"/>
                <a:gd name="T93" fmla="*/ 1 h 226"/>
                <a:gd name="T94" fmla="*/ 0 w 351"/>
                <a:gd name="T95" fmla="*/ 1 h 226"/>
                <a:gd name="T96" fmla="*/ 0 w 351"/>
                <a:gd name="T97" fmla="*/ 1 h 226"/>
                <a:gd name="T98" fmla="*/ 0 w 351"/>
                <a:gd name="T99" fmla="*/ 1 h 226"/>
                <a:gd name="T100" fmla="*/ 0 w 351"/>
                <a:gd name="T101" fmla="*/ 1 h 226"/>
                <a:gd name="T102" fmla="*/ 0 w 351"/>
                <a:gd name="T103" fmla="*/ 1 h 226"/>
                <a:gd name="T104" fmla="*/ 0 w 351"/>
                <a:gd name="T105" fmla="*/ 1 h 226"/>
                <a:gd name="T106" fmla="*/ 0 w 351"/>
                <a:gd name="T107" fmla="*/ 1 h 226"/>
                <a:gd name="T108" fmla="*/ 0 w 351"/>
                <a:gd name="T109" fmla="*/ 1 h 226"/>
                <a:gd name="T110" fmla="*/ 0 w 351"/>
                <a:gd name="T111" fmla="*/ 1 h 226"/>
                <a:gd name="T112" fmla="*/ 0 w 351"/>
                <a:gd name="T113" fmla="*/ 1 h 226"/>
                <a:gd name="T114" fmla="*/ 0 w 351"/>
                <a:gd name="T115" fmla="*/ 1 h 226"/>
                <a:gd name="T116" fmla="*/ 0 w 351"/>
                <a:gd name="T117" fmla="*/ 1 h 226"/>
                <a:gd name="T118" fmla="*/ 0 w 351"/>
                <a:gd name="T119" fmla="*/ 1 h 226"/>
                <a:gd name="T120" fmla="*/ 0 w 351"/>
                <a:gd name="T121" fmla="*/ 2 h 2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51" h="226">
                  <a:moveTo>
                    <a:pt x="291" y="69"/>
                  </a:moveTo>
                  <a:lnTo>
                    <a:pt x="307" y="81"/>
                  </a:lnTo>
                  <a:lnTo>
                    <a:pt x="317" y="96"/>
                  </a:lnTo>
                  <a:lnTo>
                    <a:pt x="322" y="111"/>
                  </a:lnTo>
                  <a:lnTo>
                    <a:pt x="322" y="128"/>
                  </a:lnTo>
                  <a:lnTo>
                    <a:pt x="319" y="141"/>
                  </a:lnTo>
                  <a:lnTo>
                    <a:pt x="313" y="152"/>
                  </a:lnTo>
                  <a:lnTo>
                    <a:pt x="303" y="164"/>
                  </a:lnTo>
                  <a:lnTo>
                    <a:pt x="293" y="173"/>
                  </a:lnTo>
                  <a:lnTo>
                    <a:pt x="279" y="183"/>
                  </a:lnTo>
                  <a:lnTo>
                    <a:pt x="266" y="192"/>
                  </a:lnTo>
                  <a:lnTo>
                    <a:pt x="253" y="201"/>
                  </a:lnTo>
                  <a:lnTo>
                    <a:pt x="240" y="210"/>
                  </a:lnTo>
                  <a:lnTo>
                    <a:pt x="237" y="213"/>
                  </a:lnTo>
                  <a:lnTo>
                    <a:pt x="237" y="216"/>
                  </a:lnTo>
                  <a:lnTo>
                    <a:pt x="237" y="219"/>
                  </a:lnTo>
                  <a:lnTo>
                    <a:pt x="240" y="222"/>
                  </a:lnTo>
                  <a:lnTo>
                    <a:pt x="245" y="225"/>
                  </a:lnTo>
                  <a:lnTo>
                    <a:pt x="250" y="226"/>
                  </a:lnTo>
                  <a:lnTo>
                    <a:pt x="255" y="225"/>
                  </a:lnTo>
                  <a:lnTo>
                    <a:pt x="259" y="222"/>
                  </a:lnTo>
                  <a:lnTo>
                    <a:pt x="288" y="209"/>
                  </a:lnTo>
                  <a:lnTo>
                    <a:pt x="313" y="192"/>
                  </a:lnTo>
                  <a:lnTo>
                    <a:pt x="332" y="172"/>
                  </a:lnTo>
                  <a:lnTo>
                    <a:pt x="345" y="149"/>
                  </a:lnTo>
                  <a:lnTo>
                    <a:pt x="351" y="127"/>
                  </a:lnTo>
                  <a:lnTo>
                    <a:pt x="348" y="103"/>
                  </a:lnTo>
                  <a:lnTo>
                    <a:pt x="336" y="81"/>
                  </a:lnTo>
                  <a:lnTo>
                    <a:pt x="313" y="62"/>
                  </a:lnTo>
                  <a:lnTo>
                    <a:pt x="295" y="51"/>
                  </a:lnTo>
                  <a:lnTo>
                    <a:pt x="275" y="43"/>
                  </a:lnTo>
                  <a:lnTo>
                    <a:pt x="253" y="35"/>
                  </a:lnTo>
                  <a:lnTo>
                    <a:pt x="229" y="28"/>
                  </a:lnTo>
                  <a:lnTo>
                    <a:pt x="204" y="20"/>
                  </a:lnTo>
                  <a:lnTo>
                    <a:pt x="179" y="15"/>
                  </a:lnTo>
                  <a:lnTo>
                    <a:pt x="153" y="11"/>
                  </a:lnTo>
                  <a:lnTo>
                    <a:pt x="128" y="7"/>
                  </a:lnTo>
                  <a:lnTo>
                    <a:pt x="104" y="4"/>
                  </a:lnTo>
                  <a:lnTo>
                    <a:pt x="82" y="2"/>
                  </a:lnTo>
                  <a:lnTo>
                    <a:pt x="60" y="0"/>
                  </a:lnTo>
                  <a:lnTo>
                    <a:pt x="43" y="0"/>
                  </a:lnTo>
                  <a:lnTo>
                    <a:pt x="27" y="0"/>
                  </a:lnTo>
                  <a:lnTo>
                    <a:pt x="14" y="0"/>
                  </a:lnTo>
                  <a:lnTo>
                    <a:pt x="5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30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2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3"/>
                  </a:lnTo>
                  <a:lnTo>
                    <a:pt x="160" y="27"/>
                  </a:lnTo>
                  <a:lnTo>
                    <a:pt x="181" y="31"/>
                  </a:lnTo>
                  <a:lnTo>
                    <a:pt x="201" y="35"/>
                  </a:lnTo>
                  <a:lnTo>
                    <a:pt x="220" y="40"/>
                  </a:lnTo>
                  <a:lnTo>
                    <a:pt x="239" y="46"/>
                  </a:lnTo>
                  <a:lnTo>
                    <a:pt x="258" y="53"/>
                  </a:lnTo>
                  <a:lnTo>
                    <a:pt x="275" y="61"/>
                  </a:lnTo>
                  <a:lnTo>
                    <a:pt x="291" y="6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8" name="Freeform 93"/>
            <p:cNvSpPr>
              <a:spLocks/>
            </p:cNvSpPr>
            <p:nvPr/>
          </p:nvSpPr>
          <p:spPr bwMode="auto">
            <a:xfrm>
              <a:off x="4769" y="324"/>
              <a:ext cx="48" cy="107"/>
            </a:xfrm>
            <a:custGeom>
              <a:avLst/>
              <a:gdLst>
                <a:gd name="T0" fmla="*/ 0 w 142"/>
                <a:gd name="T1" fmla="*/ 2 h 213"/>
                <a:gd name="T2" fmla="*/ 0 w 142"/>
                <a:gd name="T3" fmla="*/ 3 h 213"/>
                <a:gd name="T4" fmla="*/ 0 w 142"/>
                <a:gd name="T5" fmla="*/ 3 h 213"/>
                <a:gd name="T6" fmla="*/ 0 w 142"/>
                <a:gd name="T7" fmla="*/ 3 h 213"/>
                <a:gd name="T8" fmla="*/ 0 w 142"/>
                <a:gd name="T9" fmla="*/ 3 h 213"/>
                <a:gd name="T10" fmla="*/ 0 w 142"/>
                <a:gd name="T11" fmla="*/ 3 h 213"/>
                <a:gd name="T12" fmla="*/ 0 w 142"/>
                <a:gd name="T13" fmla="*/ 4 h 213"/>
                <a:gd name="T14" fmla="*/ 0 w 142"/>
                <a:gd name="T15" fmla="*/ 4 h 213"/>
                <a:gd name="T16" fmla="*/ 0 w 142"/>
                <a:gd name="T17" fmla="*/ 4 h 213"/>
                <a:gd name="T18" fmla="*/ 0 w 142"/>
                <a:gd name="T19" fmla="*/ 4 h 213"/>
                <a:gd name="T20" fmla="*/ 0 w 142"/>
                <a:gd name="T21" fmla="*/ 4 h 213"/>
                <a:gd name="T22" fmla="*/ 0 w 142"/>
                <a:gd name="T23" fmla="*/ 4 h 213"/>
                <a:gd name="T24" fmla="*/ 0 w 142"/>
                <a:gd name="T25" fmla="*/ 4 h 213"/>
                <a:gd name="T26" fmla="*/ 0 w 142"/>
                <a:gd name="T27" fmla="*/ 4 h 213"/>
                <a:gd name="T28" fmla="*/ 0 w 142"/>
                <a:gd name="T29" fmla="*/ 4 h 213"/>
                <a:gd name="T30" fmla="*/ 0 w 142"/>
                <a:gd name="T31" fmla="*/ 3 h 213"/>
                <a:gd name="T32" fmla="*/ 0 w 142"/>
                <a:gd name="T33" fmla="*/ 3 h 213"/>
                <a:gd name="T34" fmla="*/ 0 w 142"/>
                <a:gd name="T35" fmla="*/ 3 h 213"/>
                <a:gd name="T36" fmla="*/ 0 w 142"/>
                <a:gd name="T37" fmla="*/ 3 h 213"/>
                <a:gd name="T38" fmla="*/ 0 w 142"/>
                <a:gd name="T39" fmla="*/ 3 h 213"/>
                <a:gd name="T40" fmla="*/ 0 w 142"/>
                <a:gd name="T41" fmla="*/ 3 h 213"/>
                <a:gd name="T42" fmla="*/ 0 w 142"/>
                <a:gd name="T43" fmla="*/ 3 h 213"/>
                <a:gd name="T44" fmla="*/ 0 w 142"/>
                <a:gd name="T45" fmla="*/ 2 h 213"/>
                <a:gd name="T46" fmla="*/ 0 w 142"/>
                <a:gd name="T47" fmla="*/ 2 h 213"/>
                <a:gd name="T48" fmla="*/ 0 w 142"/>
                <a:gd name="T49" fmla="*/ 2 h 213"/>
                <a:gd name="T50" fmla="*/ 0 w 142"/>
                <a:gd name="T51" fmla="*/ 2 h 213"/>
                <a:gd name="T52" fmla="*/ 0 w 142"/>
                <a:gd name="T53" fmla="*/ 1 h 213"/>
                <a:gd name="T54" fmla="*/ 0 w 142"/>
                <a:gd name="T55" fmla="*/ 1 h 213"/>
                <a:gd name="T56" fmla="*/ 0 w 142"/>
                <a:gd name="T57" fmla="*/ 1 h 213"/>
                <a:gd name="T58" fmla="*/ 0 w 142"/>
                <a:gd name="T59" fmla="*/ 1 h 213"/>
                <a:gd name="T60" fmla="*/ 0 w 142"/>
                <a:gd name="T61" fmla="*/ 1 h 213"/>
                <a:gd name="T62" fmla="*/ 0 w 142"/>
                <a:gd name="T63" fmla="*/ 1 h 213"/>
                <a:gd name="T64" fmla="*/ 0 w 142"/>
                <a:gd name="T65" fmla="*/ 1 h 213"/>
                <a:gd name="T66" fmla="*/ 0 w 142"/>
                <a:gd name="T67" fmla="*/ 0 h 213"/>
                <a:gd name="T68" fmla="*/ 0 w 142"/>
                <a:gd name="T69" fmla="*/ 1 h 213"/>
                <a:gd name="T70" fmla="*/ 0 w 142"/>
                <a:gd name="T71" fmla="*/ 1 h 213"/>
                <a:gd name="T72" fmla="*/ 0 w 142"/>
                <a:gd name="T73" fmla="*/ 1 h 213"/>
                <a:gd name="T74" fmla="*/ 0 w 142"/>
                <a:gd name="T75" fmla="*/ 1 h 213"/>
                <a:gd name="T76" fmla="*/ 0 w 142"/>
                <a:gd name="T77" fmla="*/ 2 h 213"/>
                <a:gd name="T78" fmla="*/ 0 w 142"/>
                <a:gd name="T79" fmla="*/ 2 h 213"/>
                <a:gd name="T80" fmla="*/ 0 w 142"/>
                <a:gd name="T81" fmla="*/ 2 h 21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2" h="213">
                  <a:moveTo>
                    <a:pt x="0" y="116"/>
                  </a:moveTo>
                  <a:lnTo>
                    <a:pt x="0" y="134"/>
                  </a:lnTo>
                  <a:lnTo>
                    <a:pt x="6" y="150"/>
                  </a:lnTo>
                  <a:lnTo>
                    <a:pt x="16" y="166"/>
                  </a:lnTo>
                  <a:lnTo>
                    <a:pt x="30" y="179"/>
                  </a:lnTo>
                  <a:lnTo>
                    <a:pt x="48" y="191"/>
                  </a:lnTo>
                  <a:lnTo>
                    <a:pt x="68" y="201"/>
                  </a:lnTo>
                  <a:lnTo>
                    <a:pt x="91" y="208"/>
                  </a:lnTo>
                  <a:lnTo>
                    <a:pt x="115" y="212"/>
                  </a:lnTo>
                  <a:lnTo>
                    <a:pt x="122" y="213"/>
                  </a:lnTo>
                  <a:lnTo>
                    <a:pt x="129" y="211"/>
                  </a:lnTo>
                  <a:lnTo>
                    <a:pt x="135" y="208"/>
                  </a:lnTo>
                  <a:lnTo>
                    <a:pt x="138" y="204"/>
                  </a:lnTo>
                  <a:lnTo>
                    <a:pt x="138" y="199"/>
                  </a:lnTo>
                  <a:lnTo>
                    <a:pt x="137" y="194"/>
                  </a:lnTo>
                  <a:lnTo>
                    <a:pt x="132" y="190"/>
                  </a:lnTo>
                  <a:lnTo>
                    <a:pt x="125" y="188"/>
                  </a:lnTo>
                  <a:lnTo>
                    <a:pt x="102" y="181"/>
                  </a:lnTo>
                  <a:lnTo>
                    <a:pt x="80" y="173"/>
                  </a:lnTo>
                  <a:lnTo>
                    <a:pt x="62" y="162"/>
                  </a:lnTo>
                  <a:lnTo>
                    <a:pt x="49" y="149"/>
                  </a:lnTo>
                  <a:lnTo>
                    <a:pt x="41" y="134"/>
                  </a:lnTo>
                  <a:lnTo>
                    <a:pt x="36" y="117"/>
                  </a:lnTo>
                  <a:lnTo>
                    <a:pt x="36" y="100"/>
                  </a:lnTo>
                  <a:lnTo>
                    <a:pt x="44" y="81"/>
                  </a:lnTo>
                  <a:lnTo>
                    <a:pt x="52" y="68"/>
                  </a:lnTo>
                  <a:lnTo>
                    <a:pt x="64" y="56"/>
                  </a:lnTo>
                  <a:lnTo>
                    <a:pt x="77" y="44"/>
                  </a:lnTo>
                  <a:lnTo>
                    <a:pt x="91" y="34"/>
                  </a:lnTo>
                  <a:lnTo>
                    <a:pt x="105" y="25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70" y="32"/>
                  </a:lnTo>
                  <a:lnTo>
                    <a:pt x="46" y="51"/>
                  </a:lnTo>
                  <a:lnTo>
                    <a:pt x="25" y="72"/>
                  </a:lnTo>
                  <a:lnTo>
                    <a:pt x="9" y="95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9" name="Freeform 94"/>
            <p:cNvSpPr>
              <a:spLocks/>
            </p:cNvSpPr>
            <p:nvPr/>
          </p:nvSpPr>
          <p:spPr bwMode="auto">
            <a:xfrm>
              <a:off x="5104" y="264"/>
              <a:ext cx="101" cy="139"/>
            </a:xfrm>
            <a:custGeom>
              <a:avLst/>
              <a:gdLst>
                <a:gd name="T0" fmla="*/ 0 w 305"/>
                <a:gd name="T1" fmla="*/ 1 h 279"/>
                <a:gd name="T2" fmla="*/ 0 w 305"/>
                <a:gd name="T3" fmla="*/ 2 h 279"/>
                <a:gd name="T4" fmla="*/ 0 w 305"/>
                <a:gd name="T5" fmla="*/ 2 h 279"/>
                <a:gd name="T6" fmla="*/ 0 w 305"/>
                <a:gd name="T7" fmla="*/ 2 h 279"/>
                <a:gd name="T8" fmla="*/ 0 w 305"/>
                <a:gd name="T9" fmla="*/ 2 h 279"/>
                <a:gd name="T10" fmla="*/ 0 w 305"/>
                <a:gd name="T11" fmla="*/ 3 h 279"/>
                <a:gd name="T12" fmla="*/ 0 w 305"/>
                <a:gd name="T13" fmla="*/ 3 h 279"/>
                <a:gd name="T14" fmla="*/ 0 w 305"/>
                <a:gd name="T15" fmla="*/ 3 h 279"/>
                <a:gd name="T16" fmla="*/ 0 w 305"/>
                <a:gd name="T17" fmla="*/ 3 h 279"/>
                <a:gd name="T18" fmla="*/ 0 w 305"/>
                <a:gd name="T19" fmla="*/ 4 h 279"/>
                <a:gd name="T20" fmla="*/ 0 w 305"/>
                <a:gd name="T21" fmla="*/ 4 h 279"/>
                <a:gd name="T22" fmla="*/ 0 w 305"/>
                <a:gd name="T23" fmla="*/ 4 h 279"/>
                <a:gd name="T24" fmla="*/ 0 w 305"/>
                <a:gd name="T25" fmla="*/ 4 h 279"/>
                <a:gd name="T26" fmla="*/ 0 w 305"/>
                <a:gd name="T27" fmla="*/ 4 h 279"/>
                <a:gd name="T28" fmla="*/ 0 w 305"/>
                <a:gd name="T29" fmla="*/ 4 h 279"/>
                <a:gd name="T30" fmla="*/ 0 w 305"/>
                <a:gd name="T31" fmla="*/ 3 h 279"/>
                <a:gd name="T32" fmla="*/ 0 w 305"/>
                <a:gd name="T33" fmla="*/ 3 h 279"/>
                <a:gd name="T34" fmla="*/ 0 w 305"/>
                <a:gd name="T35" fmla="*/ 3 h 279"/>
                <a:gd name="T36" fmla="*/ 0 w 305"/>
                <a:gd name="T37" fmla="*/ 2 h 279"/>
                <a:gd name="T38" fmla="*/ 0 w 305"/>
                <a:gd name="T39" fmla="*/ 2 h 279"/>
                <a:gd name="T40" fmla="*/ 0 w 305"/>
                <a:gd name="T41" fmla="*/ 1 h 279"/>
                <a:gd name="T42" fmla="*/ 0 w 305"/>
                <a:gd name="T43" fmla="*/ 1 h 279"/>
                <a:gd name="T44" fmla="*/ 0 w 305"/>
                <a:gd name="T45" fmla="*/ 1 h 279"/>
                <a:gd name="T46" fmla="*/ 0 w 305"/>
                <a:gd name="T47" fmla="*/ 0 h 279"/>
                <a:gd name="T48" fmla="*/ 0 w 305"/>
                <a:gd name="T49" fmla="*/ 0 h 279"/>
                <a:gd name="T50" fmla="*/ 0 w 305"/>
                <a:gd name="T51" fmla="*/ 0 h 279"/>
                <a:gd name="T52" fmla="*/ 0 w 305"/>
                <a:gd name="T53" fmla="*/ 0 h 279"/>
                <a:gd name="T54" fmla="*/ 0 w 305"/>
                <a:gd name="T55" fmla="*/ 0 h 279"/>
                <a:gd name="T56" fmla="*/ 0 w 305"/>
                <a:gd name="T57" fmla="*/ 0 h 279"/>
                <a:gd name="T58" fmla="*/ 0 w 305"/>
                <a:gd name="T59" fmla="*/ 0 h 279"/>
                <a:gd name="T60" fmla="*/ 0 w 305"/>
                <a:gd name="T61" fmla="*/ 0 h 279"/>
                <a:gd name="T62" fmla="*/ 0 w 305"/>
                <a:gd name="T63" fmla="*/ 0 h 279"/>
                <a:gd name="T64" fmla="*/ 0 w 305"/>
                <a:gd name="T65" fmla="*/ 0 h 279"/>
                <a:gd name="T66" fmla="*/ 0 w 305"/>
                <a:gd name="T67" fmla="*/ 0 h 279"/>
                <a:gd name="T68" fmla="*/ 0 w 305"/>
                <a:gd name="T69" fmla="*/ 0 h 279"/>
                <a:gd name="T70" fmla="*/ 0 w 305"/>
                <a:gd name="T71" fmla="*/ 0 h 279"/>
                <a:gd name="T72" fmla="*/ 0 w 305"/>
                <a:gd name="T73" fmla="*/ 1 h 279"/>
                <a:gd name="T74" fmla="*/ 0 w 305"/>
                <a:gd name="T75" fmla="*/ 1 h 27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5" h="279">
                  <a:moveTo>
                    <a:pt x="247" y="104"/>
                  </a:moveTo>
                  <a:lnTo>
                    <a:pt x="257" y="112"/>
                  </a:lnTo>
                  <a:lnTo>
                    <a:pt x="266" y="120"/>
                  </a:lnTo>
                  <a:lnTo>
                    <a:pt x="271" y="129"/>
                  </a:lnTo>
                  <a:lnTo>
                    <a:pt x="277" y="138"/>
                  </a:lnTo>
                  <a:lnTo>
                    <a:pt x="279" y="148"/>
                  </a:lnTo>
                  <a:lnTo>
                    <a:pt x="279" y="158"/>
                  </a:lnTo>
                  <a:lnTo>
                    <a:pt x="274" y="168"/>
                  </a:lnTo>
                  <a:lnTo>
                    <a:pt x="268" y="178"/>
                  </a:lnTo>
                  <a:lnTo>
                    <a:pt x="258" y="188"/>
                  </a:lnTo>
                  <a:lnTo>
                    <a:pt x="247" y="197"/>
                  </a:lnTo>
                  <a:lnTo>
                    <a:pt x="234" y="205"/>
                  </a:lnTo>
                  <a:lnTo>
                    <a:pt x="219" y="214"/>
                  </a:lnTo>
                  <a:lnTo>
                    <a:pt x="206" y="221"/>
                  </a:lnTo>
                  <a:lnTo>
                    <a:pt x="191" y="229"/>
                  </a:lnTo>
                  <a:lnTo>
                    <a:pt x="177" y="237"/>
                  </a:lnTo>
                  <a:lnTo>
                    <a:pt x="164" y="247"/>
                  </a:lnTo>
                  <a:lnTo>
                    <a:pt x="160" y="250"/>
                  </a:lnTo>
                  <a:lnTo>
                    <a:pt x="157" y="254"/>
                  </a:lnTo>
                  <a:lnTo>
                    <a:pt x="154" y="258"/>
                  </a:lnTo>
                  <a:lnTo>
                    <a:pt x="151" y="262"/>
                  </a:lnTo>
                  <a:lnTo>
                    <a:pt x="149" y="266"/>
                  </a:lnTo>
                  <a:lnTo>
                    <a:pt x="149" y="270"/>
                  </a:lnTo>
                  <a:lnTo>
                    <a:pt x="151" y="275"/>
                  </a:lnTo>
                  <a:lnTo>
                    <a:pt x="155" y="278"/>
                  </a:lnTo>
                  <a:lnTo>
                    <a:pt x="161" y="279"/>
                  </a:lnTo>
                  <a:lnTo>
                    <a:pt x="167" y="279"/>
                  </a:lnTo>
                  <a:lnTo>
                    <a:pt x="173" y="278"/>
                  </a:lnTo>
                  <a:lnTo>
                    <a:pt x="177" y="275"/>
                  </a:lnTo>
                  <a:lnTo>
                    <a:pt x="191" y="263"/>
                  </a:lnTo>
                  <a:lnTo>
                    <a:pt x="207" y="252"/>
                  </a:lnTo>
                  <a:lnTo>
                    <a:pt x="223" y="242"/>
                  </a:lnTo>
                  <a:lnTo>
                    <a:pt x="241" y="231"/>
                  </a:lnTo>
                  <a:lnTo>
                    <a:pt x="257" y="221"/>
                  </a:lnTo>
                  <a:lnTo>
                    <a:pt x="271" y="210"/>
                  </a:lnTo>
                  <a:lnTo>
                    <a:pt x="286" y="197"/>
                  </a:lnTo>
                  <a:lnTo>
                    <a:pt x="296" y="184"/>
                  </a:lnTo>
                  <a:lnTo>
                    <a:pt x="303" y="168"/>
                  </a:lnTo>
                  <a:lnTo>
                    <a:pt x="305" y="153"/>
                  </a:lnTo>
                  <a:lnTo>
                    <a:pt x="300" y="137"/>
                  </a:lnTo>
                  <a:lnTo>
                    <a:pt x="293" y="123"/>
                  </a:lnTo>
                  <a:lnTo>
                    <a:pt x="282" y="109"/>
                  </a:lnTo>
                  <a:lnTo>
                    <a:pt x="267" y="96"/>
                  </a:lnTo>
                  <a:lnTo>
                    <a:pt x="250" y="85"/>
                  </a:lnTo>
                  <a:lnTo>
                    <a:pt x="232" y="75"/>
                  </a:lnTo>
                  <a:lnTo>
                    <a:pt x="219" y="67"/>
                  </a:lnTo>
                  <a:lnTo>
                    <a:pt x="205" y="61"/>
                  </a:lnTo>
                  <a:lnTo>
                    <a:pt x="189" y="54"/>
                  </a:lnTo>
                  <a:lnTo>
                    <a:pt x="173" y="47"/>
                  </a:lnTo>
                  <a:lnTo>
                    <a:pt x="157" y="40"/>
                  </a:lnTo>
                  <a:lnTo>
                    <a:pt x="139" y="32"/>
                  </a:lnTo>
                  <a:lnTo>
                    <a:pt x="122" y="26"/>
                  </a:lnTo>
                  <a:lnTo>
                    <a:pt x="106" y="20"/>
                  </a:lnTo>
                  <a:lnTo>
                    <a:pt x="90" y="15"/>
                  </a:lnTo>
                  <a:lnTo>
                    <a:pt x="74" y="10"/>
                  </a:lnTo>
                  <a:lnTo>
                    <a:pt x="58" y="7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10" y="6"/>
                  </a:lnTo>
                  <a:lnTo>
                    <a:pt x="21" y="9"/>
                  </a:lnTo>
                  <a:lnTo>
                    <a:pt x="35" y="13"/>
                  </a:lnTo>
                  <a:lnTo>
                    <a:pt x="48" y="17"/>
                  </a:lnTo>
                  <a:lnTo>
                    <a:pt x="64" y="22"/>
                  </a:lnTo>
                  <a:lnTo>
                    <a:pt x="80" y="27"/>
                  </a:lnTo>
                  <a:lnTo>
                    <a:pt x="97" y="33"/>
                  </a:lnTo>
                  <a:lnTo>
                    <a:pt x="114" y="40"/>
                  </a:lnTo>
                  <a:lnTo>
                    <a:pt x="132" y="47"/>
                  </a:lnTo>
                  <a:lnTo>
                    <a:pt x="149" y="54"/>
                  </a:lnTo>
                  <a:lnTo>
                    <a:pt x="167" y="62"/>
                  </a:lnTo>
                  <a:lnTo>
                    <a:pt x="184" y="70"/>
                  </a:lnTo>
                  <a:lnTo>
                    <a:pt x="202" y="79"/>
                  </a:lnTo>
                  <a:lnTo>
                    <a:pt x="218" y="87"/>
                  </a:lnTo>
                  <a:lnTo>
                    <a:pt x="232" y="95"/>
                  </a:lnTo>
                  <a:lnTo>
                    <a:pt x="247" y="10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0" name="Freeform 99"/>
            <p:cNvSpPr>
              <a:spLocks/>
            </p:cNvSpPr>
            <p:nvPr/>
          </p:nvSpPr>
          <p:spPr bwMode="auto">
            <a:xfrm>
              <a:off x="4976" y="382"/>
              <a:ext cx="18" cy="42"/>
            </a:xfrm>
            <a:custGeom>
              <a:avLst/>
              <a:gdLst>
                <a:gd name="T0" fmla="*/ 0 w 54"/>
                <a:gd name="T1" fmla="*/ 0 h 85"/>
                <a:gd name="T2" fmla="*/ 0 w 54"/>
                <a:gd name="T3" fmla="*/ 0 h 85"/>
                <a:gd name="T4" fmla="*/ 0 w 54"/>
                <a:gd name="T5" fmla="*/ 0 h 85"/>
                <a:gd name="T6" fmla="*/ 0 w 54"/>
                <a:gd name="T7" fmla="*/ 0 h 85"/>
                <a:gd name="T8" fmla="*/ 0 w 54"/>
                <a:gd name="T9" fmla="*/ 0 h 85"/>
                <a:gd name="T10" fmla="*/ 0 w 54"/>
                <a:gd name="T11" fmla="*/ 0 h 85"/>
                <a:gd name="T12" fmla="*/ 0 w 54"/>
                <a:gd name="T13" fmla="*/ 0 h 85"/>
                <a:gd name="T14" fmla="*/ 0 w 54"/>
                <a:gd name="T15" fmla="*/ 0 h 85"/>
                <a:gd name="T16" fmla="*/ 0 w 54"/>
                <a:gd name="T17" fmla="*/ 0 h 85"/>
                <a:gd name="T18" fmla="*/ 0 w 54"/>
                <a:gd name="T19" fmla="*/ 0 h 85"/>
                <a:gd name="T20" fmla="*/ 0 w 54"/>
                <a:gd name="T21" fmla="*/ 0 h 85"/>
                <a:gd name="T22" fmla="*/ 0 w 54"/>
                <a:gd name="T23" fmla="*/ 0 h 85"/>
                <a:gd name="T24" fmla="*/ 0 w 54"/>
                <a:gd name="T25" fmla="*/ 0 h 85"/>
                <a:gd name="T26" fmla="*/ 0 w 54"/>
                <a:gd name="T27" fmla="*/ 1 h 85"/>
                <a:gd name="T28" fmla="*/ 0 w 54"/>
                <a:gd name="T29" fmla="*/ 1 h 85"/>
                <a:gd name="T30" fmla="*/ 0 w 54"/>
                <a:gd name="T31" fmla="*/ 1 h 85"/>
                <a:gd name="T32" fmla="*/ 0 w 54"/>
                <a:gd name="T33" fmla="*/ 1 h 85"/>
                <a:gd name="T34" fmla="*/ 0 w 54"/>
                <a:gd name="T35" fmla="*/ 1 h 85"/>
                <a:gd name="T36" fmla="*/ 0 w 54"/>
                <a:gd name="T37" fmla="*/ 0 h 85"/>
                <a:gd name="T38" fmla="*/ 0 w 54"/>
                <a:gd name="T39" fmla="*/ 0 h 85"/>
                <a:gd name="T40" fmla="*/ 0 w 54"/>
                <a:gd name="T41" fmla="*/ 0 h 8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4" h="85">
                  <a:moveTo>
                    <a:pt x="28" y="10"/>
                  </a:moveTo>
                  <a:lnTo>
                    <a:pt x="27" y="6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5" y="34"/>
                  </a:lnTo>
                  <a:lnTo>
                    <a:pt x="11" y="47"/>
                  </a:lnTo>
                  <a:lnTo>
                    <a:pt x="18" y="59"/>
                  </a:lnTo>
                  <a:lnTo>
                    <a:pt x="27" y="70"/>
                  </a:lnTo>
                  <a:lnTo>
                    <a:pt x="35" y="79"/>
                  </a:lnTo>
                  <a:lnTo>
                    <a:pt x="46" y="84"/>
                  </a:lnTo>
                  <a:lnTo>
                    <a:pt x="53" y="85"/>
                  </a:lnTo>
                  <a:lnTo>
                    <a:pt x="54" y="68"/>
                  </a:lnTo>
                  <a:lnTo>
                    <a:pt x="47" y="49"/>
                  </a:lnTo>
                  <a:lnTo>
                    <a:pt x="38" y="29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1" name="Freeform 100"/>
            <p:cNvSpPr>
              <a:spLocks/>
            </p:cNvSpPr>
            <p:nvPr/>
          </p:nvSpPr>
          <p:spPr bwMode="auto">
            <a:xfrm>
              <a:off x="4962" y="351"/>
              <a:ext cx="15" cy="24"/>
            </a:xfrm>
            <a:custGeom>
              <a:avLst/>
              <a:gdLst>
                <a:gd name="T0" fmla="*/ 0 w 46"/>
                <a:gd name="T1" fmla="*/ 1 h 48"/>
                <a:gd name="T2" fmla="*/ 0 w 46"/>
                <a:gd name="T3" fmla="*/ 1 h 48"/>
                <a:gd name="T4" fmla="*/ 0 w 46"/>
                <a:gd name="T5" fmla="*/ 1 h 48"/>
                <a:gd name="T6" fmla="*/ 0 w 46"/>
                <a:gd name="T7" fmla="*/ 1 h 48"/>
                <a:gd name="T8" fmla="*/ 0 w 46"/>
                <a:gd name="T9" fmla="*/ 1 h 48"/>
                <a:gd name="T10" fmla="*/ 0 w 46"/>
                <a:gd name="T11" fmla="*/ 1 h 48"/>
                <a:gd name="T12" fmla="*/ 0 w 46"/>
                <a:gd name="T13" fmla="*/ 1 h 48"/>
                <a:gd name="T14" fmla="*/ 0 w 46"/>
                <a:gd name="T15" fmla="*/ 0 h 48"/>
                <a:gd name="T16" fmla="*/ 0 w 46"/>
                <a:gd name="T17" fmla="*/ 0 h 48"/>
                <a:gd name="T18" fmla="*/ 0 w 46"/>
                <a:gd name="T19" fmla="*/ 1 h 48"/>
                <a:gd name="T20" fmla="*/ 0 w 46"/>
                <a:gd name="T21" fmla="*/ 1 h 48"/>
                <a:gd name="T22" fmla="*/ 0 w 46"/>
                <a:gd name="T23" fmla="*/ 1 h 48"/>
                <a:gd name="T24" fmla="*/ 0 w 46"/>
                <a:gd name="T25" fmla="*/ 1 h 48"/>
                <a:gd name="T26" fmla="*/ 0 w 46"/>
                <a:gd name="T27" fmla="*/ 1 h 48"/>
                <a:gd name="T28" fmla="*/ 0 w 46"/>
                <a:gd name="T29" fmla="*/ 1 h 48"/>
                <a:gd name="T30" fmla="*/ 0 w 46"/>
                <a:gd name="T31" fmla="*/ 1 h 48"/>
                <a:gd name="T32" fmla="*/ 0 w 46"/>
                <a:gd name="T33" fmla="*/ 1 h 48"/>
                <a:gd name="T34" fmla="*/ 0 w 46"/>
                <a:gd name="T35" fmla="*/ 1 h 48"/>
                <a:gd name="T36" fmla="*/ 0 w 46"/>
                <a:gd name="T37" fmla="*/ 1 h 48"/>
                <a:gd name="T38" fmla="*/ 0 w 46"/>
                <a:gd name="T39" fmla="*/ 1 h 48"/>
                <a:gd name="T40" fmla="*/ 0 w 46"/>
                <a:gd name="T41" fmla="*/ 1 h 48"/>
                <a:gd name="T42" fmla="*/ 0 w 46"/>
                <a:gd name="T43" fmla="*/ 1 h 48"/>
                <a:gd name="T44" fmla="*/ 0 w 46"/>
                <a:gd name="T45" fmla="*/ 1 h 48"/>
                <a:gd name="T46" fmla="*/ 0 w 46"/>
                <a:gd name="T47" fmla="*/ 1 h 48"/>
                <a:gd name="T48" fmla="*/ 0 w 46"/>
                <a:gd name="T49" fmla="*/ 1 h 4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6" h="48">
                  <a:moveTo>
                    <a:pt x="25" y="6"/>
                  </a:moveTo>
                  <a:lnTo>
                    <a:pt x="25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5"/>
                  </a:lnTo>
                  <a:lnTo>
                    <a:pt x="25" y="41"/>
                  </a:lnTo>
                  <a:lnTo>
                    <a:pt x="33" y="45"/>
                  </a:lnTo>
                  <a:lnTo>
                    <a:pt x="41" y="48"/>
                  </a:lnTo>
                  <a:lnTo>
                    <a:pt x="46" y="48"/>
                  </a:lnTo>
                  <a:lnTo>
                    <a:pt x="45" y="38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2" name="Freeform 101"/>
            <p:cNvSpPr>
              <a:spLocks/>
            </p:cNvSpPr>
            <p:nvPr/>
          </p:nvSpPr>
          <p:spPr bwMode="auto">
            <a:xfrm>
              <a:off x="4949" y="331"/>
              <a:ext cx="21" cy="16"/>
            </a:xfrm>
            <a:custGeom>
              <a:avLst/>
              <a:gdLst>
                <a:gd name="T0" fmla="*/ 0 w 64"/>
                <a:gd name="T1" fmla="*/ 1 h 32"/>
                <a:gd name="T2" fmla="*/ 0 w 64"/>
                <a:gd name="T3" fmla="*/ 1 h 32"/>
                <a:gd name="T4" fmla="*/ 0 w 64"/>
                <a:gd name="T5" fmla="*/ 1 h 32"/>
                <a:gd name="T6" fmla="*/ 0 w 64"/>
                <a:gd name="T7" fmla="*/ 1 h 32"/>
                <a:gd name="T8" fmla="*/ 0 w 64"/>
                <a:gd name="T9" fmla="*/ 1 h 32"/>
                <a:gd name="T10" fmla="*/ 0 w 64"/>
                <a:gd name="T11" fmla="*/ 1 h 32"/>
                <a:gd name="T12" fmla="*/ 0 w 64"/>
                <a:gd name="T13" fmla="*/ 1 h 32"/>
                <a:gd name="T14" fmla="*/ 0 w 64"/>
                <a:gd name="T15" fmla="*/ 0 h 32"/>
                <a:gd name="T16" fmla="*/ 0 w 64"/>
                <a:gd name="T17" fmla="*/ 0 h 32"/>
                <a:gd name="T18" fmla="*/ 0 w 64"/>
                <a:gd name="T19" fmla="*/ 0 h 32"/>
                <a:gd name="T20" fmla="*/ 0 w 64"/>
                <a:gd name="T21" fmla="*/ 1 h 32"/>
                <a:gd name="T22" fmla="*/ 0 w 64"/>
                <a:gd name="T23" fmla="*/ 1 h 32"/>
                <a:gd name="T24" fmla="*/ 0 w 64"/>
                <a:gd name="T25" fmla="*/ 1 h 32"/>
                <a:gd name="T26" fmla="*/ 0 w 64"/>
                <a:gd name="T27" fmla="*/ 1 h 32"/>
                <a:gd name="T28" fmla="*/ 0 w 64"/>
                <a:gd name="T29" fmla="*/ 1 h 32"/>
                <a:gd name="T30" fmla="*/ 0 w 64"/>
                <a:gd name="T31" fmla="*/ 1 h 32"/>
                <a:gd name="T32" fmla="*/ 0 w 64"/>
                <a:gd name="T33" fmla="*/ 1 h 32"/>
                <a:gd name="T34" fmla="*/ 0 w 64"/>
                <a:gd name="T35" fmla="*/ 1 h 32"/>
                <a:gd name="T36" fmla="*/ 0 w 64"/>
                <a:gd name="T37" fmla="*/ 1 h 32"/>
                <a:gd name="T38" fmla="*/ 0 w 64"/>
                <a:gd name="T39" fmla="*/ 1 h 32"/>
                <a:gd name="T40" fmla="*/ 0 w 64"/>
                <a:gd name="T41" fmla="*/ 1 h 32"/>
                <a:gd name="T42" fmla="*/ 0 w 64"/>
                <a:gd name="T43" fmla="*/ 1 h 32"/>
                <a:gd name="T44" fmla="*/ 0 w 64"/>
                <a:gd name="T45" fmla="*/ 1 h 32"/>
                <a:gd name="T46" fmla="*/ 0 w 64"/>
                <a:gd name="T47" fmla="*/ 1 h 32"/>
                <a:gd name="T48" fmla="*/ 0 w 64"/>
                <a:gd name="T49" fmla="*/ 1 h 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" h="32">
                  <a:moveTo>
                    <a:pt x="50" y="24"/>
                  </a:moveTo>
                  <a:lnTo>
                    <a:pt x="56" y="22"/>
                  </a:lnTo>
                  <a:lnTo>
                    <a:pt x="62" y="19"/>
                  </a:lnTo>
                  <a:lnTo>
                    <a:pt x="64" y="15"/>
                  </a:lnTo>
                  <a:lnTo>
                    <a:pt x="64" y="11"/>
                  </a:lnTo>
                  <a:lnTo>
                    <a:pt x="61" y="6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5" y="1"/>
                  </a:lnTo>
                  <a:lnTo>
                    <a:pt x="26" y="3"/>
                  </a:lnTo>
                  <a:lnTo>
                    <a:pt x="16" y="8"/>
                  </a:lnTo>
                  <a:lnTo>
                    <a:pt x="7" y="14"/>
                  </a:lnTo>
                  <a:lnTo>
                    <a:pt x="3" y="20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4" y="30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21" y="32"/>
                  </a:lnTo>
                  <a:lnTo>
                    <a:pt x="29" y="30"/>
                  </a:lnTo>
                  <a:lnTo>
                    <a:pt x="36" y="29"/>
                  </a:lnTo>
                  <a:lnTo>
                    <a:pt x="43" y="27"/>
                  </a:lnTo>
                  <a:lnTo>
                    <a:pt x="5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3" name="Freeform 130"/>
            <p:cNvSpPr>
              <a:spLocks/>
            </p:cNvSpPr>
            <p:nvPr/>
          </p:nvSpPr>
          <p:spPr bwMode="auto">
            <a:xfrm>
              <a:off x="4849" y="304"/>
              <a:ext cx="82" cy="106"/>
            </a:xfrm>
            <a:custGeom>
              <a:avLst/>
              <a:gdLst>
                <a:gd name="T0" fmla="*/ 0 w 246"/>
                <a:gd name="T1" fmla="*/ 1 h 211"/>
                <a:gd name="T2" fmla="*/ 0 w 246"/>
                <a:gd name="T3" fmla="*/ 1 h 211"/>
                <a:gd name="T4" fmla="*/ 0 w 246"/>
                <a:gd name="T5" fmla="*/ 1 h 211"/>
                <a:gd name="T6" fmla="*/ 0 w 246"/>
                <a:gd name="T7" fmla="*/ 1 h 211"/>
                <a:gd name="T8" fmla="*/ 0 w 246"/>
                <a:gd name="T9" fmla="*/ 2 h 211"/>
                <a:gd name="T10" fmla="*/ 0 w 246"/>
                <a:gd name="T11" fmla="*/ 2 h 211"/>
                <a:gd name="T12" fmla="*/ 0 w 246"/>
                <a:gd name="T13" fmla="*/ 2 h 211"/>
                <a:gd name="T14" fmla="*/ 0 w 246"/>
                <a:gd name="T15" fmla="*/ 2 h 211"/>
                <a:gd name="T16" fmla="*/ 0 w 246"/>
                <a:gd name="T17" fmla="*/ 3 h 211"/>
                <a:gd name="T18" fmla="*/ 0 w 246"/>
                <a:gd name="T19" fmla="*/ 3 h 211"/>
                <a:gd name="T20" fmla="*/ 0 w 246"/>
                <a:gd name="T21" fmla="*/ 3 h 211"/>
                <a:gd name="T22" fmla="*/ 0 w 246"/>
                <a:gd name="T23" fmla="*/ 3 h 211"/>
                <a:gd name="T24" fmla="*/ 0 w 246"/>
                <a:gd name="T25" fmla="*/ 4 h 211"/>
                <a:gd name="T26" fmla="*/ 0 w 246"/>
                <a:gd name="T27" fmla="*/ 4 h 211"/>
                <a:gd name="T28" fmla="*/ 0 w 246"/>
                <a:gd name="T29" fmla="*/ 4 h 211"/>
                <a:gd name="T30" fmla="*/ 0 w 246"/>
                <a:gd name="T31" fmla="*/ 4 h 211"/>
                <a:gd name="T32" fmla="*/ 0 w 246"/>
                <a:gd name="T33" fmla="*/ 4 h 211"/>
                <a:gd name="T34" fmla="*/ 0 w 246"/>
                <a:gd name="T35" fmla="*/ 4 h 211"/>
                <a:gd name="T36" fmla="*/ 0 w 246"/>
                <a:gd name="T37" fmla="*/ 4 h 211"/>
                <a:gd name="T38" fmla="*/ 0 w 246"/>
                <a:gd name="T39" fmla="*/ 4 h 211"/>
                <a:gd name="T40" fmla="*/ 0 w 246"/>
                <a:gd name="T41" fmla="*/ 4 h 211"/>
                <a:gd name="T42" fmla="*/ 0 w 246"/>
                <a:gd name="T43" fmla="*/ 4 h 211"/>
                <a:gd name="T44" fmla="*/ 0 w 246"/>
                <a:gd name="T45" fmla="*/ 4 h 211"/>
                <a:gd name="T46" fmla="*/ 0 w 246"/>
                <a:gd name="T47" fmla="*/ 4 h 211"/>
                <a:gd name="T48" fmla="*/ 0 w 246"/>
                <a:gd name="T49" fmla="*/ 4 h 211"/>
                <a:gd name="T50" fmla="*/ 0 w 246"/>
                <a:gd name="T51" fmla="*/ 4 h 211"/>
                <a:gd name="T52" fmla="*/ 0 w 246"/>
                <a:gd name="T53" fmla="*/ 4 h 211"/>
                <a:gd name="T54" fmla="*/ 0 w 246"/>
                <a:gd name="T55" fmla="*/ 4 h 211"/>
                <a:gd name="T56" fmla="*/ 0 w 246"/>
                <a:gd name="T57" fmla="*/ 4 h 211"/>
                <a:gd name="T58" fmla="*/ 0 w 246"/>
                <a:gd name="T59" fmla="*/ 4 h 211"/>
                <a:gd name="T60" fmla="*/ 0 w 246"/>
                <a:gd name="T61" fmla="*/ 4 h 211"/>
                <a:gd name="T62" fmla="*/ 0 w 246"/>
                <a:gd name="T63" fmla="*/ 3 h 211"/>
                <a:gd name="T64" fmla="*/ 0 w 246"/>
                <a:gd name="T65" fmla="*/ 3 h 211"/>
                <a:gd name="T66" fmla="*/ 0 w 246"/>
                <a:gd name="T67" fmla="*/ 3 h 211"/>
                <a:gd name="T68" fmla="*/ 0 w 246"/>
                <a:gd name="T69" fmla="*/ 3 h 211"/>
                <a:gd name="T70" fmla="*/ 0 w 246"/>
                <a:gd name="T71" fmla="*/ 3 h 211"/>
                <a:gd name="T72" fmla="*/ 0 w 246"/>
                <a:gd name="T73" fmla="*/ 3 h 211"/>
                <a:gd name="T74" fmla="*/ 0 w 246"/>
                <a:gd name="T75" fmla="*/ 3 h 211"/>
                <a:gd name="T76" fmla="*/ 0 w 246"/>
                <a:gd name="T77" fmla="*/ 2 h 211"/>
                <a:gd name="T78" fmla="*/ 0 w 246"/>
                <a:gd name="T79" fmla="*/ 2 h 211"/>
                <a:gd name="T80" fmla="*/ 0 w 246"/>
                <a:gd name="T81" fmla="*/ 2 h 211"/>
                <a:gd name="T82" fmla="*/ 0 w 246"/>
                <a:gd name="T83" fmla="*/ 2 h 211"/>
                <a:gd name="T84" fmla="*/ 0 w 246"/>
                <a:gd name="T85" fmla="*/ 2 h 211"/>
                <a:gd name="T86" fmla="*/ 0 w 246"/>
                <a:gd name="T87" fmla="*/ 1 h 211"/>
                <a:gd name="T88" fmla="*/ 0 w 246"/>
                <a:gd name="T89" fmla="*/ 1 h 211"/>
                <a:gd name="T90" fmla="*/ 0 w 246"/>
                <a:gd name="T91" fmla="*/ 1 h 211"/>
                <a:gd name="T92" fmla="*/ 0 w 246"/>
                <a:gd name="T93" fmla="*/ 1 h 211"/>
                <a:gd name="T94" fmla="*/ 0 w 246"/>
                <a:gd name="T95" fmla="*/ 1 h 211"/>
                <a:gd name="T96" fmla="*/ 0 w 246"/>
                <a:gd name="T97" fmla="*/ 1 h 211"/>
                <a:gd name="T98" fmla="*/ 0 w 246"/>
                <a:gd name="T99" fmla="*/ 1 h 211"/>
                <a:gd name="T100" fmla="*/ 0 w 246"/>
                <a:gd name="T101" fmla="*/ 1 h 211"/>
                <a:gd name="T102" fmla="*/ 0 w 246"/>
                <a:gd name="T103" fmla="*/ 1 h 211"/>
                <a:gd name="T104" fmla="*/ 0 w 246"/>
                <a:gd name="T105" fmla="*/ 1 h 211"/>
                <a:gd name="T106" fmla="*/ 0 w 246"/>
                <a:gd name="T107" fmla="*/ 1 h 211"/>
                <a:gd name="T108" fmla="*/ 0 w 246"/>
                <a:gd name="T109" fmla="*/ 0 h 211"/>
                <a:gd name="T110" fmla="*/ 0 w 246"/>
                <a:gd name="T111" fmla="*/ 1 h 211"/>
                <a:gd name="T112" fmla="*/ 0 w 246"/>
                <a:gd name="T113" fmla="*/ 1 h 211"/>
                <a:gd name="T114" fmla="*/ 0 w 246"/>
                <a:gd name="T115" fmla="*/ 1 h 211"/>
                <a:gd name="T116" fmla="*/ 0 w 246"/>
                <a:gd name="T117" fmla="*/ 1 h 211"/>
                <a:gd name="T118" fmla="*/ 0 w 246"/>
                <a:gd name="T119" fmla="*/ 1 h 211"/>
                <a:gd name="T120" fmla="*/ 0 w 246"/>
                <a:gd name="T121" fmla="*/ 1 h 2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6" h="211">
                  <a:moveTo>
                    <a:pt x="90" y="32"/>
                  </a:moveTo>
                  <a:lnTo>
                    <a:pt x="73" y="41"/>
                  </a:lnTo>
                  <a:lnTo>
                    <a:pt x="57" y="51"/>
                  </a:lnTo>
                  <a:lnTo>
                    <a:pt x="41" y="64"/>
                  </a:lnTo>
                  <a:lnTo>
                    <a:pt x="28" y="76"/>
                  </a:lnTo>
                  <a:lnTo>
                    <a:pt x="18" y="89"/>
                  </a:lnTo>
                  <a:lnTo>
                    <a:pt x="9" y="103"/>
                  </a:lnTo>
                  <a:lnTo>
                    <a:pt x="3" y="116"/>
                  </a:lnTo>
                  <a:lnTo>
                    <a:pt x="0" y="131"/>
                  </a:lnTo>
                  <a:lnTo>
                    <a:pt x="3" y="152"/>
                  </a:lnTo>
                  <a:lnTo>
                    <a:pt x="15" y="170"/>
                  </a:lnTo>
                  <a:lnTo>
                    <a:pt x="32" y="185"/>
                  </a:lnTo>
                  <a:lnTo>
                    <a:pt x="54" y="197"/>
                  </a:lnTo>
                  <a:lnTo>
                    <a:pt x="80" y="205"/>
                  </a:lnTo>
                  <a:lnTo>
                    <a:pt x="109" y="210"/>
                  </a:lnTo>
                  <a:lnTo>
                    <a:pt x="137" y="211"/>
                  </a:lnTo>
                  <a:lnTo>
                    <a:pt x="164" y="208"/>
                  </a:lnTo>
                  <a:lnTo>
                    <a:pt x="170" y="208"/>
                  </a:lnTo>
                  <a:lnTo>
                    <a:pt x="176" y="206"/>
                  </a:lnTo>
                  <a:lnTo>
                    <a:pt x="180" y="202"/>
                  </a:lnTo>
                  <a:lnTo>
                    <a:pt x="182" y="198"/>
                  </a:lnTo>
                  <a:lnTo>
                    <a:pt x="180" y="196"/>
                  </a:lnTo>
                  <a:lnTo>
                    <a:pt x="176" y="196"/>
                  </a:lnTo>
                  <a:lnTo>
                    <a:pt x="170" y="195"/>
                  </a:lnTo>
                  <a:lnTo>
                    <a:pt x="163" y="195"/>
                  </a:lnTo>
                  <a:lnTo>
                    <a:pt x="154" y="195"/>
                  </a:lnTo>
                  <a:lnTo>
                    <a:pt x="147" y="195"/>
                  </a:lnTo>
                  <a:lnTo>
                    <a:pt x="140" y="195"/>
                  </a:lnTo>
                  <a:lnTo>
                    <a:pt x="135" y="195"/>
                  </a:lnTo>
                  <a:lnTo>
                    <a:pt x="121" y="194"/>
                  </a:lnTo>
                  <a:lnTo>
                    <a:pt x="108" y="193"/>
                  </a:lnTo>
                  <a:lnTo>
                    <a:pt x="93" y="191"/>
                  </a:lnTo>
                  <a:lnTo>
                    <a:pt x="79" y="188"/>
                  </a:lnTo>
                  <a:lnTo>
                    <a:pt x="64" y="185"/>
                  </a:lnTo>
                  <a:lnTo>
                    <a:pt x="50" y="178"/>
                  </a:lnTo>
                  <a:lnTo>
                    <a:pt x="37" y="169"/>
                  </a:lnTo>
                  <a:lnTo>
                    <a:pt x="22" y="155"/>
                  </a:lnTo>
                  <a:lnTo>
                    <a:pt x="19" y="140"/>
                  </a:lnTo>
                  <a:lnTo>
                    <a:pt x="21" y="126"/>
                  </a:lnTo>
                  <a:lnTo>
                    <a:pt x="26" y="111"/>
                  </a:lnTo>
                  <a:lnTo>
                    <a:pt x="35" y="98"/>
                  </a:lnTo>
                  <a:lnTo>
                    <a:pt x="48" y="85"/>
                  </a:lnTo>
                  <a:lnTo>
                    <a:pt x="63" y="73"/>
                  </a:lnTo>
                  <a:lnTo>
                    <a:pt x="79" y="63"/>
                  </a:lnTo>
                  <a:lnTo>
                    <a:pt x="98" y="52"/>
                  </a:lnTo>
                  <a:lnTo>
                    <a:pt x="117" y="43"/>
                  </a:lnTo>
                  <a:lnTo>
                    <a:pt x="137" y="35"/>
                  </a:lnTo>
                  <a:lnTo>
                    <a:pt x="157" y="28"/>
                  </a:lnTo>
                  <a:lnTo>
                    <a:pt x="176" y="21"/>
                  </a:lnTo>
                  <a:lnTo>
                    <a:pt x="196" y="16"/>
                  </a:lnTo>
                  <a:lnTo>
                    <a:pt x="214" y="11"/>
                  </a:lnTo>
                  <a:lnTo>
                    <a:pt x="231" y="8"/>
                  </a:lnTo>
                  <a:lnTo>
                    <a:pt x="246" y="6"/>
                  </a:lnTo>
                  <a:lnTo>
                    <a:pt x="236" y="2"/>
                  </a:lnTo>
                  <a:lnTo>
                    <a:pt x="220" y="0"/>
                  </a:lnTo>
                  <a:lnTo>
                    <a:pt x="201" y="2"/>
                  </a:lnTo>
                  <a:lnTo>
                    <a:pt x="179" y="5"/>
                  </a:lnTo>
                  <a:lnTo>
                    <a:pt x="154" y="10"/>
                  </a:lnTo>
                  <a:lnTo>
                    <a:pt x="131" y="16"/>
                  </a:lnTo>
                  <a:lnTo>
                    <a:pt x="109" y="24"/>
                  </a:lnTo>
                  <a:lnTo>
                    <a:pt x="9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4" name="Freeform 131"/>
            <p:cNvSpPr>
              <a:spLocks/>
            </p:cNvSpPr>
            <p:nvPr/>
          </p:nvSpPr>
          <p:spPr bwMode="auto">
            <a:xfrm>
              <a:off x="4989" y="303"/>
              <a:ext cx="53" cy="82"/>
            </a:xfrm>
            <a:custGeom>
              <a:avLst/>
              <a:gdLst>
                <a:gd name="T0" fmla="*/ 0 w 158"/>
                <a:gd name="T1" fmla="*/ 1 h 164"/>
                <a:gd name="T2" fmla="*/ 0 w 158"/>
                <a:gd name="T3" fmla="*/ 2 h 164"/>
                <a:gd name="T4" fmla="*/ 0 w 158"/>
                <a:gd name="T5" fmla="*/ 2 h 164"/>
                <a:gd name="T6" fmla="*/ 0 w 158"/>
                <a:gd name="T7" fmla="*/ 2 h 164"/>
                <a:gd name="T8" fmla="*/ 0 w 158"/>
                <a:gd name="T9" fmla="*/ 2 h 164"/>
                <a:gd name="T10" fmla="*/ 0 w 158"/>
                <a:gd name="T11" fmla="*/ 2 h 164"/>
                <a:gd name="T12" fmla="*/ 0 w 158"/>
                <a:gd name="T13" fmla="*/ 3 h 164"/>
                <a:gd name="T14" fmla="*/ 0 w 158"/>
                <a:gd name="T15" fmla="*/ 3 h 164"/>
                <a:gd name="T16" fmla="*/ 0 w 158"/>
                <a:gd name="T17" fmla="*/ 3 h 164"/>
                <a:gd name="T18" fmla="*/ 0 w 158"/>
                <a:gd name="T19" fmla="*/ 3 h 164"/>
                <a:gd name="T20" fmla="*/ 0 w 158"/>
                <a:gd name="T21" fmla="*/ 3 h 164"/>
                <a:gd name="T22" fmla="*/ 0 w 158"/>
                <a:gd name="T23" fmla="*/ 3 h 164"/>
                <a:gd name="T24" fmla="*/ 0 w 158"/>
                <a:gd name="T25" fmla="*/ 3 h 164"/>
                <a:gd name="T26" fmla="*/ 0 w 158"/>
                <a:gd name="T27" fmla="*/ 3 h 164"/>
                <a:gd name="T28" fmla="*/ 0 w 158"/>
                <a:gd name="T29" fmla="*/ 3 h 164"/>
                <a:gd name="T30" fmla="*/ 0 w 158"/>
                <a:gd name="T31" fmla="*/ 3 h 164"/>
                <a:gd name="T32" fmla="*/ 0 w 158"/>
                <a:gd name="T33" fmla="*/ 3 h 164"/>
                <a:gd name="T34" fmla="*/ 0 w 158"/>
                <a:gd name="T35" fmla="*/ 3 h 164"/>
                <a:gd name="T36" fmla="*/ 0 w 158"/>
                <a:gd name="T37" fmla="*/ 3 h 164"/>
                <a:gd name="T38" fmla="*/ 0 w 158"/>
                <a:gd name="T39" fmla="*/ 3 h 164"/>
                <a:gd name="T40" fmla="*/ 0 w 158"/>
                <a:gd name="T41" fmla="*/ 2 h 164"/>
                <a:gd name="T42" fmla="*/ 0 w 158"/>
                <a:gd name="T43" fmla="*/ 2 h 164"/>
                <a:gd name="T44" fmla="*/ 0 w 158"/>
                <a:gd name="T45" fmla="*/ 2 h 164"/>
                <a:gd name="T46" fmla="*/ 0 w 158"/>
                <a:gd name="T47" fmla="*/ 2 h 164"/>
                <a:gd name="T48" fmla="*/ 0 w 158"/>
                <a:gd name="T49" fmla="*/ 1 h 164"/>
                <a:gd name="T50" fmla="*/ 0 w 158"/>
                <a:gd name="T51" fmla="*/ 1 h 164"/>
                <a:gd name="T52" fmla="*/ 0 w 158"/>
                <a:gd name="T53" fmla="*/ 1 h 164"/>
                <a:gd name="T54" fmla="*/ 0 w 158"/>
                <a:gd name="T55" fmla="*/ 1 h 164"/>
                <a:gd name="T56" fmla="*/ 0 w 158"/>
                <a:gd name="T57" fmla="*/ 1 h 164"/>
                <a:gd name="T58" fmla="*/ 0 w 158"/>
                <a:gd name="T59" fmla="*/ 1 h 164"/>
                <a:gd name="T60" fmla="*/ 0 w 158"/>
                <a:gd name="T61" fmla="*/ 0 h 164"/>
                <a:gd name="T62" fmla="*/ 0 w 158"/>
                <a:gd name="T63" fmla="*/ 1 h 164"/>
                <a:gd name="T64" fmla="*/ 0 w 158"/>
                <a:gd name="T65" fmla="*/ 1 h 164"/>
                <a:gd name="T66" fmla="*/ 0 w 158"/>
                <a:gd name="T67" fmla="*/ 1 h 164"/>
                <a:gd name="T68" fmla="*/ 0 w 158"/>
                <a:gd name="T69" fmla="*/ 1 h 164"/>
                <a:gd name="T70" fmla="*/ 0 w 158"/>
                <a:gd name="T71" fmla="*/ 1 h 164"/>
                <a:gd name="T72" fmla="*/ 0 w 158"/>
                <a:gd name="T73" fmla="*/ 1 h 164"/>
                <a:gd name="T74" fmla="*/ 0 w 158"/>
                <a:gd name="T75" fmla="*/ 1 h 164"/>
                <a:gd name="T76" fmla="*/ 0 w 158"/>
                <a:gd name="T77" fmla="*/ 1 h 164"/>
                <a:gd name="T78" fmla="*/ 0 w 158"/>
                <a:gd name="T79" fmla="*/ 1 h 164"/>
                <a:gd name="T80" fmla="*/ 0 w 158"/>
                <a:gd name="T81" fmla="*/ 1 h 1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8" h="164">
                  <a:moveTo>
                    <a:pt x="133" y="54"/>
                  </a:moveTo>
                  <a:lnTo>
                    <a:pt x="138" y="72"/>
                  </a:lnTo>
                  <a:lnTo>
                    <a:pt x="135" y="86"/>
                  </a:lnTo>
                  <a:lnTo>
                    <a:pt x="125" y="99"/>
                  </a:lnTo>
                  <a:lnTo>
                    <a:pt x="110" y="110"/>
                  </a:lnTo>
                  <a:lnTo>
                    <a:pt x="93" y="120"/>
                  </a:lnTo>
                  <a:lnTo>
                    <a:pt x="74" y="130"/>
                  </a:lnTo>
                  <a:lnTo>
                    <a:pt x="53" y="140"/>
                  </a:lnTo>
                  <a:lnTo>
                    <a:pt x="36" y="149"/>
                  </a:lnTo>
                  <a:lnTo>
                    <a:pt x="33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5" y="160"/>
                  </a:lnTo>
                  <a:lnTo>
                    <a:pt x="37" y="163"/>
                  </a:lnTo>
                  <a:lnTo>
                    <a:pt x="42" y="164"/>
                  </a:lnTo>
                  <a:lnTo>
                    <a:pt x="46" y="164"/>
                  </a:lnTo>
                  <a:lnTo>
                    <a:pt x="51" y="163"/>
                  </a:lnTo>
                  <a:lnTo>
                    <a:pt x="72" y="153"/>
                  </a:lnTo>
                  <a:lnTo>
                    <a:pt x="94" y="143"/>
                  </a:lnTo>
                  <a:lnTo>
                    <a:pt x="114" y="132"/>
                  </a:lnTo>
                  <a:lnTo>
                    <a:pt x="133" y="118"/>
                  </a:lnTo>
                  <a:lnTo>
                    <a:pt x="146" y="104"/>
                  </a:lnTo>
                  <a:lnTo>
                    <a:pt x="155" y="87"/>
                  </a:lnTo>
                  <a:lnTo>
                    <a:pt x="158" y="70"/>
                  </a:lnTo>
                  <a:lnTo>
                    <a:pt x="152" y="51"/>
                  </a:lnTo>
                  <a:lnTo>
                    <a:pt x="139" y="37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5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1" y="1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0" y="12"/>
                  </a:lnTo>
                  <a:lnTo>
                    <a:pt x="59" y="15"/>
                  </a:lnTo>
                  <a:lnTo>
                    <a:pt x="78" y="19"/>
                  </a:lnTo>
                  <a:lnTo>
                    <a:pt x="96" y="24"/>
                  </a:lnTo>
                  <a:lnTo>
                    <a:pt x="112" y="32"/>
                  </a:lnTo>
                  <a:lnTo>
                    <a:pt x="125" y="41"/>
                  </a:lnTo>
                  <a:lnTo>
                    <a:pt x="1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5" name="Freeform 132"/>
            <p:cNvSpPr>
              <a:spLocks/>
            </p:cNvSpPr>
            <p:nvPr/>
          </p:nvSpPr>
          <p:spPr bwMode="auto">
            <a:xfrm>
              <a:off x="4796" y="285"/>
              <a:ext cx="134" cy="170"/>
            </a:xfrm>
            <a:custGeom>
              <a:avLst/>
              <a:gdLst>
                <a:gd name="T0" fmla="*/ 0 w 400"/>
                <a:gd name="T1" fmla="*/ 1 h 340"/>
                <a:gd name="T2" fmla="*/ 0 w 400"/>
                <a:gd name="T3" fmla="*/ 2 h 340"/>
                <a:gd name="T4" fmla="*/ 0 w 400"/>
                <a:gd name="T5" fmla="*/ 3 h 340"/>
                <a:gd name="T6" fmla="*/ 0 w 400"/>
                <a:gd name="T7" fmla="*/ 4 h 340"/>
                <a:gd name="T8" fmla="*/ 0 w 400"/>
                <a:gd name="T9" fmla="*/ 4 h 340"/>
                <a:gd name="T10" fmla="*/ 0 w 400"/>
                <a:gd name="T11" fmla="*/ 4 h 340"/>
                <a:gd name="T12" fmla="*/ 0 w 400"/>
                <a:gd name="T13" fmla="*/ 5 h 340"/>
                <a:gd name="T14" fmla="*/ 0 w 400"/>
                <a:gd name="T15" fmla="*/ 5 h 340"/>
                <a:gd name="T16" fmla="*/ 0 w 400"/>
                <a:gd name="T17" fmla="*/ 5 h 340"/>
                <a:gd name="T18" fmla="*/ 0 w 400"/>
                <a:gd name="T19" fmla="*/ 5 h 340"/>
                <a:gd name="T20" fmla="*/ 0 w 400"/>
                <a:gd name="T21" fmla="*/ 5 h 340"/>
                <a:gd name="T22" fmla="*/ 0 w 400"/>
                <a:gd name="T23" fmla="*/ 6 h 340"/>
                <a:gd name="T24" fmla="*/ 0 w 400"/>
                <a:gd name="T25" fmla="*/ 6 h 340"/>
                <a:gd name="T26" fmla="*/ 0 w 400"/>
                <a:gd name="T27" fmla="*/ 6 h 340"/>
                <a:gd name="T28" fmla="*/ 0 w 400"/>
                <a:gd name="T29" fmla="*/ 6 h 340"/>
                <a:gd name="T30" fmla="*/ 0 w 400"/>
                <a:gd name="T31" fmla="*/ 6 h 340"/>
                <a:gd name="T32" fmla="*/ 1 w 400"/>
                <a:gd name="T33" fmla="*/ 6 h 340"/>
                <a:gd name="T34" fmla="*/ 1 w 400"/>
                <a:gd name="T35" fmla="*/ 6 h 340"/>
                <a:gd name="T36" fmla="*/ 1 w 400"/>
                <a:gd name="T37" fmla="*/ 6 h 340"/>
                <a:gd name="T38" fmla="*/ 1 w 400"/>
                <a:gd name="T39" fmla="*/ 5 h 340"/>
                <a:gd name="T40" fmla="*/ 1 w 400"/>
                <a:gd name="T41" fmla="*/ 5 h 340"/>
                <a:gd name="T42" fmla="*/ 0 w 400"/>
                <a:gd name="T43" fmla="*/ 5 h 340"/>
                <a:gd name="T44" fmla="*/ 0 w 400"/>
                <a:gd name="T45" fmla="*/ 5 h 340"/>
                <a:gd name="T46" fmla="*/ 0 w 400"/>
                <a:gd name="T47" fmla="*/ 5 h 340"/>
                <a:gd name="T48" fmla="*/ 0 w 400"/>
                <a:gd name="T49" fmla="*/ 5 h 340"/>
                <a:gd name="T50" fmla="*/ 0 w 400"/>
                <a:gd name="T51" fmla="*/ 5 h 340"/>
                <a:gd name="T52" fmla="*/ 0 w 400"/>
                <a:gd name="T53" fmla="*/ 5 h 340"/>
                <a:gd name="T54" fmla="*/ 0 w 400"/>
                <a:gd name="T55" fmla="*/ 5 h 340"/>
                <a:gd name="T56" fmla="*/ 0 w 400"/>
                <a:gd name="T57" fmla="*/ 5 h 340"/>
                <a:gd name="T58" fmla="*/ 0 w 400"/>
                <a:gd name="T59" fmla="*/ 4 h 340"/>
                <a:gd name="T60" fmla="*/ 0 w 400"/>
                <a:gd name="T61" fmla="*/ 4 h 340"/>
                <a:gd name="T62" fmla="*/ 0 w 400"/>
                <a:gd name="T63" fmla="*/ 3 h 340"/>
                <a:gd name="T64" fmla="*/ 0 w 400"/>
                <a:gd name="T65" fmla="*/ 3 h 340"/>
                <a:gd name="T66" fmla="*/ 0 w 400"/>
                <a:gd name="T67" fmla="*/ 2 h 340"/>
                <a:gd name="T68" fmla="*/ 0 w 400"/>
                <a:gd name="T69" fmla="*/ 2 h 340"/>
                <a:gd name="T70" fmla="*/ 0 w 400"/>
                <a:gd name="T71" fmla="*/ 2 h 340"/>
                <a:gd name="T72" fmla="*/ 0 w 400"/>
                <a:gd name="T73" fmla="*/ 1 h 340"/>
                <a:gd name="T74" fmla="*/ 0 w 400"/>
                <a:gd name="T75" fmla="*/ 1 h 340"/>
                <a:gd name="T76" fmla="*/ 0 w 400"/>
                <a:gd name="T77" fmla="*/ 1 h 340"/>
                <a:gd name="T78" fmla="*/ 0 w 400"/>
                <a:gd name="T79" fmla="*/ 1 h 340"/>
                <a:gd name="T80" fmla="*/ 0 w 400"/>
                <a:gd name="T81" fmla="*/ 0 h 340"/>
                <a:gd name="T82" fmla="*/ 0 w 400"/>
                <a:gd name="T83" fmla="*/ 1 h 340"/>
                <a:gd name="T84" fmla="*/ 0 w 400"/>
                <a:gd name="T85" fmla="*/ 1 h 340"/>
                <a:gd name="T86" fmla="*/ 0 w 400"/>
                <a:gd name="T87" fmla="*/ 1 h 3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00" h="340">
                  <a:moveTo>
                    <a:pt x="156" y="45"/>
                  </a:moveTo>
                  <a:lnTo>
                    <a:pt x="125" y="62"/>
                  </a:lnTo>
                  <a:lnTo>
                    <a:pt x="95" y="82"/>
                  </a:lnTo>
                  <a:lnTo>
                    <a:pt x="67" y="103"/>
                  </a:lnTo>
                  <a:lnTo>
                    <a:pt x="42" y="125"/>
                  </a:lnTo>
                  <a:lnTo>
                    <a:pt x="22" y="150"/>
                  </a:lnTo>
                  <a:lnTo>
                    <a:pt x="8" y="176"/>
                  </a:lnTo>
                  <a:lnTo>
                    <a:pt x="0" y="204"/>
                  </a:lnTo>
                  <a:lnTo>
                    <a:pt x="2" y="233"/>
                  </a:lnTo>
                  <a:lnTo>
                    <a:pt x="5" y="240"/>
                  </a:lnTo>
                  <a:lnTo>
                    <a:pt x="9" y="248"/>
                  </a:lnTo>
                  <a:lnTo>
                    <a:pt x="13" y="254"/>
                  </a:lnTo>
                  <a:lnTo>
                    <a:pt x="19" y="261"/>
                  </a:lnTo>
                  <a:lnTo>
                    <a:pt x="26" y="268"/>
                  </a:lnTo>
                  <a:lnTo>
                    <a:pt x="34" y="274"/>
                  </a:lnTo>
                  <a:lnTo>
                    <a:pt x="42" y="279"/>
                  </a:lnTo>
                  <a:lnTo>
                    <a:pt x="51" y="283"/>
                  </a:lnTo>
                  <a:lnTo>
                    <a:pt x="70" y="291"/>
                  </a:lnTo>
                  <a:lnTo>
                    <a:pt x="89" y="298"/>
                  </a:lnTo>
                  <a:lnTo>
                    <a:pt x="108" y="305"/>
                  </a:lnTo>
                  <a:lnTo>
                    <a:pt x="128" y="310"/>
                  </a:lnTo>
                  <a:lnTo>
                    <a:pt x="149" y="315"/>
                  </a:lnTo>
                  <a:lnTo>
                    <a:pt x="169" y="319"/>
                  </a:lnTo>
                  <a:lnTo>
                    <a:pt x="189" y="323"/>
                  </a:lnTo>
                  <a:lnTo>
                    <a:pt x="210" y="326"/>
                  </a:lnTo>
                  <a:lnTo>
                    <a:pt x="231" y="329"/>
                  </a:lnTo>
                  <a:lnTo>
                    <a:pt x="253" y="331"/>
                  </a:lnTo>
                  <a:lnTo>
                    <a:pt x="274" y="334"/>
                  </a:lnTo>
                  <a:lnTo>
                    <a:pt x="295" y="336"/>
                  </a:lnTo>
                  <a:lnTo>
                    <a:pt x="317" y="337"/>
                  </a:lnTo>
                  <a:lnTo>
                    <a:pt x="339" y="338"/>
                  </a:lnTo>
                  <a:lnTo>
                    <a:pt x="359" y="339"/>
                  </a:lnTo>
                  <a:lnTo>
                    <a:pt x="381" y="340"/>
                  </a:lnTo>
                  <a:lnTo>
                    <a:pt x="387" y="340"/>
                  </a:lnTo>
                  <a:lnTo>
                    <a:pt x="393" y="337"/>
                  </a:lnTo>
                  <a:lnTo>
                    <a:pt x="397" y="334"/>
                  </a:lnTo>
                  <a:lnTo>
                    <a:pt x="400" y="328"/>
                  </a:lnTo>
                  <a:lnTo>
                    <a:pt x="400" y="323"/>
                  </a:lnTo>
                  <a:lnTo>
                    <a:pt x="397" y="319"/>
                  </a:lnTo>
                  <a:lnTo>
                    <a:pt x="391" y="316"/>
                  </a:lnTo>
                  <a:lnTo>
                    <a:pt x="385" y="315"/>
                  </a:lnTo>
                  <a:lnTo>
                    <a:pt x="365" y="315"/>
                  </a:lnTo>
                  <a:lnTo>
                    <a:pt x="346" y="315"/>
                  </a:lnTo>
                  <a:lnTo>
                    <a:pt x="326" y="314"/>
                  </a:lnTo>
                  <a:lnTo>
                    <a:pt x="307" y="313"/>
                  </a:lnTo>
                  <a:lnTo>
                    <a:pt x="287" y="312"/>
                  </a:lnTo>
                  <a:lnTo>
                    <a:pt x="266" y="310"/>
                  </a:lnTo>
                  <a:lnTo>
                    <a:pt x="247" y="308"/>
                  </a:lnTo>
                  <a:lnTo>
                    <a:pt x="227" y="306"/>
                  </a:lnTo>
                  <a:lnTo>
                    <a:pt x="208" y="303"/>
                  </a:lnTo>
                  <a:lnTo>
                    <a:pt x="188" y="300"/>
                  </a:lnTo>
                  <a:lnTo>
                    <a:pt x="169" y="295"/>
                  </a:lnTo>
                  <a:lnTo>
                    <a:pt x="150" y="291"/>
                  </a:lnTo>
                  <a:lnTo>
                    <a:pt x="131" y="287"/>
                  </a:lnTo>
                  <a:lnTo>
                    <a:pt x="114" y="281"/>
                  </a:lnTo>
                  <a:lnTo>
                    <a:pt x="95" y="275"/>
                  </a:lnTo>
                  <a:lnTo>
                    <a:pt x="77" y="269"/>
                  </a:lnTo>
                  <a:lnTo>
                    <a:pt x="63" y="261"/>
                  </a:lnTo>
                  <a:lnTo>
                    <a:pt x="51" y="251"/>
                  </a:lnTo>
                  <a:lnTo>
                    <a:pt x="44" y="241"/>
                  </a:lnTo>
                  <a:lnTo>
                    <a:pt x="38" y="228"/>
                  </a:lnTo>
                  <a:lnTo>
                    <a:pt x="38" y="214"/>
                  </a:lnTo>
                  <a:lnTo>
                    <a:pt x="41" y="195"/>
                  </a:lnTo>
                  <a:lnTo>
                    <a:pt x="47" y="177"/>
                  </a:lnTo>
                  <a:lnTo>
                    <a:pt x="53" y="163"/>
                  </a:lnTo>
                  <a:lnTo>
                    <a:pt x="63" y="148"/>
                  </a:lnTo>
                  <a:lnTo>
                    <a:pt x="74" y="135"/>
                  </a:lnTo>
                  <a:lnTo>
                    <a:pt x="85" y="122"/>
                  </a:lnTo>
                  <a:lnTo>
                    <a:pt x="98" y="111"/>
                  </a:lnTo>
                  <a:lnTo>
                    <a:pt x="111" y="100"/>
                  </a:lnTo>
                  <a:lnTo>
                    <a:pt x="125" y="89"/>
                  </a:lnTo>
                  <a:lnTo>
                    <a:pt x="141" y="79"/>
                  </a:lnTo>
                  <a:lnTo>
                    <a:pt x="160" y="68"/>
                  </a:lnTo>
                  <a:lnTo>
                    <a:pt x="179" y="57"/>
                  </a:lnTo>
                  <a:lnTo>
                    <a:pt x="201" y="47"/>
                  </a:lnTo>
                  <a:lnTo>
                    <a:pt x="224" y="37"/>
                  </a:lnTo>
                  <a:lnTo>
                    <a:pt x="249" y="27"/>
                  </a:lnTo>
                  <a:lnTo>
                    <a:pt x="272" y="19"/>
                  </a:lnTo>
                  <a:lnTo>
                    <a:pt x="294" y="12"/>
                  </a:lnTo>
                  <a:lnTo>
                    <a:pt x="314" y="6"/>
                  </a:lnTo>
                  <a:lnTo>
                    <a:pt x="332" y="1"/>
                  </a:lnTo>
                  <a:lnTo>
                    <a:pt x="316" y="0"/>
                  </a:lnTo>
                  <a:lnTo>
                    <a:pt x="295" y="1"/>
                  </a:lnTo>
                  <a:lnTo>
                    <a:pt x="274" y="5"/>
                  </a:lnTo>
                  <a:lnTo>
                    <a:pt x="249" y="10"/>
                  </a:lnTo>
                  <a:lnTo>
                    <a:pt x="224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6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6" name="Freeform 133"/>
            <p:cNvSpPr>
              <a:spLocks/>
            </p:cNvSpPr>
            <p:nvPr/>
          </p:nvSpPr>
          <p:spPr bwMode="auto">
            <a:xfrm>
              <a:off x="4984" y="279"/>
              <a:ext cx="117" cy="114"/>
            </a:xfrm>
            <a:custGeom>
              <a:avLst/>
              <a:gdLst>
                <a:gd name="T0" fmla="*/ 0 w 349"/>
                <a:gd name="T1" fmla="*/ 2 h 227"/>
                <a:gd name="T2" fmla="*/ 0 w 349"/>
                <a:gd name="T3" fmla="*/ 2 h 227"/>
                <a:gd name="T4" fmla="*/ 0 w 349"/>
                <a:gd name="T5" fmla="*/ 2 h 227"/>
                <a:gd name="T6" fmla="*/ 0 w 349"/>
                <a:gd name="T7" fmla="*/ 2 h 227"/>
                <a:gd name="T8" fmla="*/ 0 w 349"/>
                <a:gd name="T9" fmla="*/ 3 h 227"/>
                <a:gd name="T10" fmla="*/ 0 w 349"/>
                <a:gd name="T11" fmla="*/ 3 h 227"/>
                <a:gd name="T12" fmla="*/ 0 w 349"/>
                <a:gd name="T13" fmla="*/ 3 h 227"/>
                <a:gd name="T14" fmla="*/ 0 w 349"/>
                <a:gd name="T15" fmla="*/ 3 h 227"/>
                <a:gd name="T16" fmla="*/ 0 w 349"/>
                <a:gd name="T17" fmla="*/ 3 h 227"/>
                <a:gd name="T18" fmla="*/ 0 w 349"/>
                <a:gd name="T19" fmla="*/ 3 h 227"/>
                <a:gd name="T20" fmla="*/ 0 w 349"/>
                <a:gd name="T21" fmla="*/ 4 h 227"/>
                <a:gd name="T22" fmla="*/ 0 w 349"/>
                <a:gd name="T23" fmla="*/ 4 h 227"/>
                <a:gd name="T24" fmla="*/ 0 w 349"/>
                <a:gd name="T25" fmla="*/ 4 h 227"/>
                <a:gd name="T26" fmla="*/ 0 w 349"/>
                <a:gd name="T27" fmla="*/ 4 h 227"/>
                <a:gd name="T28" fmla="*/ 0 w 349"/>
                <a:gd name="T29" fmla="*/ 4 h 227"/>
                <a:gd name="T30" fmla="*/ 0 w 349"/>
                <a:gd name="T31" fmla="*/ 4 h 227"/>
                <a:gd name="T32" fmla="*/ 0 w 349"/>
                <a:gd name="T33" fmla="*/ 4 h 227"/>
                <a:gd name="T34" fmla="*/ 0 w 349"/>
                <a:gd name="T35" fmla="*/ 4 h 227"/>
                <a:gd name="T36" fmla="*/ 0 w 349"/>
                <a:gd name="T37" fmla="*/ 4 h 227"/>
                <a:gd name="T38" fmla="*/ 0 w 349"/>
                <a:gd name="T39" fmla="*/ 4 h 227"/>
                <a:gd name="T40" fmla="*/ 0 w 349"/>
                <a:gd name="T41" fmla="*/ 4 h 227"/>
                <a:gd name="T42" fmla="*/ 0 w 349"/>
                <a:gd name="T43" fmla="*/ 4 h 227"/>
                <a:gd name="T44" fmla="*/ 0 w 349"/>
                <a:gd name="T45" fmla="*/ 4 h 227"/>
                <a:gd name="T46" fmla="*/ 0 w 349"/>
                <a:gd name="T47" fmla="*/ 3 h 227"/>
                <a:gd name="T48" fmla="*/ 0 w 349"/>
                <a:gd name="T49" fmla="*/ 3 h 227"/>
                <a:gd name="T50" fmla="*/ 0 w 349"/>
                <a:gd name="T51" fmla="*/ 2 h 227"/>
                <a:gd name="T52" fmla="*/ 0 w 349"/>
                <a:gd name="T53" fmla="*/ 2 h 227"/>
                <a:gd name="T54" fmla="*/ 0 w 349"/>
                <a:gd name="T55" fmla="*/ 2 h 227"/>
                <a:gd name="T56" fmla="*/ 0 w 349"/>
                <a:gd name="T57" fmla="*/ 1 h 227"/>
                <a:gd name="T58" fmla="*/ 0 w 349"/>
                <a:gd name="T59" fmla="*/ 1 h 227"/>
                <a:gd name="T60" fmla="*/ 0 w 349"/>
                <a:gd name="T61" fmla="*/ 1 h 227"/>
                <a:gd name="T62" fmla="*/ 0 w 349"/>
                <a:gd name="T63" fmla="*/ 1 h 227"/>
                <a:gd name="T64" fmla="*/ 0 w 349"/>
                <a:gd name="T65" fmla="*/ 1 h 227"/>
                <a:gd name="T66" fmla="*/ 0 w 349"/>
                <a:gd name="T67" fmla="*/ 1 h 227"/>
                <a:gd name="T68" fmla="*/ 0 w 349"/>
                <a:gd name="T69" fmla="*/ 1 h 227"/>
                <a:gd name="T70" fmla="*/ 0 w 349"/>
                <a:gd name="T71" fmla="*/ 1 h 227"/>
                <a:gd name="T72" fmla="*/ 0 w 349"/>
                <a:gd name="T73" fmla="*/ 1 h 227"/>
                <a:gd name="T74" fmla="*/ 0 w 349"/>
                <a:gd name="T75" fmla="*/ 1 h 227"/>
                <a:gd name="T76" fmla="*/ 0 w 349"/>
                <a:gd name="T77" fmla="*/ 1 h 227"/>
                <a:gd name="T78" fmla="*/ 0 w 349"/>
                <a:gd name="T79" fmla="*/ 0 h 227"/>
                <a:gd name="T80" fmla="*/ 0 w 349"/>
                <a:gd name="T81" fmla="*/ 0 h 227"/>
                <a:gd name="T82" fmla="*/ 0 w 349"/>
                <a:gd name="T83" fmla="*/ 0 h 227"/>
                <a:gd name="T84" fmla="*/ 0 w 349"/>
                <a:gd name="T85" fmla="*/ 1 h 227"/>
                <a:gd name="T86" fmla="*/ 0 w 349"/>
                <a:gd name="T87" fmla="*/ 1 h 227"/>
                <a:gd name="T88" fmla="*/ 0 w 349"/>
                <a:gd name="T89" fmla="*/ 1 h 227"/>
                <a:gd name="T90" fmla="*/ 0 w 349"/>
                <a:gd name="T91" fmla="*/ 1 h 227"/>
                <a:gd name="T92" fmla="*/ 0 w 349"/>
                <a:gd name="T93" fmla="*/ 1 h 227"/>
                <a:gd name="T94" fmla="*/ 0 w 349"/>
                <a:gd name="T95" fmla="*/ 1 h 227"/>
                <a:gd name="T96" fmla="*/ 0 w 349"/>
                <a:gd name="T97" fmla="*/ 1 h 227"/>
                <a:gd name="T98" fmla="*/ 0 w 349"/>
                <a:gd name="T99" fmla="*/ 1 h 227"/>
                <a:gd name="T100" fmla="*/ 0 w 349"/>
                <a:gd name="T101" fmla="*/ 1 h 227"/>
                <a:gd name="T102" fmla="*/ 0 w 349"/>
                <a:gd name="T103" fmla="*/ 1 h 227"/>
                <a:gd name="T104" fmla="*/ 0 w 349"/>
                <a:gd name="T105" fmla="*/ 1 h 227"/>
                <a:gd name="T106" fmla="*/ 0 w 349"/>
                <a:gd name="T107" fmla="*/ 1 h 227"/>
                <a:gd name="T108" fmla="*/ 0 w 349"/>
                <a:gd name="T109" fmla="*/ 1 h 227"/>
                <a:gd name="T110" fmla="*/ 0 w 349"/>
                <a:gd name="T111" fmla="*/ 1 h 227"/>
                <a:gd name="T112" fmla="*/ 0 w 349"/>
                <a:gd name="T113" fmla="*/ 1 h 227"/>
                <a:gd name="T114" fmla="*/ 0 w 349"/>
                <a:gd name="T115" fmla="*/ 1 h 227"/>
                <a:gd name="T116" fmla="*/ 0 w 349"/>
                <a:gd name="T117" fmla="*/ 1 h 227"/>
                <a:gd name="T118" fmla="*/ 0 w 349"/>
                <a:gd name="T119" fmla="*/ 1 h 227"/>
                <a:gd name="T120" fmla="*/ 0 w 349"/>
                <a:gd name="T121" fmla="*/ 2 h 2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9" h="227">
                  <a:moveTo>
                    <a:pt x="291" y="70"/>
                  </a:moveTo>
                  <a:lnTo>
                    <a:pt x="307" y="83"/>
                  </a:lnTo>
                  <a:lnTo>
                    <a:pt x="316" y="97"/>
                  </a:lnTo>
                  <a:lnTo>
                    <a:pt x="321" y="113"/>
                  </a:lnTo>
                  <a:lnTo>
                    <a:pt x="321" y="129"/>
                  </a:lnTo>
                  <a:lnTo>
                    <a:pt x="318" y="142"/>
                  </a:lnTo>
                  <a:lnTo>
                    <a:pt x="313" y="154"/>
                  </a:lnTo>
                  <a:lnTo>
                    <a:pt x="302" y="165"/>
                  </a:lnTo>
                  <a:lnTo>
                    <a:pt x="292" y="174"/>
                  </a:lnTo>
                  <a:lnTo>
                    <a:pt x="279" y="185"/>
                  </a:lnTo>
                  <a:lnTo>
                    <a:pt x="266" y="193"/>
                  </a:lnTo>
                  <a:lnTo>
                    <a:pt x="253" y="202"/>
                  </a:lnTo>
                  <a:lnTo>
                    <a:pt x="240" y="212"/>
                  </a:lnTo>
                  <a:lnTo>
                    <a:pt x="237" y="215"/>
                  </a:lnTo>
                  <a:lnTo>
                    <a:pt x="236" y="218"/>
                  </a:lnTo>
                  <a:lnTo>
                    <a:pt x="237" y="221"/>
                  </a:lnTo>
                  <a:lnTo>
                    <a:pt x="240" y="224"/>
                  </a:lnTo>
                  <a:lnTo>
                    <a:pt x="244" y="226"/>
                  </a:lnTo>
                  <a:lnTo>
                    <a:pt x="249" y="227"/>
                  </a:lnTo>
                  <a:lnTo>
                    <a:pt x="254" y="226"/>
                  </a:lnTo>
                  <a:lnTo>
                    <a:pt x="259" y="224"/>
                  </a:lnTo>
                  <a:lnTo>
                    <a:pt x="288" y="211"/>
                  </a:lnTo>
                  <a:lnTo>
                    <a:pt x="311" y="193"/>
                  </a:lnTo>
                  <a:lnTo>
                    <a:pt x="331" y="172"/>
                  </a:lnTo>
                  <a:lnTo>
                    <a:pt x="345" y="151"/>
                  </a:lnTo>
                  <a:lnTo>
                    <a:pt x="349" y="127"/>
                  </a:lnTo>
                  <a:lnTo>
                    <a:pt x="346" y="104"/>
                  </a:lnTo>
                  <a:lnTo>
                    <a:pt x="334" y="83"/>
                  </a:lnTo>
                  <a:lnTo>
                    <a:pt x="311" y="63"/>
                  </a:lnTo>
                  <a:lnTo>
                    <a:pt x="294" y="53"/>
                  </a:lnTo>
                  <a:lnTo>
                    <a:pt x="273" y="44"/>
                  </a:lnTo>
                  <a:lnTo>
                    <a:pt x="250" y="35"/>
                  </a:lnTo>
                  <a:lnTo>
                    <a:pt x="227" y="28"/>
                  </a:lnTo>
                  <a:lnTo>
                    <a:pt x="202" y="22"/>
                  </a:lnTo>
                  <a:lnTo>
                    <a:pt x="176" y="17"/>
                  </a:lnTo>
                  <a:lnTo>
                    <a:pt x="151" y="12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9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5" y="3"/>
                  </a:lnTo>
                  <a:lnTo>
                    <a:pt x="0" y="5"/>
                  </a:lnTo>
                  <a:lnTo>
                    <a:pt x="15" y="7"/>
                  </a:lnTo>
                  <a:lnTo>
                    <a:pt x="31" y="9"/>
                  </a:lnTo>
                  <a:lnTo>
                    <a:pt x="47" y="11"/>
                  </a:lnTo>
                  <a:lnTo>
                    <a:pt x="64" y="13"/>
                  </a:lnTo>
                  <a:lnTo>
                    <a:pt x="83" y="15"/>
                  </a:lnTo>
                  <a:lnTo>
                    <a:pt x="102" y="17"/>
                  </a:lnTo>
                  <a:lnTo>
                    <a:pt x="121" y="20"/>
                  </a:lnTo>
                  <a:lnTo>
                    <a:pt x="141" y="23"/>
                  </a:lnTo>
                  <a:lnTo>
                    <a:pt x="160" y="27"/>
                  </a:lnTo>
                  <a:lnTo>
                    <a:pt x="180" y="31"/>
                  </a:lnTo>
                  <a:lnTo>
                    <a:pt x="201" y="36"/>
                  </a:lnTo>
                  <a:lnTo>
                    <a:pt x="220" y="41"/>
                  </a:lnTo>
                  <a:lnTo>
                    <a:pt x="238" y="48"/>
                  </a:lnTo>
                  <a:lnTo>
                    <a:pt x="257" y="54"/>
                  </a:lnTo>
                  <a:lnTo>
                    <a:pt x="275" y="62"/>
                  </a:lnTo>
                  <a:lnTo>
                    <a:pt x="291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7" name="Freeform 134"/>
            <p:cNvSpPr>
              <a:spLocks/>
            </p:cNvSpPr>
            <p:nvPr/>
          </p:nvSpPr>
          <p:spPr bwMode="auto">
            <a:xfrm>
              <a:off x="4750" y="340"/>
              <a:ext cx="48" cy="107"/>
            </a:xfrm>
            <a:custGeom>
              <a:avLst/>
              <a:gdLst>
                <a:gd name="T0" fmla="*/ 0 w 143"/>
                <a:gd name="T1" fmla="*/ 2 h 212"/>
                <a:gd name="T2" fmla="*/ 0 w 143"/>
                <a:gd name="T3" fmla="*/ 3 h 212"/>
                <a:gd name="T4" fmla="*/ 0 w 143"/>
                <a:gd name="T5" fmla="*/ 3 h 212"/>
                <a:gd name="T6" fmla="*/ 0 w 143"/>
                <a:gd name="T7" fmla="*/ 3 h 212"/>
                <a:gd name="T8" fmla="*/ 0 w 143"/>
                <a:gd name="T9" fmla="*/ 3 h 212"/>
                <a:gd name="T10" fmla="*/ 0 w 143"/>
                <a:gd name="T11" fmla="*/ 3 h 212"/>
                <a:gd name="T12" fmla="*/ 0 w 143"/>
                <a:gd name="T13" fmla="*/ 4 h 212"/>
                <a:gd name="T14" fmla="*/ 0 w 143"/>
                <a:gd name="T15" fmla="*/ 4 h 212"/>
                <a:gd name="T16" fmla="*/ 0 w 143"/>
                <a:gd name="T17" fmla="*/ 4 h 212"/>
                <a:gd name="T18" fmla="*/ 0 w 143"/>
                <a:gd name="T19" fmla="*/ 4 h 212"/>
                <a:gd name="T20" fmla="*/ 0 w 143"/>
                <a:gd name="T21" fmla="*/ 4 h 212"/>
                <a:gd name="T22" fmla="*/ 0 w 143"/>
                <a:gd name="T23" fmla="*/ 4 h 212"/>
                <a:gd name="T24" fmla="*/ 0 w 143"/>
                <a:gd name="T25" fmla="*/ 4 h 212"/>
                <a:gd name="T26" fmla="*/ 0 w 143"/>
                <a:gd name="T27" fmla="*/ 4 h 212"/>
                <a:gd name="T28" fmla="*/ 0 w 143"/>
                <a:gd name="T29" fmla="*/ 4 h 212"/>
                <a:gd name="T30" fmla="*/ 0 w 143"/>
                <a:gd name="T31" fmla="*/ 3 h 212"/>
                <a:gd name="T32" fmla="*/ 0 w 143"/>
                <a:gd name="T33" fmla="*/ 3 h 212"/>
                <a:gd name="T34" fmla="*/ 0 w 143"/>
                <a:gd name="T35" fmla="*/ 3 h 212"/>
                <a:gd name="T36" fmla="*/ 0 w 143"/>
                <a:gd name="T37" fmla="*/ 3 h 212"/>
                <a:gd name="T38" fmla="*/ 0 w 143"/>
                <a:gd name="T39" fmla="*/ 3 h 212"/>
                <a:gd name="T40" fmla="*/ 0 w 143"/>
                <a:gd name="T41" fmla="*/ 3 h 212"/>
                <a:gd name="T42" fmla="*/ 0 w 143"/>
                <a:gd name="T43" fmla="*/ 3 h 212"/>
                <a:gd name="T44" fmla="*/ 0 w 143"/>
                <a:gd name="T45" fmla="*/ 2 h 212"/>
                <a:gd name="T46" fmla="*/ 0 w 143"/>
                <a:gd name="T47" fmla="*/ 2 h 212"/>
                <a:gd name="T48" fmla="*/ 0 w 143"/>
                <a:gd name="T49" fmla="*/ 2 h 212"/>
                <a:gd name="T50" fmla="*/ 0 w 143"/>
                <a:gd name="T51" fmla="*/ 2 h 212"/>
                <a:gd name="T52" fmla="*/ 0 w 143"/>
                <a:gd name="T53" fmla="*/ 1 h 212"/>
                <a:gd name="T54" fmla="*/ 0 w 143"/>
                <a:gd name="T55" fmla="*/ 1 h 212"/>
                <a:gd name="T56" fmla="*/ 0 w 143"/>
                <a:gd name="T57" fmla="*/ 1 h 212"/>
                <a:gd name="T58" fmla="*/ 0 w 143"/>
                <a:gd name="T59" fmla="*/ 1 h 212"/>
                <a:gd name="T60" fmla="*/ 0 w 143"/>
                <a:gd name="T61" fmla="*/ 1 h 212"/>
                <a:gd name="T62" fmla="*/ 0 w 143"/>
                <a:gd name="T63" fmla="*/ 1 h 212"/>
                <a:gd name="T64" fmla="*/ 0 w 143"/>
                <a:gd name="T65" fmla="*/ 0 h 212"/>
                <a:gd name="T66" fmla="*/ 0 w 143"/>
                <a:gd name="T67" fmla="*/ 1 h 212"/>
                <a:gd name="T68" fmla="*/ 0 w 143"/>
                <a:gd name="T69" fmla="*/ 1 h 212"/>
                <a:gd name="T70" fmla="*/ 0 w 143"/>
                <a:gd name="T71" fmla="*/ 1 h 212"/>
                <a:gd name="T72" fmla="*/ 0 w 143"/>
                <a:gd name="T73" fmla="*/ 1 h 212"/>
                <a:gd name="T74" fmla="*/ 0 w 143"/>
                <a:gd name="T75" fmla="*/ 1 h 212"/>
                <a:gd name="T76" fmla="*/ 0 w 143"/>
                <a:gd name="T77" fmla="*/ 2 h 212"/>
                <a:gd name="T78" fmla="*/ 0 w 143"/>
                <a:gd name="T79" fmla="*/ 2 h 212"/>
                <a:gd name="T80" fmla="*/ 0 w 143"/>
                <a:gd name="T81" fmla="*/ 2 h 21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3" h="212">
                  <a:moveTo>
                    <a:pt x="0" y="115"/>
                  </a:moveTo>
                  <a:lnTo>
                    <a:pt x="0" y="133"/>
                  </a:lnTo>
                  <a:lnTo>
                    <a:pt x="6" y="149"/>
                  </a:lnTo>
                  <a:lnTo>
                    <a:pt x="16" y="165"/>
                  </a:lnTo>
                  <a:lnTo>
                    <a:pt x="31" y="178"/>
                  </a:lnTo>
                  <a:lnTo>
                    <a:pt x="48" y="190"/>
                  </a:lnTo>
                  <a:lnTo>
                    <a:pt x="69" y="200"/>
                  </a:lnTo>
                  <a:lnTo>
                    <a:pt x="92" y="207"/>
                  </a:lnTo>
                  <a:lnTo>
                    <a:pt x="115" y="211"/>
                  </a:lnTo>
                  <a:lnTo>
                    <a:pt x="122" y="212"/>
                  </a:lnTo>
                  <a:lnTo>
                    <a:pt x="130" y="210"/>
                  </a:lnTo>
                  <a:lnTo>
                    <a:pt x="135" y="207"/>
                  </a:lnTo>
                  <a:lnTo>
                    <a:pt x="138" y="203"/>
                  </a:lnTo>
                  <a:lnTo>
                    <a:pt x="138" y="198"/>
                  </a:lnTo>
                  <a:lnTo>
                    <a:pt x="137" y="193"/>
                  </a:lnTo>
                  <a:lnTo>
                    <a:pt x="133" y="189"/>
                  </a:lnTo>
                  <a:lnTo>
                    <a:pt x="125" y="186"/>
                  </a:lnTo>
                  <a:lnTo>
                    <a:pt x="102" y="180"/>
                  </a:lnTo>
                  <a:lnTo>
                    <a:pt x="80" y="172"/>
                  </a:lnTo>
                  <a:lnTo>
                    <a:pt x="63" y="161"/>
                  </a:lnTo>
                  <a:lnTo>
                    <a:pt x="50" y="148"/>
                  </a:lnTo>
                  <a:lnTo>
                    <a:pt x="41" y="133"/>
                  </a:lnTo>
                  <a:lnTo>
                    <a:pt x="37" y="116"/>
                  </a:lnTo>
                  <a:lnTo>
                    <a:pt x="37" y="99"/>
                  </a:lnTo>
                  <a:lnTo>
                    <a:pt x="44" y="80"/>
                  </a:lnTo>
                  <a:lnTo>
                    <a:pt x="54" y="67"/>
                  </a:lnTo>
                  <a:lnTo>
                    <a:pt x="70" y="54"/>
                  </a:lnTo>
                  <a:lnTo>
                    <a:pt x="87" y="41"/>
                  </a:lnTo>
                  <a:lnTo>
                    <a:pt x="106" y="30"/>
                  </a:lnTo>
                  <a:lnTo>
                    <a:pt x="122" y="21"/>
                  </a:lnTo>
                  <a:lnTo>
                    <a:pt x="135" y="11"/>
                  </a:lnTo>
                  <a:lnTo>
                    <a:pt x="143" y="5"/>
                  </a:lnTo>
                  <a:lnTo>
                    <a:pt x="143" y="0"/>
                  </a:lnTo>
                  <a:lnTo>
                    <a:pt x="127" y="4"/>
                  </a:lnTo>
                  <a:lnTo>
                    <a:pt x="106" y="11"/>
                  </a:lnTo>
                  <a:lnTo>
                    <a:pt x="85" y="24"/>
                  </a:lnTo>
                  <a:lnTo>
                    <a:pt x="61" y="38"/>
                  </a:lnTo>
                  <a:lnTo>
                    <a:pt x="40" y="55"/>
                  </a:lnTo>
                  <a:lnTo>
                    <a:pt x="22" y="74"/>
                  </a:lnTo>
                  <a:lnTo>
                    <a:pt x="8" y="95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8" name="Freeform 135"/>
            <p:cNvSpPr>
              <a:spLocks/>
            </p:cNvSpPr>
            <p:nvPr/>
          </p:nvSpPr>
          <p:spPr bwMode="auto">
            <a:xfrm>
              <a:off x="5081" y="272"/>
              <a:ext cx="101" cy="139"/>
            </a:xfrm>
            <a:custGeom>
              <a:avLst/>
              <a:gdLst>
                <a:gd name="T0" fmla="*/ 0 w 304"/>
                <a:gd name="T1" fmla="*/ 2 h 278"/>
                <a:gd name="T2" fmla="*/ 0 w 304"/>
                <a:gd name="T3" fmla="*/ 3 h 278"/>
                <a:gd name="T4" fmla="*/ 0 w 304"/>
                <a:gd name="T5" fmla="*/ 3 h 278"/>
                <a:gd name="T6" fmla="*/ 0 w 304"/>
                <a:gd name="T7" fmla="*/ 3 h 278"/>
                <a:gd name="T8" fmla="*/ 0 w 304"/>
                <a:gd name="T9" fmla="*/ 3 h 278"/>
                <a:gd name="T10" fmla="*/ 0 w 304"/>
                <a:gd name="T11" fmla="*/ 4 h 278"/>
                <a:gd name="T12" fmla="*/ 0 w 304"/>
                <a:gd name="T13" fmla="*/ 4 h 278"/>
                <a:gd name="T14" fmla="*/ 0 w 304"/>
                <a:gd name="T15" fmla="*/ 4 h 278"/>
                <a:gd name="T16" fmla="*/ 0 w 304"/>
                <a:gd name="T17" fmla="*/ 4 h 278"/>
                <a:gd name="T18" fmla="*/ 0 w 304"/>
                <a:gd name="T19" fmla="*/ 5 h 278"/>
                <a:gd name="T20" fmla="*/ 0 w 304"/>
                <a:gd name="T21" fmla="*/ 5 h 278"/>
                <a:gd name="T22" fmla="*/ 0 w 304"/>
                <a:gd name="T23" fmla="*/ 5 h 278"/>
                <a:gd name="T24" fmla="*/ 0 w 304"/>
                <a:gd name="T25" fmla="*/ 5 h 278"/>
                <a:gd name="T26" fmla="*/ 0 w 304"/>
                <a:gd name="T27" fmla="*/ 5 h 278"/>
                <a:gd name="T28" fmla="*/ 0 w 304"/>
                <a:gd name="T29" fmla="*/ 5 h 278"/>
                <a:gd name="T30" fmla="*/ 0 w 304"/>
                <a:gd name="T31" fmla="*/ 4 h 278"/>
                <a:gd name="T32" fmla="*/ 0 w 304"/>
                <a:gd name="T33" fmla="*/ 4 h 278"/>
                <a:gd name="T34" fmla="*/ 0 w 304"/>
                <a:gd name="T35" fmla="*/ 4 h 278"/>
                <a:gd name="T36" fmla="*/ 0 w 304"/>
                <a:gd name="T37" fmla="*/ 3 h 278"/>
                <a:gd name="T38" fmla="*/ 0 w 304"/>
                <a:gd name="T39" fmla="*/ 3 h 278"/>
                <a:gd name="T40" fmla="*/ 0 w 304"/>
                <a:gd name="T41" fmla="*/ 2 h 278"/>
                <a:gd name="T42" fmla="*/ 0 w 304"/>
                <a:gd name="T43" fmla="*/ 2 h 278"/>
                <a:gd name="T44" fmla="*/ 0 w 304"/>
                <a:gd name="T45" fmla="*/ 2 h 278"/>
                <a:gd name="T46" fmla="*/ 0 w 304"/>
                <a:gd name="T47" fmla="*/ 1 h 278"/>
                <a:gd name="T48" fmla="*/ 0 w 304"/>
                <a:gd name="T49" fmla="*/ 1 h 278"/>
                <a:gd name="T50" fmla="*/ 0 w 304"/>
                <a:gd name="T51" fmla="*/ 1 h 278"/>
                <a:gd name="T52" fmla="*/ 0 w 304"/>
                <a:gd name="T53" fmla="*/ 1 h 278"/>
                <a:gd name="T54" fmla="*/ 0 w 304"/>
                <a:gd name="T55" fmla="*/ 1 h 278"/>
                <a:gd name="T56" fmla="*/ 0 w 304"/>
                <a:gd name="T57" fmla="*/ 1 h 278"/>
                <a:gd name="T58" fmla="*/ 0 w 304"/>
                <a:gd name="T59" fmla="*/ 0 h 278"/>
                <a:gd name="T60" fmla="*/ 0 w 304"/>
                <a:gd name="T61" fmla="*/ 1 h 278"/>
                <a:gd name="T62" fmla="*/ 0 w 304"/>
                <a:gd name="T63" fmla="*/ 1 h 278"/>
                <a:gd name="T64" fmla="*/ 0 w 304"/>
                <a:gd name="T65" fmla="*/ 1 h 278"/>
                <a:gd name="T66" fmla="*/ 0 w 304"/>
                <a:gd name="T67" fmla="*/ 1 h 278"/>
                <a:gd name="T68" fmla="*/ 0 w 304"/>
                <a:gd name="T69" fmla="*/ 1 h 278"/>
                <a:gd name="T70" fmla="*/ 0 w 304"/>
                <a:gd name="T71" fmla="*/ 1 h 278"/>
                <a:gd name="T72" fmla="*/ 0 w 304"/>
                <a:gd name="T73" fmla="*/ 2 h 278"/>
                <a:gd name="T74" fmla="*/ 0 w 304"/>
                <a:gd name="T75" fmla="*/ 2 h 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4" h="278">
                  <a:moveTo>
                    <a:pt x="247" y="104"/>
                  </a:moveTo>
                  <a:lnTo>
                    <a:pt x="258" y="111"/>
                  </a:lnTo>
                  <a:lnTo>
                    <a:pt x="265" y="119"/>
                  </a:lnTo>
                  <a:lnTo>
                    <a:pt x="272" y="129"/>
                  </a:lnTo>
                  <a:lnTo>
                    <a:pt x="276" y="138"/>
                  </a:lnTo>
                  <a:lnTo>
                    <a:pt x="279" y="147"/>
                  </a:lnTo>
                  <a:lnTo>
                    <a:pt x="278" y="158"/>
                  </a:lnTo>
                  <a:lnTo>
                    <a:pt x="275" y="168"/>
                  </a:lnTo>
                  <a:lnTo>
                    <a:pt x="268" y="177"/>
                  </a:lnTo>
                  <a:lnTo>
                    <a:pt x="258" y="187"/>
                  </a:lnTo>
                  <a:lnTo>
                    <a:pt x="246" y="197"/>
                  </a:lnTo>
                  <a:lnTo>
                    <a:pt x="233" y="205"/>
                  </a:lnTo>
                  <a:lnTo>
                    <a:pt x="220" y="213"/>
                  </a:lnTo>
                  <a:lnTo>
                    <a:pt x="205" y="220"/>
                  </a:lnTo>
                  <a:lnTo>
                    <a:pt x="191" y="229"/>
                  </a:lnTo>
                  <a:lnTo>
                    <a:pt x="176" y="237"/>
                  </a:lnTo>
                  <a:lnTo>
                    <a:pt x="163" y="246"/>
                  </a:lnTo>
                  <a:lnTo>
                    <a:pt x="159" y="249"/>
                  </a:lnTo>
                  <a:lnTo>
                    <a:pt x="156" y="253"/>
                  </a:lnTo>
                  <a:lnTo>
                    <a:pt x="153" y="258"/>
                  </a:lnTo>
                  <a:lnTo>
                    <a:pt x="150" y="262"/>
                  </a:lnTo>
                  <a:lnTo>
                    <a:pt x="149" y="266"/>
                  </a:lnTo>
                  <a:lnTo>
                    <a:pt x="149" y="270"/>
                  </a:lnTo>
                  <a:lnTo>
                    <a:pt x="151" y="274"/>
                  </a:lnTo>
                  <a:lnTo>
                    <a:pt x="156" y="277"/>
                  </a:lnTo>
                  <a:lnTo>
                    <a:pt x="162" y="278"/>
                  </a:lnTo>
                  <a:lnTo>
                    <a:pt x="167" y="278"/>
                  </a:lnTo>
                  <a:lnTo>
                    <a:pt x="172" y="277"/>
                  </a:lnTo>
                  <a:lnTo>
                    <a:pt x="176" y="274"/>
                  </a:lnTo>
                  <a:lnTo>
                    <a:pt x="191" y="262"/>
                  </a:lnTo>
                  <a:lnTo>
                    <a:pt x="207" y="251"/>
                  </a:lnTo>
                  <a:lnTo>
                    <a:pt x="223" y="241"/>
                  </a:lnTo>
                  <a:lnTo>
                    <a:pt x="240" y="231"/>
                  </a:lnTo>
                  <a:lnTo>
                    <a:pt x="256" y="220"/>
                  </a:lnTo>
                  <a:lnTo>
                    <a:pt x="272" y="209"/>
                  </a:lnTo>
                  <a:lnTo>
                    <a:pt x="285" y="197"/>
                  </a:lnTo>
                  <a:lnTo>
                    <a:pt x="295" y="183"/>
                  </a:lnTo>
                  <a:lnTo>
                    <a:pt x="303" y="167"/>
                  </a:lnTo>
                  <a:lnTo>
                    <a:pt x="304" y="151"/>
                  </a:lnTo>
                  <a:lnTo>
                    <a:pt x="301" y="136"/>
                  </a:lnTo>
                  <a:lnTo>
                    <a:pt x="294" y="120"/>
                  </a:lnTo>
                  <a:lnTo>
                    <a:pt x="282" y="107"/>
                  </a:lnTo>
                  <a:lnTo>
                    <a:pt x="269" y="94"/>
                  </a:lnTo>
                  <a:lnTo>
                    <a:pt x="252" y="83"/>
                  </a:lnTo>
                  <a:lnTo>
                    <a:pt x="233" y="74"/>
                  </a:lnTo>
                  <a:lnTo>
                    <a:pt x="218" y="68"/>
                  </a:lnTo>
                  <a:lnTo>
                    <a:pt x="202" y="62"/>
                  </a:lnTo>
                  <a:lnTo>
                    <a:pt x="186" y="54"/>
                  </a:lnTo>
                  <a:lnTo>
                    <a:pt x="169" y="48"/>
                  </a:lnTo>
                  <a:lnTo>
                    <a:pt x="151" y="41"/>
                  </a:lnTo>
                  <a:lnTo>
                    <a:pt x="133" y="35"/>
                  </a:lnTo>
                  <a:lnTo>
                    <a:pt x="115" y="28"/>
                  </a:lnTo>
                  <a:lnTo>
                    <a:pt x="98" y="21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50" y="7"/>
                  </a:lnTo>
                  <a:lnTo>
                    <a:pt x="37" y="4"/>
                  </a:lnTo>
                  <a:lnTo>
                    <a:pt x="25" y="1"/>
                  </a:lnTo>
                  <a:lnTo>
                    <a:pt x="15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8" y="12"/>
                  </a:lnTo>
                  <a:lnTo>
                    <a:pt x="44" y="17"/>
                  </a:lnTo>
                  <a:lnTo>
                    <a:pt x="58" y="23"/>
                  </a:lnTo>
                  <a:lnTo>
                    <a:pt x="74" y="28"/>
                  </a:lnTo>
                  <a:lnTo>
                    <a:pt x="90" y="33"/>
                  </a:lnTo>
                  <a:lnTo>
                    <a:pt x="106" y="39"/>
                  </a:lnTo>
                  <a:lnTo>
                    <a:pt x="122" y="45"/>
                  </a:lnTo>
                  <a:lnTo>
                    <a:pt x="140" y="51"/>
                  </a:lnTo>
                  <a:lnTo>
                    <a:pt x="156" y="58"/>
                  </a:lnTo>
                  <a:lnTo>
                    <a:pt x="172" y="64"/>
                  </a:lnTo>
                  <a:lnTo>
                    <a:pt x="188" y="71"/>
                  </a:lnTo>
                  <a:lnTo>
                    <a:pt x="204" y="79"/>
                  </a:lnTo>
                  <a:lnTo>
                    <a:pt x="218" y="86"/>
                  </a:lnTo>
                  <a:lnTo>
                    <a:pt x="233" y="95"/>
                  </a:lnTo>
                  <a:lnTo>
                    <a:pt x="24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11" name="Rectangle 4"/>
          <p:cNvSpPr>
            <a:spLocks noGrp="1" noChangeArrowheads="1"/>
          </p:cNvSpPr>
          <p:nvPr>
            <p:ph type="title"/>
          </p:nvPr>
        </p:nvSpPr>
        <p:spPr>
          <a:xfrm>
            <a:off x="259457" y="150813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</a:rPr>
              <a:t>Elements of a wireless network</a:t>
            </a:r>
          </a:p>
        </p:txBody>
      </p:sp>
      <p:pic>
        <p:nvPicPr>
          <p:cNvPr id="27690" name="Picture 16" descr="underline_base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7" y="838202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91" name="Group 6"/>
          <p:cNvGrpSpPr>
            <a:grpSpLocks/>
          </p:cNvGrpSpPr>
          <p:nvPr/>
        </p:nvGrpSpPr>
        <p:grpSpPr bwMode="auto">
          <a:xfrm>
            <a:off x="4562475" y="2557464"/>
            <a:ext cx="2362200" cy="1762125"/>
            <a:chOff x="3839" y="1737"/>
            <a:chExt cx="1488" cy="1110"/>
          </a:xfrm>
        </p:grpSpPr>
        <p:sp>
          <p:nvSpPr>
            <p:cNvPr id="27692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4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1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72239"/>
            <a:ext cx="1959221" cy="3651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</a:rPr>
              <a:t>Kurose, Ross. Chapter 6</a:t>
            </a:r>
          </a:p>
        </p:txBody>
      </p:sp>
    </p:spTree>
    <p:extLst>
      <p:ext uri="{BB962C8B-B14F-4D97-AF65-F5344CB8AC3E}">
        <p14:creationId xmlns:p14="http://schemas.microsoft.com/office/powerpoint/2010/main" val="1911301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Service Area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431" y="3573911"/>
            <a:ext cx="5812569" cy="3227732"/>
          </a:xfrm>
          <a:prstGeom prst="rect">
            <a:avLst/>
          </a:prstGeom>
        </p:spPr>
      </p:pic>
      <p:pic>
        <p:nvPicPr>
          <p:cNvPr id="2050" name="Picture 2" descr="http://networking.layer-x.com/pic/fig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2" y="2315368"/>
            <a:ext cx="6288498" cy="386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 flipV="1">
            <a:off x="3529013" y="2571750"/>
            <a:ext cx="4086225" cy="100216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529013" y="2571750"/>
            <a:ext cx="4086225" cy="17145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29038" y="2571750"/>
            <a:ext cx="3886200" cy="28289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15238" y="2175533"/>
            <a:ext cx="2006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Wireless</a:t>
            </a:r>
          </a:p>
        </p:txBody>
      </p:sp>
    </p:spTree>
    <p:extLst>
      <p:ext uri="{BB962C8B-B14F-4D97-AF65-F5344CB8AC3E}">
        <p14:creationId xmlns:p14="http://schemas.microsoft.com/office/powerpoint/2010/main" val="397016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187326" y="127001"/>
            <a:ext cx="9491659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>
                <a:latin typeface="Gill Sans MT" charset="0"/>
              </a:rPr>
              <a:t>Data rates and distances for popular technologies</a:t>
            </a:r>
          </a:p>
        </p:txBody>
      </p:sp>
      <p:sp>
        <p:nvSpPr>
          <p:cNvPr id="7176" name="Rectangle 111"/>
          <p:cNvSpPr>
            <a:spLocks noChangeArrowheads="1"/>
          </p:cNvSpPr>
          <p:nvPr/>
        </p:nvSpPr>
        <p:spPr bwMode="auto">
          <a:xfrm>
            <a:off x="2851150" y="1955800"/>
            <a:ext cx="6567488" cy="34671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8198" name="Line 112"/>
          <p:cNvSpPr>
            <a:spLocks noChangeShapeType="1"/>
          </p:cNvSpPr>
          <p:nvPr/>
        </p:nvSpPr>
        <p:spPr bwMode="auto">
          <a:xfrm>
            <a:off x="2851151" y="5422900"/>
            <a:ext cx="6626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8199" name="Text Box 113"/>
          <p:cNvSpPr txBox="1">
            <a:spLocks noChangeArrowheads="1"/>
          </p:cNvSpPr>
          <p:nvPr/>
        </p:nvSpPr>
        <p:spPr bwMode="auto">
          <a:xfrm>
            <a:off x="3228975" y="5413375"/>
            <a:ext cx="831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>
                <a:latin typeface="Arial" charset="0"/>
              </a:rPr>
              <a:t>Indoor</a:t>
            </a:r>
          </a:p>
          <a:p>
            <a:pPr algn="ctr" eaLnBrk="1" hangingPunct="1">
              <a:defRPr/>
            </a:pPr>
            <a:r>
              <a:rPr lang="en-US" sz="1400">
                <a:latin typeface="Arial" charset="0"/>
              </a:rPr>
              <a:t>10-30m</a:t>
            </a:r>
          </a:p>
        </p:txBody>
      </p:sp>
      <p:sp>
        <p:nvSpPr>
          <p:cNvPr id="8200" name="Text Box 114"/>
          <p:cNvSpPr txBox="1">
            <a:spLocks noChangeArrowheads="1"/>
          </p:cNvSpPr>
          <p:nvPr/>
        </p:nvSpPr>
        <p:spPr bwMode="auto">
          <a:xfrm>
            <a:off x="4741863" y="5416550"/>
            <a:ext cx="1009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>
                <a:latin typeface="Arial" charset="0"/>
              </a:rPr>
              <a:t>Outdoor</a:t>
            </a:r>
          </a:p>
          <a:p>
            <a:pPr algn="ctr" eaLnBrk="1" hangingPunct="1">
              <a:defRPr/>
            </a:pPr>
            <a:r>
              <a:rPr lang="en-US" sz="1400">
                <a:latin typeface="Arial" charset="0"/>
              </a:rPr>
              <a:t>50-200m</a:t>
            </a:r>
          </a:p>
        </p:txBody>
      </p:sp>
      <p:sp>
        <p:nvSpPr>
          <p:cNvPr id="8201" name="Text Box 115"/>
          <p:cNvSpPr txBox="1">
            <a:spLocks noChangeArrowheads="1"/>
          </p:cNvSpPr>
          <p:nvPr/>
        </p:nvSpPr>
        <p:spPr bwMode="auto">
          <a:xfrm>
            <a:off x="6219825" y="5421314"/>
            <a:ext cx="12382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Arial" charset="0"/>
              </a:rPr>
              <a:t>Mid-range</a:t>
            </a:r>
          </a:p>
          <a:p>
            <a:pPr algn="ctr" eaLnBrk="1" hangingPunct="1"/>
            <a:r>
              <a:rPr lang="en-US" altLang="en-US" sz="1800">
                <a:latin typeface="Arial" charset="0"/>
              </a:rPr>
              <a:t>outdoor</a:t>
            </a:r>
          </a:p>
          <a:p>
            <a:pPr algn="ctr" eaLnBrk="1" hangingPunct="1"/>
            <a:r>
              <a:rPr lang="en-US" altLang="en-US" sz="1400">
                <a:latin typeface="Arial" charset="0"/>
              </a:rPr>
              <a:t>200m – 4 Km</a:t>
            </a:r>
          </a:p>
        </p:txBody>
      </p:sp>
      <p:sp>
        <p:nvSpPr>
          <p:cNvPr id="8202" name="Text Box 116"/>
          <p:cNvSpPr txBox="1">
            <a:spLocks noChangeArrowheads="1"/>
          </p:cNvSpPr>
          <p:nvPr/>
        </p:nvSpPr>
        <p:spPr bwMode="auto">
          <a:xfrm>
            <a:off x="7724775" y="5421314"/>
            <a:ext cx="13525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Arial" charset="0"/>
              </a:rPr>
              <a:t>Long-range</a:t>
            </a:r>
          </a:p>
          <a:p>
            <a:pPr algn="ctr" eaLnBrk="1" hangingPunct="1"/>
            <a:r>
              <a:rPr lang="en-US" altLang="en-US" sz="1800">
                <a:latin typeface="Arial" charset="0"/>
              </a:rPr>
              <a:t>outdoor</a:t>
            </a:r>
          </a:p>
          <a:p>
            <a:pPr algn="ctr" eaLnBrk="1" hangingPunct="1"/>
            <a:r>
              <a:rPr lang="en-US" altLang="en-US" sz="1400">
                <a:latin typeface="Arial" charset="0"/>
              </a:rPr>
              <a:t>5Km – 20 Km</a:t>
            </a:r>
          </a:p>
        </p:txBody>
      </p:sp>
      <p:sp>
        <p:nvSpPr>
          <p:cNvPr id="8203" name="Text Box 117"/>
          <p:cNvSpPr txBox="1">
            <a:spLocks noChangeArrowheads="1"/>
          </p:cNvSpPr>
          <p:nvPr/>
        </p:nvSpPr>
        <p:spPr bwMode="auto">
          <a:xfrm>
            <a:off x="2203450" y="4800601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>
                <a:latin typeface="Arial" charset="0"/>
              </a:rPr>
              <a:t>.056</a:t>
            </a:r>
            <a:endParaRPr lang="en-US" sz="1400">
              <a:latin typeface="Arial" charset="0"/>
            </a:endParaRPr>
          </a:p>
        </p:txBody>
      </p:sp>
      <p:sp>
        <p:nvSpPr>
          <p:cNvPr id="8204" name="Text Box 118"/>
          <p:cNvSpPr txBox="1">
            <a:spLocks noChangeArrowheads="1"/>
          </p:cNvSpPr>
          <p:nvPr/>
        </p:nvSpPr>
        <p:spPr bwMode="auto">
          <a:xfrm>
            <a:off x="2206625" y="4368801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>
                <a:latin typeface="Arial" charset="0"/>
              </a:rPr>
              <a:t>.384</a:t>
            </a:r>
            <a:endParaRPr lang="en-US" sz="1400">
              <a:latin typeface="Arial" charset="0"/>
            </a:endParaRPr>
          </a:p>
        </p:txBody>
      </p:sp>
      <p:sp>
        <p:nvSpPr>
          <p:cNvPr id="8205" name="Text Box 119"/>
          <p:cNvSpPr txBox="1">
            <a:spLocks noChangeArrowheads="1"/>
          </p:cNvSpPr>
          <p:nvPr/>
        </p:nvSpPr>
        <p:spPr bwMode="auto">
          <a:xfrm>
            <a:off x="2447925" y="36782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>
                <a:latin typeface="Arial" charset="0"/>
              </a:rPr>
              <a:t>1</a:t>
            </a:r>
            <a:endParaRPr lang="en-US" sz="1400">
              <a:latin typeface="Arial" charset="0"/>
            </a:endParaRPr>
          </a:p>
        </p:txBody>
      </p:sp>
      <p:sp>
        <p:nvSpPr>
          <p:cNvPr id="8206" name="Text Box 120"/>
          <p:cNvSpPr txBox="1">
            <a:spLocks noChangeArrowheads="1"/>
          </p:cNvSpPr>
          <p:nvPr/>
        </p:nvSpPr>
        <p:spPr bwMode="auto">
          <a:xfrm>
            <a:off x="2446338" y="32464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>
                <a:latin typeface="Arial" charset="0"/>
              </a:rPr>
              <a:t>4</a:t>
            </a:r>
            <a:endParaRPr lang="en-US" sz="1400">
              <a:latin typeface="Arial" charset="0"/>
            </a:endParaRPr>
          </a:p>
        </p:txBody>
      </p:sp>
      <p:sp>
        <p:nvSpPr>
          <p:cNvPr id="8207" name="Text Box 121"/>
          <p:cNvSpPr txBox="1">
            <a:spLocks noChangeArrowheads="1"/>
          </p:cNvSpPr>
          <p:nvPr/>
        </p:nvSpPr>
        <p:spPr bwMode="auto">
          <a:xfrm>
            <a:off x="2149475" y="28511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>
                <a:latin typeface="Arial" charset="0"/>
              </a:rPr>
              <a:t>5-11</a:t>
            </a:r>
            <a:endParaRPr lang="en-US" sz="1400">
              <a:latin typeface="Arial" charset="0"/>
            </a:endParaRPr>
          </a:p>
        </p:txBody>
      </p:sp>
      <p:sp>
        <p:nvSpPr>
          <p:cNvPr id="8208" name="Text Box 122"/>
          <p:cNvSpPr txBox="1">
            <a:spLocks noChangeArrowheads="1"/>
          </p:cNvSpPr>
          <p:nvPr/>
        </p:nvSpPr>
        <p:spPr bwMode="auto">
          <a:xfrm>
            <a:off x="2338388" y="2435226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>
                <a:latin typeface="Arial" charset="0"/>
              </a:rPr>
              <a:t>54</a:t>
            </a:r>
            <a:endParaRPr lang="en-US" sz="1400">
              <a:latin typeface="Arial" charset="0"/>
            </a:endParaRPr>
          </a:p>
        </p:txBody>
      </p:sp>
      <p:sp>
        <p:nvSpPr>
          <p:cNvPr id="8209" name="Rectangle 123"/>
          <p:cNvSpPr>
            <a:spLocks noChangeArrowheads="1"/>
          </p:cNvSpPr>
          <p:nvPr/>
        </p:nvSpPr>
        <p:spPr bwMode="auto">
          <a:xfrm>
            <a:off x="4186239" y="4852988"/>
            <a:ext cx="4676775" cy="284162"/>
          </a:xfrm>
          <a:prstGeom prst="rect">
            <a:avLst/>
          </a:prstGeom>
          <a:solidFill>
            <a:srgbClr val="3333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8210" name="Text Box 124"/>
          <p:cNvSpPr txBox="1">
            <a:spLocks noChangeArrowheads="1"/>
          </p:cNvSpPr>
          <p:nvPr/>
        </p:nvSpPr>
        <p:spPr bwMode="auto">
          <a:xfrm>
            <a:off x="5472113" y="4845051"/>
            <a:ext cx="2106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</a:rPr>
              <a:t>2G: IS-95, CDMA, GSM</a:t>
            </a:r>
          </a:p>
        </p:txBody>
      </p:sp>
      <p:sp>
        <p:nvSpPr>
          <p:cNvPr id="8211" name="Rectangle 126"/>
          <p:cNvSpPr>
            <a:spLocks noChangeArrowheads="1"/>
          </p:cNvSpPr>
          <p:nvPr/>
        </p:nvSpPr>
        <p:spPr bwMode="auto">
          <a:xfrm>
            <a:off x="4175126" y="4435476"/>
            <a:ext cx="4676775" cy="284163"/>
          </a:xfrm>
          <a:prstGeom prst="rect">
            <a:avLst/>
          </a:prstGeom>
          <a:solidFill>
            <a:srgbClr val="3333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8212" name="Text Box 127"/>
          <p:cNvSpPr txBox="1">
            <a:spLocks noChangeArrowheads="1"/>
          </p:cNvSpPr>
          <p:nvPr/>
        </p:nvSpPr>
        <p:spPr bwMode="auto">
          <a:xfrm>
            <a:off x="5205413" y="4413251"/>
            <a:ext cx="29829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</a:rPr>
              <a:t>2.5G: UMTS/WCDMA, CDMA2000</a:t>
            </a:r>
          </a:p>
        </p:txBody>
      </p:sp>
      <p:sp>
        <p:nvSpPr>
          <p:cNvPr id="8213" name="Rectangle 129"/>
          <p:cNvSpPr>
            <a:spLocks noChangeArrowheads="1"/>
          </p:cNvSpPr>
          <p:nvPr/>
        </p:nvSpPr>
        <p:spPr bwMode="auto">
          <a:xfrm>
            <a:off x="2863850" y="3703638"/>
            <a:ext cx="928688" cy="284162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8214" name="Text Box 130"/>
          <p:cNvSpPr txBox="1">
            <a:spLocks noChangeArrowheads="1"/>
          </p:cNvSpPr>
          <p:nvPr/>
        </p:nvSpPr>
        <p:spPr bwMode="auto">
          <a:xfrm>
            <a:off x="2946400" y="3711575"/>
            <a:ext cx="725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</a:rPr>
              <a:t>802.15</a:t>
            </a:r>
          </a:p>
        </p:txBody>
      </p:sp>
      <p:sp>
        <p:nvSpPr>
          <p:cNvPr id="8215" name="Rectangle 131"/>
          <p:cNvSpPr>
            <a:spLocks noChangeArrowheads="1"/>
          </p:cNvSpPr>
          <p:nvPr/>
        </p:nvSpPr>
        <p:spPr bwMode="auto">
          <a:xfrm>
            <a:off x="2878139" y="2865438"/>
            <a:ext cx="1724025" cy="315912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8216" name="Text Box 132"/>
          <p:cNvSpPr txBox="1">
            <a:spLocks noChangeArrowheads="1"/>
          </p:cNvSpPr>
          <p:nvPr/>
        </p:nvSpPr>
        <p:spPr bwMode="auto">
          <a:xfrm>
            <a:off x="3248025" y="2890838"/>
            <a:ext cx="833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</a:rPr>
              <a:t>802.11b</a:t>
            </a:r>
          </a:p>
        </p:txBody>
      </p:sp>
      <p:sp>
        <p:nvSpPr>
          <p:cNvPr id="8217" name="Rectangle 133"/>
          <p:cNvSpPr>
            <a:spLocks noChangeArrowheads="1"/>
          </p:cNvSpPr>
          <p:nvPr/>
        </p:nvSpPr>
        <p:spPr bwMode="auto">
          <a:xfrm>
            <a:off x="2881314" y="2432051"/>
            <a:ext cx="1724025" cy="315913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8218" name="Text Box 134"/>
          <p:cNvSpPr txBox="1">
            <a:spLocks noChangeArrowheads="1"/>
          </p:cNvSpPr>
          <p:nvPr/>
        </p:nvSpPr>
        <p:spPr bwMode="auto">
          <a:xfrm>
            <a:off x="3251201" y="2457450"/>
            <a:ext cx="981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</a:rPr>
              <a:t>802.11a,g</a:t>
            </a:r>
          </a:p>
        </p:txBody>
      </p:sp>
      <p:sp>
        <p:nvSpPr>
          <p:cNvPr id="8219" name="Line 135"/>
          <p:cNvSpPr>
            <a:spLocks noChangeShapeType="1"/>
          </p:cNvSpPr>
          <p:nvPr/>
        </p:nvSpPr>
        <p:spPr bwMode="auto">
          <a:xfrm flipV="1">
            <a:off x="2852738" y="2395538"/>
            <a:ext cx="0" cy="3027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8220" name="Rectangle 136"/>
          <p:cNvSpPr>
            <a:spLocks noChangeArrowheads="1"/>
          </p:cNvSpPr>
          <p:nvPr/>
        </p:nvSpPr>
        <p:spPr bwMode="auto">
          <a:xfrm>
            <a:off x="4241801" y="2744788"/>
            <a:ext cx="5078413" cy="596900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8221" name="Rectangle 137"/>
          <p:cNvSpPr>
            <a:spLocks noChangeArrowheads="1"/>
          </p:cNvSpPr>
          <p:nvPr/>
        </p:nvSpPr>
        <p:spPr bwMode="auto">
          <a:xfrm>
            <a:off x="4178301" y="3297238"/>
            <a:ext cx="4676775" cy="284162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8222" name="Text Box 138"/>
          <p:cNvSpPr txBox="1">
            <a:spLocks noChangeArrowheads="1"/>
          </p:cNvSpPr>
          <p:nvPr/>
        </p:nvSpPr>
        <p:spPr bwMode="auto">
          <a:xfrm>
            <a:off x="4489451" y="3305176"/>
            <a:ext cx="42910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</a:rPr>
              <a:t>3G: UMTS/WCDMA-HSPDA, CDMA2000-1xEVDO</a:t>
            </a:r>
          </a:p>
        </p:txBody>
      </p:sp>
      <p:sp>
        <p:nvSpPr>
          <p:cNvPr id="8223" name="Text Box 140"/>
          <p:cNvSpPr txBox="1">
            <a:spLocks noChangeArrowheads="1"/>
          </p:cNvSpPr>
          <p:nvPr/>
        </p:nvSpPr>
        <p:spPr bwMode="auto">
          <a:xfrm>
            <a:off x="6537325" y="2922589"/>
            <a:ext cx="1695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</a:rPr>
              <a:t>4G: LTWE WIMAX</a:t>
            </a:r>
          </a:p>
        </p:txBody>
      </p:sp>
      <p:sp>
        <p:nvSpPr>
          <p:cNvPr id="8224" name="Rectangle 141"/>
          <p:cNvSpPr>
            <a:spLocks noChangeArrowheads="1"/>
          </p:cNvSpPr>
          <p:nvPr/>
        </p:nvSpPr>
        <p:spPr bwMode="auto">
          <a:xfrm>
            <a:off x="4657726" y="2536826"/>
            <a:ext cx="4062413" cy="284163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8225" name="Text Box 142"/>
          <p:cNvSpPr txBox="1">
            <a:spLocks noChangeArrowheads="1"/>
          </p:cNvSpPr>
          <p:nvPr/>
        </p:nvSpPr>
        <p:spPr bwMode="auto">
          <a:xfrm>
            <a:off x="5688013" y="2514600"/>
            <a:ext cx="2178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</a:rPr>
              <a:t>802.11a,g point-to-point</a:t>
            </a:r>
          </a:p>
        </p:txBody>
      </p:sp>
      <p:sp>
        <p:nvSpPr>
          <p:cNvPr id="8226" name="Line 143"/>
          <p:cNvSpPr>
            <a:spLocks noChangeShapeType="1"/>
          </p:cNvSpPr>
          <p:nvPr/>
        </p:nvSpPr>
        <p:spPr bwMode="auto">
          <a:xfrm flipH="1">
            <a:off x="9424988" y="2700338"/>
            <a:ext cx="25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8227" name="Text Box 144"/>
          <p:cNvSpPr txBox="1">
            <a:spLocks noChangeArrowheads="1"/>
          </p:cNvSpPr>
          <p:nvPr/>
        </p:nvSpPr>
        <p:spPr bwMode="auto">
          <a:xfrm>
            <a:off x="2238375" y="2022476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>
                <a:latin typeface="Arial" charset="0"/>
              </a:rPr>
              <a:t>200</a:t>
            </a:r>
            <a:endParaRPr lang="en-US" sz="1400">
              <a:latin typeface="Arial" charset="0"/>
            </a:endParaRPr>
          </a:p>
        </p:txBody>
      </p:sp>
      <p:sp>
        <p:nvSpPr>
          <p:cNvPr id="8228" name="Rectangle 145"/>
          <p:cNvSpPr>
            <a:spLocks noChangeArrowheads="1"/>
          </p:cNvSpPr>
          <p:nvPr/>
        </p:nvSpPr>
        <p:spPr bwMode="auto">
          <a:xfrm>
            <a:off x="2868613" y="2036763"/>
            <a:ext cx="1522412" cy="315912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8229" name="Text Box 146"/>
          <p:cNvSpPr txBox="1">
            <a:spLocks noChangeArrowheads="1"/>
          </p:cNvSpPr>
          <p:nvPr/>
        </p:nvSpPr>
        <p:spPr bwMode="auto">
          <a:xfrm>
            <a:off x="3238500" y="2036763"/>
            <a:ext cx="833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</a:rPr>
              <a:t>802.11n</a:t>
            </a:r>
          </a:p>
        </p:txBody>
      </p:sp>
      <p:sp>
        <p:nvSpPr>
          <p:cNvPr id="8230" name="Text Box 147"/>
          <p:cNvSpPr txBox="1">
            <a:spLocks noChangeArrowheads="1"/>
          </p:cNvSpPr>
          <p:nvPr/>
        </p:nvSpPr>
        <p:spPr bwMode="auto">
          <a:xfrm rot="-5400000">
            <a:off x="1077119" y="3417094"/>
            <a:ext cx="189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latin typeface="Arial" charset="0"/>
              </a:rPr>
              <a:t>Data rate (Mbps)</a:t>
            </a:r>
          </a:p>
        </p:txBody>
      </p:sp>
      <p:pic>
        <p:nvPicPr>
          <p:cNvPr id="29734" name="Picture 6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931865"/>
            <a:ext cx="8228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72239"/>
            <a:ext cx="1959221" cy="3651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</a:rPr>
              <a:t>Kurose, Ross. Chapter 6</a:t>
            </a:r>
          </a:p>
        </p:txBody>
      </p:sp>
    </p:spTree>
    <p:extLst>
      <p:ext uri="{BB962C8B-B14F-4D97-AF65-F5344CB8AC3E}">
        <p14:creationId xmlns:p14="http://schemas.microsoft.com/office/powerpoint/2010/main" val="1926595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Overview of Network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rgbClr val="E7E6E6"/>
                </a:solidFill>
              </a:rPr>
              <a:t>Based on Required Infrastructure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7" y="1487779"/>
            <a:ext cx="3425609" cy="1387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46" y="1576341"/>
            <a:ext cx="3433324" cy="1210246"/>
          </a:xfrm>
          <a:prstGeom prst="rect">
            <a:avLst/>
          </a:prstGeom>
        </p:spPr>
      </p:pic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42" y="1262202"/>
            <a:ext cx="3423916" cy="1883153"/>
          </a:xfrm>
          <a:prstGeom prst="rect">
            <a:avLst/>
          </a:prstGeom>
        </p:spPr>
      </p:pic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3757" y="3361371"/>
            <a:ext cx="3425609" cy="43725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err="1">
                <a:solidFill>
                  <a:srgbClr val="FFFFFF"/>
                </a:solidFill>
              </a:rPr>
              <a:t>Infrastructured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449726" y="3390997"/>
            <a:ext cx="3423916" cy="39855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>
                <a:solidFill>
                  <a:srgbClr val="FFFFFF"/>
                </a:solidFill>
              </a:rPr>
              <a:t>Infrastructure-less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400038" y="3378271"/>
            <a:ext cx="3433324" cy="42035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>
                <a:solidFill>
                  <a:srgbClr val="FFFFFF"/>
                </a:solidFill>
              </a:rPr>
              <a:t>Mesh</a:t>
            </a:r>
          </a:p>
        </p:txBody>
      </p:sp>
    </p:spTree>
    <p:extLst>
      <p:ext uri="{BB962C8B-B14F-4D97-AF65-F5344CB8AC3E}">
        <p14:creationId xmlns:p14="http://schemas.microsoft.com/office/powerpoint/2010/main" val="2357161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4C0583-AAA6-914C-9899-28D6251F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INFRASTRUCTURED NETWORKS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4466E-0D9B-5344-95EF-8DDDCD5D6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2F569C60-D49D-2D46-B978-8EE141F1F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314" y="661987"/>
            <a:ext cx="1524000" cy="15240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572C827A-D402-2B42-9CA7-A4201CBA6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4" y="1119187"/>
            <a:ext cx="1524000" cy="15240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8068B1C3-6D0A-7240-A4CD-06ADF9633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7514" y="204787"/>
            <a:ext cx="1524000" cy="1524000"/>
          </a:xfrm>
          <a:prstGeom prst="ellipse">
            <a:avLst/>
          </a:prstGeom>
          <a:solidFill>
            <a:srgbClr val="C0C0C0"/>
          </a:solidFill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loud">
            <a:extLst>
              <a:ext uri="{FF2B5EF4-FFF2-40B4-BE49-F238E27FC236}">
                <a16:creationId xmlns:a16="http://schemas.microsoft.com/office/drawing/2014/main" id="{411FD509-2623-3743-9734-608BAEBEB3C7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8367714" y="890587"/>
            <a:ext cx="1752600" cy="10731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Wired Network</a:t>
            </a: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6743361D-46AD-974B-B015-782765D15D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7514" y="1423987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3159ED04-B0C7-C144-8988-43DFF25C4C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7914" y="1423987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D01A0271-8C20-4040-87DF-309EE4A59C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7514" y="1423987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0D77BBA8-051B-E341-A7A9-11FA6F9002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29514" y="111918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2">
            <a:extLst>
              <a:ext uri="{FF2B5EF4-FFF2-40B4-BE49-F238E27FC236}">
                <a16:creationId xmlns:a16="http://schemas.microsoft.com/office/drawing/2014/main" id="{249187DD-CDBA-6642-81F8-BF277A1D9817}"/>
              </a:ext>
            </a:extLst>
          </p:cNvPr>
          <p:cNvGrpSpPr>
            <a:grpSpLocks/>
          </p:cNvGrpSpPr>
          <p:nvPr/>
        </p:nvGrpSpPr>
        <p:grpSpPr bwMode="auto">
          <a:xfrm>
            <a:off x="6513514" y="1690687"/>
            <a:ext cx="444500" cy="414338"/>
            <a:chOff x="1424" y="2136"/>
            <a:chExt cx="280" cy="261"/>
          </a:xfrm>
        </p:grpSpPr>
        <p:sp>
          <p:nvSpPr>
            <p:cNvPr id="15" name="AutoShape 13">
              <a:extLst>
                <a:ext uri="{FF2B5EF4-FFF2-40B4-BE49-F238E27FC236}">
                  <a16:creationId xmlns:a16="http://schemas.microsoft.com/office/drawing/2014/main" id="{AD828E12-0736-7143-8809-B894218F3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261DA7AB-D036-7245-93B2-B050EB0388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2185"/>
              <a:ext cx="2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AP</a:t>
              </a:r>
            </a:p>
          </p:txBody>
        </p:sp>
      </p:grpSp>
      <p:grpSp>
        <p:nvGrpSpPr>
          <p:cNvPr id="17" name="Group 15">
            <a:extLst>
              <a:ext uri="{FF2B5EF4-FFF2-40B4-BE49-F238E27FC236}">
                <a16:creationId xmlns:a16="http://schemas.microsoft.com/office/drawing/2014/main" id="{9E5B9569-7C2A-7442-A46D-94DFAC0DB0DD}"/>
              </a:ext>
            </a:extLst>
          </p:cNvPr>
          <p:cNvGrpSpPr>
            <a:grpSpLocks/>
          </p:cNvGrpSpPr>
          <p:nvPr/>
        </p:nvGrpSpPr>
        <p:grpSpPr bwMode="auto">
          <a:xfrm>
            <a:off x="11041064" y="1216025"/>
            <a:ext cx="444500" cy="414337"/>
            <a:chOff x="1424" y="2136"/>
            <a:chExt cx="280" cy="261"/>
          </a:xfrm>
        </p:grpSpPr>
        <p:sp>
          <p:nvSpPr>
            <p:cNvPr id="18" name="AutoShape 16">
              <a:extLst>
                <a:ext uri="{FF2B5EF4-FFF2-40B4-BE49-F238E27FC236}">
                  <a16:creationId xmlns:a16="http://schemas.microsoft.com/office/drawing/2014/main" id="{6A7B5AA6-A956-2E48-B041-2D18E61F9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ext Box 17">
              <a:extLst>
                <a:ext uri="{FF2B5EF4-FFF2-40B4-BE49-F238E27FC236}">
                  <a16:creationId xmlns:a16="http://schemas.microsoft.com/office/drawing/2014/main" id="{93767331-C13F-9341-B994-5CA176F50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2185"/>
              <a:ext cx="2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AP</a:t>
              </a:r>
            </a:p>
          </p:txBody>
        </p:sp>
      </p:grpSp>
      <p:grpSp>
        <p:nvGrpSpPr>
          <p:cNvPr id="20" name="Group 18">
            <a:extLst>
              <a:ext uri="{FF2B5EF4-FFF2-40B4-BE49-F238E27FC236}">
                <a16:creationId xmlns:a16="http://schemas.microsoft.com/office/drawing/2014/main" id="{0AF1B21C-41FF-DC43-86E5-38176F5C73AB}"/>
              </a:ext>
            </a:extLst>
          </p:cNvPr>
          <p:cNvGrpSpPr>
            <a:grpSpLocks/>
          </p:cNvGrpSpPr>
          <p:nvPr/>
        </p:nvGrpSpPr>
        <p:grpSpPr bwMode="auto">
          <a:xfrm>
            <a:off x="7307264" y="758825"/>
            <a:ext cx="444500" cy="414337"/>
            <a:chOff x="1424" y="2136"/>
            <a:chExt cx="280" cy="261"/>
          </a:xfrm>
        </p:grpSpPr>
        <p:sp>
          <p:nvSpPr>
            <p:cNvPr id="21" name="AutoShape 19">
              <a:extLst>
                <a:ext uri="{FF2B5EF4-FFF2-40B4-BE49-F238E27FC236}">
                  <a16:creationId xmlns:a16="http://schemas.microsoft.com/office/drawing/2014/main" id="{1A3403F9-19EC-4149-A025-75C49CD71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1911CF85-A776-CB4D-801C-32745F1656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2185"/>
              <a:ext cx="2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AP</a:t>
              </a:r>
            </a:p>
          </p:txBody>
        </p:sp>
      </p:grpSp>
      <p:sp>
        <p:nvSpPr>
          <p:cNvPr id="23" name="Oval 21">
            <a:extLst>
              <a:ext uri="{FF2B5EF4-FFF2-40B4-BE49-F238E27FC236}">
                <a16:creationId xmlns:a16="http://schemas.microsoft.com/office/drawing/2014/main" id="{2DA06855-B0D6-F94E-9EFA-46D2047E1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4" y="2351087"/>
            <a:ext cx="234950" cy="2349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2A299B1B-9F57-6142-9451-2D5F8F67E4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62739" y="2057400"/>
            <a:ext cx="85725" cy="296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23">
            <a:extLst>
              <a:ext uri="{FF2B5EF4-FFF2-40B4-BE49-F238E27FC236}">
                <a16:creationId xmlns:a16="http://schemas.microsoft.com/office/drawing/2014/main" id="{5F0AA939-F391-D740-BFCA-A435D9603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2" y="439737"/>
            <a:ext cx="234950" cy="2349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6" name="Oval 24">
            <a:extLst>
              <a:ext uri="{FF2B5EF4-FFF2-40B4-BE49-F238E27FC236}">
                <a16:creationId xmlns:a16="http://schemas.microsoft.com/office/drawing/2014/main" id="{A96C472D-AEE7-8F4E-A8DF-19290A676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7277" y="1890712"/>
            <a:ext cx="234950" cy="2349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7" name="Oval 25">
            <a:extLst>
              <a:ext uri="{FF2B5EF4-FFF2-40B4-BE49-F238E27FC236}">
                <a16:creationId xmlns:a16="http://schemas.microsoft.com/office/drawing/2014/main" id="{B6AB79EB-C9CA-6A43-AC7B-CF61F07E8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5177" y="757237"/>
            <a:ext cx="234950" cy="2349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A805E6DF-8381-674C-B54C-B67C10BB8D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10427" y="627062"/>
            <a:ext cx="198437" cy="198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489B16AE-D938-8645-8807-5433FE345A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107739" y="966787"/>
            <a:ext cx="136525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5D9D2ED8-0BC2-044E-B62C-30BDF309EF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233152" y="1601787"/>
            <a:ext cx="61912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29">
            <a:extLst>
              <a:ext uri="{FF2B5EF4-FFF2-40B4-BE49-F238E27FC236}">
                <a16:creationId xmlns:a16="http://schemas.microsoft.com/office/drawing/2014/main" id="{EDEA6F3F-0C9D-3349-B89D-844C39662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802" y="1503362"/>
            <a:ext cx="234950" cy="2349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2" name="Oval 30">
            <a:extLst>
              <a:ext uri="{FF2B5EF4-FFF2-40B4-BE49-F238E27FC236}">
                <a16:creationId xmlns:a16="http://schemas.microsoft.com/office/drawing/2014/main" id="{53C09DD1-EF48-B94B-92D3-F70121004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6302" y="1792287"/>
            <a:ext cx="234950" cy="2349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77129B3D-A0E1-C347-977E-AB121B5F7D3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32539" y="1716087"/>
            <a:ext cx="246063" cy="160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32">
            <a:extLst>
              <a:ext uri="{FF2B5EF4-FFF2-40B4-BE49-F238E27FC236}">
                <a16:creationId xmlns:a16="http://schemas.microsoft.com/office/drawing/2014/main" id="{BCE6101D-EEF2-FA45-BA2A-D9001D7402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7539" y="1866900"/>
            <a:ext cx="258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56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Infrastructured</a:t>
            </a:r>
            <a:endParaRPr lang="en-US" dirty="0"/>
          </a:p>
        </p:txBody>
      </p:sp>
      <p:sp>
        <p:nvSpPr>
          <p:cNvPr id="6" name="Oval 2"/>
          <p:cNvSpPr>
            <a:spLocks noChangeArrowheads="1"/>
          </p:cNvSpPr>
          <p:nvPr/>
        </p:nvSpPr>
        <p:spPr bwMode="auto">
          <a:xfrm>
            <a:off x="7491414" y="1919287"/>
            <a:ext cx="1524000" cy="15240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2995614" y="2376487"/>
            <a:ext cx="1524000" cy="15240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3757614" y="1462087"/>
            <a:ext cx="1524000" cy="1524000"/>
          </a:xfrm>
          <a:prstGeom prst="ellipse">
            <a:avLst/>
          </a:prstGeom>
          <a:solidFill>
            <a:srgbClr val="C0C0C0"/>
          </a:solidFill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5357814" y="2147887"/>
            <a:ext cx="1752600" cy="10731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Wired Network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3757614" y="2681287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6958014" y="2681287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3757614" y="2681287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4519614" y="237648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3503614" y="2947987"/>
            <a:ext cx="444500" cy="414338"/>
            <a:chOff x="1424" y="2136"/>
            <a:chExt cx="280" cy="261"/>
          </a:xfrm>
        </p:grpSpPr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424" y="2185"/>
              <a:ext cx="2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AP</a:t>
              </a: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8031164" y="2473325"/>
            <a:ext cx="444500" cy="414337"/>
            <a:chOff x="1424" y="2136"/>
            <a:chExt cx="280" cy="261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1424" y="2185"/>
              <a:ext cx="2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AP</a:t>
              </a:r>
            </a:p>
          </p:txBody>
        </p:sp>
      </p:grp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4297364" y="2016125"/>
            <a:ext cx="444500" cy="414337"/>
            <a:chOff x="1424" y="2136"/>
            <a:chExt cx="280" cy="261"/>
          </a:xfrm>
        </p:grpSpPr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1424" y="2185"/>
              <a:ext cx="2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AP</a:t>
              </a:r>
            </a:p>
          </p:txBody>
        </p:sp>
      </p:grp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3490914" y="3608387"/>
            <a:ext cx="234950" cy="2349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V="1">
            <a:off x="3652839" y="3314700"/>
            <a:ext cx="85725" cy="296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3975102" y="1697037"/>
            <a:ext cx="234950" cy="2349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8207377" y="3148012"/>
            <a:ext cx="234950" cy="2349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7915277" y="2014537"/>
            <a:ext cx="234950" cy="2349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H="1" flipV="1">
            <a:off x="4200527" y="1884362"/>
            <a:ext cx="198437" cy="198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H="1" flipV="1">
            <a:off x="8097839" y="2224087"/>
            <a:ext cx="136525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 flipH="1" flipV="1">
            <a:off x="8223252" y="2859087"/>
            <a:ext cx="61912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3136902" y="2760662"/>
            <a:ext cx="234950" cy="2349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4216402" y="3049587"/>
            <a:ext cx="234950" cy="2349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H="1" flipV="1">
            <a:off x="3322639" y="2973387"/>
            <a:ext cx="246063" cy="160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 flipV="1">
            <a:off x="3957639" y="3124200"/>
            <a:ext cx="258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Grp="1" noChangeArrowheads="1"/>
          </p:cNvSpPr>
          <p:nvPr>
            <p:ph idx="1"/>
          </p:nvPr>
        </p:nvSpPr>
        <p:spPr>
          <a:xfrm>
            <a:off x="2143127" y="4205286"/>
            <a:ext cx="7772400" cy="19065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1" charset="2"/>
              <a:buNone/>
            </a:pPr>
            <a:r>
              <a:rPr lang="en-US" sz="2400" dirty="0" err="1">
                <a:ea typeface="ＭＳ Ｐゴシック" pitchFamily="1" charset="-128"/>
                <a:cs typeface="ＭＳ Ｐゴシック" pitchFamily="1" charset="-128"/>
              </a:rPr>
              <a:t>Infrastructured</a:t>
            </a:r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 Networks (Wireless LAN):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dirty="0"/>
              <a:t>Fixed, wired backbone.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dirty="0"/>
              <a:t>Mobiles communicate directly with access points.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dirty="0"/>
              <a:t>Suitable for locations where access points can be placed.</a:t>
            </a:r>
          </a:p>
        </p:txBody>
      </p:sp>
    </p:spTree>
    <p:extLst>
      <p:ext uri="{BB962C8B-B14F-4D97-AF65-F5344CB8AC3E}">
        <p14:creationId xmlns:p14="http://schemas.microsoft.com/office/powerpoint/2010/main" val="3119249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dirty="0" err="1"/>
              <a:t>Infrastructured</a:t>
            </a:r>
            <a:r>
              <a:rPr lang="en-US" dirty="0"/>
              <a:t>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Thoughts?</a:t>
            </a:r>
          </a:p>
          <a:p>
            <a:pPr lvl="1"/>
            <a:r>
              <a:rPr lang="en-US" dirty="0"/>
              <a:t>Cellular</a:t>
            </a:r>
          </a:p>
          <a:p>
            <a:pPr lvl="1"/>
            <a:r>
              <a:rPr lang="en-US" dirty="0"/>
              <a:t>Wi-Fi</a:t>
            </a:r>
          </a:p>
          <a:p>
            <a:pPr lvl="1"/>
            <a:r>
              <a:rPr lang="en-US" dirty="0"/>
              <a:t>WiMAX</a:t>
            </a:r>
          </a:p>
          <a:p>
            <a:pPr lvl="1"/>
            <a:endParaRPr lang="en-US" dirty="0"/>
          </a:p>
        </p:txBody>
      </p:sp>
      <p:pic>
        <p:nvPicPr>
          <p:cNvPr id="14340" name="Picture 4" descr="http://s.hswstatic.com/gif/wireless-network-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4427259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airspan.com/wp-content/uploads/2010/09/solution_diagram_2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111" y="4001294"/>
            <a:ext cx="4476750" cy="27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bytelib.com/wp-content/uploads/2011/08/cellular-network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43" y="1330979"/>
            <a:ext cx="472440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14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Networks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58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3325" y="48148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4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&lt;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="" div="" border="2" align="BOTTOM" height="412" width="628"&gt; </a:t>
            </a:r>
          </a:p>
        </p:txBody>
      </p:sp>
      <p:pic>
        <p:nvPicPr>
          <p:cNvPr id="2052" name="Picture 4" descr="http://faculty.kfupm.edu.sa/ics/salah/082/ics343/handouts/mobile/mobile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933699"/>
            <a:ext cx="59817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Networks 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Continuous coverage any time, anywhere.</a:t>
            </a:r>
          </a:p>
          <a:p>
            <a:r>
              <a:rPr lang="en-US" dirty="0"/>
              <a:t>Cellular = Geographical area divided into cells.</a:t>
            </a:r>
          </a:p>
          <a:p>
            <a:r>
              <a:rPr lang="en-US" dirty="0"/>
              <a:t>Different cells use different frequencies.</a:t>
            </a:r>
          </a:p>
          <a:p>
            <a:r>
              <a:rPr lang="en-US" dirty="0"/>
              <a:t>Operate in licensed spectrum (expensive).</a:t>
            </a:r>
          </a:p>
          <a:p>
            <a:r>
              <a:rPr lang="en-US" dirty="0"/>
              <a:t>Centralized = Expensive backbone.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267200"/>
            <a:ext cx="440055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65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Networks Evolution</a:t>
            </a:r>
          </a:p>
        </p:txBody>
      </p:sp>
      <p:pic>
        <p:nvPicPr>
          <p:cNvPr id="3074" name="Picture 2" descr="http://www.4gamericas.org/UserFiles/image/Webpage%20Graphics/3GPP%20Family%20Technology%20Evolution-%208_2_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690688"/>
            <a:ext cx="7153275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133725" y="2100263"/>
            <a:ext cx="2114550" cy="108585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ular Callout 6"/>
          <p:cNvSpPr/>
          <p:nvPr/>
        </p:nvSpPr>
        <p:spPr>
          <a:xfrm>
            <a:off x="619125" y="3909220"/>
            <a:ext cx="3343275" cy="1219993"/>
          </a:xfrm>
          <a:prstGeom prst="wedgeRectCallout">
            <a:avLst>
              <a:gd name="adj1" fmla="val 51817"/>
              <a:gd name="adj2" fmla="val -10637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2G/2.5G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Voice and up to 64kbps data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29212" y="2144713"/>
            <a:ext cx="2205037" cy="10414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467600" y="2144713"/>
            <a:ext cx="2309813" cy="10414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ular Callout 10"/>
          <p:cNvSpPr/>
          <p:nvPr/>
        </p:nvSpPr>
        <p:spPr>
          <a:xfrm>
            <a:off x="4314825" y="3909220"/>
            <a:ext cx="3343275" cy="1219994"/>
          </a:xfrm>
          <a:prstGeom prst="wedgeRectCallout">
            <a:avLst>
              <a:gd name="adj1" fmla="val 1389"/>
              <a:gd name="adj2" fmla="val -112633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3G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Up to 2Mbps data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8010525" y="3909219"/>
            <a:ext cx="3343275" cy="1219994"/>
          </a:xfrm>
          <a:prstGeom prst="wedgeRectCallout">
            <a:avLst>
              <a:gd name="adj1" fmla="val -42628"/>
              <a:gd name="adj2" fmla="val -11685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4G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x10Mbps data</a:t>
            </a:r>
          </a:p>
        </p:txBody>
      </p:sp>
    </p:spTree>
    <p:extLst>
      <p:ext uri="{BB962C8B-B14F-4D97-AF65-F5344CB8AC3E}">
        <p14:creationId xmlns:p14="http://schemas.microsoft.com/office/powerpoint/2010/main" val="334389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7101" y="735283"/>
            <a:ext cx="4978399" cy="3165045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Wireless networks: Advances, principles and architectures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7101" y="4078423"/>
            <a:ext cx="4978399" cy="2058657"/>
          </a:xfrm>
        </p:spPr>
        <p:txBody>
          <a:bodyPr>
            <a:normAutofit/>
          </a:bodyPr>
          <a:lstStyle/>
          <a:p>
            <a:pPr algn="l"/>
            <a:r>
              <a:rPr lang="en-US"/>
              <a:t>Instructor: Mariya </a:t>
            </a:r>
            <a:r>
              <a:rPr lang="en-US" err="1"/>
              <a:t>Zheleva</a:t>
            </a:r>
            <a:endParaRPr lang="en-US"/>
          </a:p>
          <a:p>
            <a:pPr algn="l"/>
            <a:r>
              <a:rPr lang="en-US" i="1">
                <a:hlinkClick r:id="rId2"/>
              </a:rPr>
              <a:t>mzheleva@albany.edu</a:t>
            </a:r>
            <a:endParaRPr lang="en-US" i="1"/>
          </a:p>
          <a:p>
            <a:pPr algn="l"/>
            <a:r>
              <a:rPr lang="en-US" err="1"/>
              <a:t>UbiNET</a:t>
            </a:r>
            <a:r>
              <a:rPr lang="en-US"/>
              <a:t> Lab </a:t>
            </a:r>
            <a:br>
              <a:rPr lang="en-US"/>
            </a:br>
            <a:r>
              <a:rPr lang="en-US"/>
              <a:t>2020 Summer School on Wireless</a:t>
            </a:r>
            <a:endParaRPr lang="en-US" i="1"/>
          </a:p>
        </p:txBody>
      </p:sp>
      <p:pic>
        <p:nvPicPr>
          <p:cNvPr id="9" name="Graphic 8" descr="Wireless">
            <a:extLst>
              <a:ext uri="{FF2B5EF4-FFF2-40B4-BE49-F238E27FC236}">
                <a16:creationId xmlns:a16="http://schemas.microsoft.com/office/drawing/2014/main" id="{DDC45137-4000-4884-8D42-DFD70E49B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13" name="Graphic 10" descr="Wireless">
            <a:extLst>
              <a:ext uri="{FF2B5EF4-FFF2-40B4-BE49-F238E27FC236}">
                <a16:creationId xmlns:a16="http://schemas.microsoft.com/office/drawing/2014/main" id="{20C36422-F197-467B-8BBD-AAA2ED1EA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74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Future: LTE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 Term Evolution (LTE) to provide </a:t>
            </a:r>
            <a:r>
              <a:rPr lang="en-US" dirty="0" err="1"/>
              <a:t>Gbps</a:t>
            </a:r>
            <a:r>
              <a:rPr lang="en-US" dirty="0"/>
              <a:t> speeds for mobile connectivity.</a:t>
            </a:r>
          </a:p>
          <a:p>
            <a:r>
              <a:rPr lang="en-US" dirty="0"/>
              <a:t>Advanced technologies including OFDMA and MIMO.</a:t>
            </a:r>
          </a:p>
        </p:txBody>
      </p:sp>
      <p:pic>
        <p:nvPicPr>
          <p:cNvPr id="4098" name="Picture 2" descr="http://www.policychargingcontrol.com/images/LTE_Speed_Ericsson.png.pagespeed.ce.dYMjFoXS8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99" y="1825625"/>
            <a:ext cx="7676786" cy="472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068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B19046D-C9F2-BC49-9F3F-13F9D9BE19C8}"/>
              </a:ext>
            </a:extLst>
          </p:cNvPr>
          <p:cNvSpPr/>
          <p:nvPr/>
        </p:nvSpPr>
        <p:spPr>
          <a:xfrm>
            <a:off x="189613" y="2818770"/>
            <a:ext cx="3840477" cy="65142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Cell miniaturization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517BDB-12F1-A24F-99CC-5B81FDB47922}"/>
              </a:ext>
            </a:extLst>
          </p:cNvPr>
          <p:cNvSpPr/>
          <p:nvPr/>
        </p:nvSpPr>
        <p:spPr>
          <a:xfrm>
            <a:off x="106680" y="4053840"/>
            <a:ext cx="11986260" cy="27177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2" name="Picture 6" descr="What is mmWave and how does it fit into 5G?">
            <a:extLst>
              <a:ext uri="{FF2B5EF4-FFF2-40B4-BE49-F238E27FC236}">
                <a16:creationId xmlns:a16="http://schemas.microsoft.com/office/drawing/2014/main" id="{C6A8E054-FB99-F44E-BC33-F66A044A3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7147" y="1165498"/>
            <a:ext cx="3438815" cy="124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loud RAN: Basics, Advances and Challenges">
            <a:extLst>
              <a:ext uri="{FF2B5EF4-FFF2-40B4-BE49-F238E27FC236}">
                <a16:creationId xmlns:a16="http://schemas.microsoft.com/office/drawing/2014/main" id="{74470595-F612-EA43-B054-C529F87A4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2481" y="1511473"/>
            <a:ext cx="3416322" cy="13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What are small cells in 5G technology - RF Page">
            <a:extLst>
              <a:ext uri="{FF2B5EF4-FFF2-40B4-BE49-F238E27FC236}">
                <a16:creationId xmlns:a16="http://schemas.microsoft.com/office/drawing/2014/main" id="{0118AD6A-0084-0944-ACCC-B0602F404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84" y="312121"/>
            <a:ext cx="3369861" cy="229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52F82A-4EEB-2D42-9826-A72AD3719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64" y="5271984"/>
            <a:ext cx="3685032" cy="1499616"/>
          </a:xfrm>
        </p:spPr>
        <p:txBody>
          <a:bodyPr anchor="t"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5G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A2FFE-F23D-2F4F-B2E5-4EC6D6354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780" y="4302822"/>
            <a:ext cx="8844256" cy="206349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Cell miniaturization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At the extreme: BYO cell</a:t>
            </a:r>
          </a:p>
          <a:p>
            <a:r>
              <a:rPr lang="en-US" sz="2400" dirty="0">
                <a:solidFill>
                  <a:schemeClr val="bg1"/>
                </a:solidFill>
              </a:rPr>
              <a:t>Cloud radio-access networks</a:t>
            </a:r>
          </a:p>
          <a:p>
            <a:r>
              <a:rPr lang="en-US" sz="2400" dirty="0">
                <a:solidFill>
                  <a:schemeClr val="bg1"/>
                </a:solidFill>
              </a:rPr>
              <a:t>New frequency ranges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60 Giga Hertz and Tera Hertz communications (compared to 30 MHz – 6GHz now)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C024E4-9E73-AA4B-90F8-564337D485FA}"/>
              </a:ext>
            </a:extLst>
          </p:cNvPr>
          <p:cNvCxnSpPr/>
          <p:nvPr/>
        </p:nvCxnSpPr>
        <p:spPr>
          <a:xfrm>
            <a:off x="4046220" y="381000"/>
            <a:ext cx="0" cy="34052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D613B6-F515-DD46-B0FF-C5ECE9E65D99}"/>
              </a:ext>
            </a:extLst>
          </p:cNvPr>
          <p:cNvCxnSpPr/>
          <p:nvPr/>
        </p:nvCxnSpPr>
        <p:spPr>
          <a:xfrm>
            <a:off x="4099560" y="381000"/>
            <a:ext cx="0" cy="34052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B0336CC-0F1D-8E4F-9B98-E848F2E65EBF}"/>
              </a:ext>
            </a:extLst>
          </p:cNvPr>
          <p:cNvCxnSpPr/>
          <p:nvPr/>
        </p:nvCxnSpPr>
        <p:spPr>
          <a:xfrm>
            <a:off x="8046720" y="434340"/>
            <a:ext cx="0" cy="34052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779525-016F-2545-98FE-A9613AAAC124}"/>
              </a:ext>
            </a:extLst>
          </p:cNvPr>
          <p:cNvCxnSpPr/>
          <p:nvPr/>
        </p:nvCxnSpPr>
        <p:spPr>
          <a:xfrm>
            <a:off x="8100060" y="434340"/>
            <a:ext cx="0" cy="34052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CD923D3-CA65-E449-A6BB-6567FB3CC115}"/>
              </a:ext>
            </a:extLst>
          </p:cNvPr>
          <p:cNvSpPr/>
          <p:nvPr/>
        </p:nvSpPr>
        <p:spPr>
          <a:xfrm>
            <a:off x="4152900" y="2969571"/>
            <a:ext cx="3840477" cy="65142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Cloud-RAN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4E0986-5BA3-AB41-A769-2651B38DCCCC}"/>
              </a:ext>
            </a:extLst>
          </p:cNvPr>
          <p:cNvSpPr/>
          <p:nvPr/>
        </p:nvSpPr>
        <p:spPr>
          <a:xfrm>
            <a:off x="8201723" y="2817349"/>
            <a:ext cx="3840477" cy="65142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frequency ranges</a:t>
            </a:r>
          </a:p>
        </p:txBody>
      </p:sp>
    </p:spTree>
    <p:extLst>
      <p:ext uri="{BB962C8B-B14F-4D97-AF65-F5344CB8AC3E}">
        <p14:creationId xmlns:p14="http://schemas.microsoft.com/office/powerpoint/2010/main" val="307739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Future: Distributed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Cellular network in a box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356" y="2357692"/>
            <a:ext cx="5658359" cy="4243769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 rot="184489">
            <a:off x="1388917" y="3889155"/>
            <a:ext cx="2383515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406942">
            <a:off x="1380823" y="3642612"/>
            <a:ext cx="406409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4178" y="3573358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GSM Modems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1860286" y="4721451"/>
            <a:ext cx="192024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82934" y="5046544"/>
            <a:ext cx="140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 storage</a:t>
            </a:r>
          </a:p>
        </p:txBody>
      </p:sp>
      <p:sp>
        <p:nvSpPr>
          <p:cNvPr id="22" name="Right Arrow 21"/>
          <p:cNvSpPr/>
          <p:nvPr/>
        </p:nvSpPr>
        <p:spPr>
          <a:xfrm rot="9633191">
            <a:off x="7487466" y="2858331"/>
            <a:ext cx="2940549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441270" y="237926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CPU</a:t>
            </a:r>
          </a:p>
        </p:txBody>
      </p:sp>
      <p:sp>
        <p:nvSpPr>
          <p:cNvPr id="24" name="Right Arrow 23"/>
          <p:cNvSpPr/>
          <p:nvPr/>
        </p:nvSpPr>
        <p:spPr>
          <a:xfrm rot="10221321">
            <a:off x="7624834" y="4392591"/>
            <a:ext cx="2806294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0181880" y="4104995"/>
            <a:ext cx="1957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RF frontend</a:t>
            </a:r>
          </a:p>
          <a:p>
            <a:pPr algn="ctr"/>
            <a:r>
              <a:rPr lang="en-US" dirty="0"/>
              <a:t>(Software-Defined </a:t>
            </a:r>
          </a:p>
          <a:p>
            <a:pPr algn="ctr"/>
            <a:r>
              <a:rPr lang="en-US" dirty="0"/>
              <a:t>Radio)</a:t>
            </a:r>
          </a:p>
        </p:txBody>
      </p:sp>
      <p:sp>
        <p:nvSpPr>
          <p:cNvPr id="26" name="Right Arrow 25"/>
          <p:cNvSpPr/>
          <p:nvPr/>
        </p:nvSpPr>
        <p:spPr>
          <a:xfrm rot="11785733">
            <a:off x="6247732" y="5048330"/>
            <a:ext cx="4267923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455515" y="5884534"/>
            <a:ext cx="1247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amp</a:t>
            </a:r>
          </a:p>
        </p:txBody>
      </p:sp>
    </p:spTree>
    <p:extLst>
      <p:ext uri="{BB962C8B-B14F-4D97-AF65-F5344CB8AC3E}">
        <p14:creationId xmlns:p14="http://schemas.microsoft.com/office/powerpoint/2010/main" val="28203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ounded Rectangle 115"/>
          <p:cNvSpPr/>
          <p:nvPr/>
        </p:nvSpPr>
        <p:spPr>
          <a:xfrm>
            <a:off x="2881320" y="5021981"/>
            <a:ext cx="6918952" cy="15411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These Different?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13711" y="1894990"/>
            <a:ext cx="1029816" cy="46594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91" y="2519041"/>
            <a:ext cx="330236" cy="42863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4" y="5324673"/>
            <a:ext cx="474653" cy="61608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0" y="3037716"/>
            <a:ext cx="400287" cy="5195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54" y="4636027"/>
            <a:ext cx="330236" cy="428635"/>
          </a:xfrm>
          <a:prstGeom prst="rect">
            <a:avLst/>
          </a:prstGeom>
        </p:spPr>
      </p:pic>
      <p:cxnSp>
        <p:nvCxnSpPr>
          <p:cNvPr id="66" name="Straight Connector 65"/>
          <p:cNvCxnSpPr/>
          <p:nvPr/>
        </p:nvCxnSpPr>
        <p:spPr>
          <a:xfrm>
            <a:off x="366078" y="4949718"/>
            <a:ext cx="10200640" cy="17625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41301" y="1437386"/>
            <a:ext cx="774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Users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739745" y="5003487"/>
            <a:ext cx="1029816" cy="15458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/>
          <p:cNvSpPr/>
          <p:nvPr/>
        </p:nvSpPr>
        <p:spPr>
          <a:xfrm>
            <a:off x="1730960" y="1908673"/>
            <a:ext cx="1029816" cy="133498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1523285" y="1449856"/>
            <a:ext cx="1472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RF Frontend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93" y="2003465"/>
            <a:ext cx="468636" cy="1034251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1945323" y="2949837"/>
            <a:ext cx="52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BTS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739745" y="3434328"/>
            <a:ext cx="1029816" cy="133498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1740" y="3612355"/>
            <a:ext cx="714232" cy="810169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1717063" y="4346912"/>
            <a:ext cx="110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Femtocell</a:t>
            </a:r>
            <a:endParaRPr lang="en-US" dirty="0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826" y="5335108"/>
            <a:ext cx="1504950" cy="1019175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4261774" y="1894990"/>
            <a:ext cx="5511588" cy="2874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6020014" y="2893687"/>
            <a:ext cx="880548" cy="728103"/>
            <a:chOff x="6575615" y="2030021"/>
            <a:chExt cx="880548" cy="728103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615" y="2030021"/>
              <a:ext cx="880548" cy="505342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6676836" y="2388792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RNC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7301691" y="2328186"/>
            <a:ext cx="993345" cy="793995"/>
            <a:chOff x="8027598" y="1305262"/>
            <a:chExt cx="993345" cy="793995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598" y="1305262"/>
              <a:ext cx="993345" cy="754087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8049584" y="1729925"/>
              <a:ext cx="660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MSC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219519" y="3395732"/>
            <a:ext cx="993345" cy="607137"/>
            <a:chOff x="7609688" y="2535363"/>
            <a:chExt cx="993345" cy="607137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9688" y="2535363"/>
              <a:ext cx="993345" cy="558211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7649569" y="2730962"/>
              <a:ext cx="707476" cy="411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SGSN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586088" y="2079551"/>
            <a:ext cx="1117838" cy="894052"/>
            <a:chOff x="8952810" y="541096"/>
            <a:chExt cx="1117838" cy="894052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52810" y="890681"/>
              <a:ext cx="861908" cy="544467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08740" y="541096"/>
              <a:ext cx="861908" cy="544467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 flipH="1">
              <a:off x="9100495" y="1021103"/>
              <a:ext cx="611069" cy="4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HLR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 flipH="1">
              <a:off x="9367030" y="705755"/>
              <a:ext cx="611069" cy="4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VLR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8492410" y="3299893"/>
            <a:ext cx="917101" cy="802892"/>
            <a:chOff x="8758635" y="2330112"/>
            <a:chExt cx="917101" cy="802892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635" y="2330112"/>
              <a:ext cx="917101" cy="745749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8808877" y="2721466"/>
              <a:ext cx="746224" cy="411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GGSN</a:t>
              </a:r>
            </a:p>
          </p:txBody>
        </p:sp>
      </p:grpSp>
      <p:cxnSp>
        <p:nvCxnSpPr>
          <p:cNvPr id="99" name="Straight Connector 98"/>
          <p:cNvCxnSpPr>
            <a:stCxn id="72" idx="3"/>
          </p:cNvCxnSpPr>
          <p:nvPr/>
        </p:nvCxnSpPr>
        <p:spPr>
          <a:xfrm>
            <a:off x="2448129" y="2520591"/>
            <a:ext cx="3571885" cy="6257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6900562" y="2705230"/>
            <a:ext cx="401129" cy="4411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6900562" y="3146358"/>
            <a:ext cx="318957" cy="5284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8212864" y="3672768"/>
            <a:ext cx="279546" cy="20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8295036" y="2701370"/>
            <a:ext cx="291052" cy="38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10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16722" y="3613251"/>
            <a:ext cx="815786" cy="855339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578" y="3185550"/>
            <a:ext cx="1395500" cy="1046625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3482724" y="40771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DSL</a:t>
            </a:r>
          </a:p>
        </p:txBody>
      </p:sp>
      <p:cxnSp>
        <p:nvCxnSpPr>
          <p:cNvPr id="110" name="Straight Connector 109"/>
          <p:cNvCxnSpPr>
            <a:stCxn id="78" idx="1"/>
            <a:endCxn id="107" idx="3"/>
          </p:cNvCxnSpPr>
          <p:nvPr/>
        </p:nvCxnSpPr>
        <p:spPr>
          <a:xfrm>
            <a:off x="2605972" y="4017440"/>
            <a:ext cx="310750" cy="234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endCxn id="83" idx="1"/>
          </p:cNvCxnSpPr>
          <p:nvPr/>
        </p:nvCxnSpPr>
        <p:spPr>
          <a:xfrm flipV="1">
            <a:off x="4098185" y="3146358"/>
            <a:ext cx="1921829" cy="5448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4460523" y="1449856"/>
            <a:ext cx="1660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Core Network</a:t>
            </a:r>
          </a:p>
        </p:txBody>
      </p:sp>
      <p:grpSp>
        <p:nvGrpSpPr>
          <p:cNvPr id="117" name="Group 116"/>
          <p:cNvGrpSpPr/>
          <p:nvPr/>
        </p:nvGrpSpPr>
        <p:grpSpPr>
          <a:xfrm>
            <a:off x="4994439" y="5134048"/>
            <a:ext cx="1030441" cy="1222703"/>
            <a:chOff x="5483974" y="4342678"/>
            <a:chExt cx="1030441" cy="1222703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5021" y="4342678"/>
              <a:ext cx="732677" cy="595783"/>
            </a:xfrm>
            <a:prstGeom prst="rect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5483974" y="4845189"/>
              <a:ext cx="1030441" cy="720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Internet </a:t>
              </a:r>
            </a:p>
            <a:p>
              <a:r>
                <a:rPr lang="en-US" b="1" dirty="0"/>
                <a:t>Gateway</a:t>
              </a:r>
            </a:p>
          </p:txBody>
        </p:sp>
      </p:grpSp>
      <p:cxnSp>
        <p:nvCxnSpPr>
          <p:cNvPr id="120" name="Straight Connector 119"/>
          <p:cNvCxnSpPr>
            <a:stCxn id="80" idx="3"/>
            <a:endCxn id="118" idx="1"/>
          </p:cNvCxnSpPr>
          <p:nvPr/>
        </p:nvCxnSpPr>
        <p:spPr>
          <a:xfrm flipV="1">
            <a:off x="3569776" y="5431940"/>
            <a:ext cx="1565710" cy="4127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Cloud 121"/>
          <p:cNvSpPr/>
          <p:nvPr/>
        </p:nvSpPr>
        <p:spPr>
          <a:xfrm>
            <a:off x="9996882" y="2686228"/>
            <a:ext cx="2011680" cy="106854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PSTN</a:t>
            </a:r>
          </a:p>
        </p:txBody>
      </p:sp>
      <p:sp>
        <p:nvSpPr>
          <p:cNvPr id="123" name="Cloud 122"/>
          <p:cNvSpPr/>
          <p:nvPr/>
        </p:nvSpPr>
        <p:spPr>
          <a:xfrm>
            <a:off x="9986722" y="4903211"/>
            <a:ext cx="2011680" cy="106854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Internet</a:t>
            </a:r>
          </a:p>
        </p:txBody>
      </p:sp>
      <p:cxnSp>
        <p:nvCxnSpPr>
          <p:cNvPr id="124" name="Straight Connector 123"/>
          <p:cNvCxnSpPr>
            <a:endCxn id="123" idx="3"/>
          </p:cNvCxnSpPr>
          <p:nvPr/>
        </p:nvCxnSpPr>
        <p:spPr>
          <a:xfrm>
            <a:off x="9409511" y="3672768"/>
            <a:ext cx="1583051" cy="1291538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lbow Connector 124"/>
          <p:cNvCxnSpPr>
            <a:endCxn id="122" idx="2"/>
          </p:cNvCxnSpPr>
          <p:nvPr/>
        </p:nvCxnSpPr>
        <p:spPr>
          <a:xfrm rot="16200000" flipH="1">
            <a:off x="8831629" y="2049008"/>
            <a:ext cx="138229" cy="2204758"/>
          </a:xfrm>
          <a:prstGeom prst="bentConnector2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endCxn id="123" idx="2"/>
          </p:cNvCxnSpPr>
          <p:nvPr/>
        </p:nvCxnSpPr>
        <p:spPr>
          <a:xfrm>
            <a:off x="5868163" y="5431940"/>
            <a:ext cx="4124799" cy="5545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Elbow Connector 126"/>
          <p:cNvCxnSpPr>
            <a:stCxn id="118" idx="0"/>
            <a:endCxn id="122" idx="1"/>
          </p:cNvCxnSpPr>
          <p:nvPr/>
        </p:nvCxnSpPr>
        <p:spPr>
          <a:xfrm rot="5400000" flipH="1" flipV="1">
            <a:off x="7562068" y="1693395"/>
            <a:ext cx="1380410" cy="550089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66078" y="3279798"/>
            <a:ext cx="10200640" cy="17625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 rot="16200000">
            <a:off x="118478" y="2432572"/>
            <a:ext cx="526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LTE</a:t>
            </a:r>
          </a:p>
        </p:txBody>
      </p:sp>
      <p:sp>
        <p:nvSpPr>
          <p:cNvPr id="129" name="TextBox 128"/>
          <p:cNvSpPr txBox="1"/>
          <p:nvPr/>
        </p:nvSpPr>
        <p:spPr>
          <a:xfrm rot="16200000">
            <a:off x="-233235" y="3958155"/>
            <a:ext cx="1219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Femtocell</a:t>
            </a:r>
            <a:endParaRPr lang="en-US" sz="2000" b="1" dirty="0"/>
          </a:p>
        </p:txBody>
      </p:sp>
      <p:sp>
        <p:nvSpPr>
          <p:cNvPr id="130" name="TextBox 129"/>
          <p:cNvSpPr txBox="1"/>
          <p:nvPr/>
        </p:nvSpPr>
        <p:spPr>
          <a:xfrm rot="16200000">
            <a:off x="-364132" y="5525457"/>
            <a:ext cx="147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Cell in a Box</a:t>
            </a:r>
          </a:p>
        </p:txBody>
      </p:sp>
    </p:spTree>
    <p:extLst>
      <p:ext uri="{BB962C8B-B14F-4D97-AF65-F5344CB8AC3E}">
        <p14:creationId xmlns:p14="http://schemas.microsoft.com/office/powerpoint/2010/main" val="22753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60" grpId="0" animBg="1"/>
      <p:bldP spid="68" grpId="0"/>
      <p:bldP spid="69" grpId="0" animBg="1"/>
      <p:bldP spid="70" grpId="0" animBg="1"/>
      <p:bldP spid="71" grpId="0"/>
      <p:bldP spid="73" grpId="0"/>
      <p:bldP spid="77" grpId="0" animBg="1"/>
      <p:bldP spid="79" grpId="0"/>
      <p:bldP spid="81" grpId="0" animBg="1"/>
      <p:bldP spid="109" grpId="0"/>
      <p:bldP spid="115" grpId="0"/>
      <p:bldP spid="122" grpId="0" animBg="1"/>
      <p:bldP spid="123" grpId="0" animBg="1"/>
      <p:bldP spid="128" grpId="0"/>
      <p:bldP spid="129" grpId="0"/>
      <p:bldP spid="1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128829-CCA9-494F-99D6-C3BBF02C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Networks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588CF-2765-2C40-96D5-3BCB8FA82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.. another prominent example of </a:t>
            </a:r>
            <a:r>
              <a:rPr lang="en-US" dirty="0" err="1"/>
              <a:t>infrastructured</a:t>
            </a:r>
            <a:r>
              <a:rPr lang="en-US" dirty="0"/>
              <a:t> networks</a:t>
            </a:r>
          </a:p>
        </p:txBody>
      </p:sp>
    </p:spTree>
    <p:extLst>
      <p:ext uri="{BB962C8B-B14F-4D97-AF65-F5344CB8AC3E}">
        <p14:creationId xmlns:p14="http://schemas.microsoft.com/office/powerpoint/2010/main" val="802752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Traditionally…</a:t>
            </a:r>
          </a:p>
        </p:txBody>
      </p:sp>
      <p:pic>
        <p:nvPicPr>
          <p:cNvPr id="8194" name="Picture 2" descr="http://sinaisolutionsinc.com/public_html/images/Home_Netwo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559719"/>
            <a:ext cx="6900862" cy="517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103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Input Multiple Output (MIMO)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communication performance by the use of multiple </a:t>
            </a:r>
            <a:r>
              <a:rPr lang="en-US" dirty="0" err="1"/>
              <a:t>Tx</a:t>
            </a:r>
            <a:r>
              <a:rPr lang="en-US" dirty="0"/>
              <a:t> and Rx antennas.</a:t>
            </a:r>
          </a:p>
        </p:txBody>
      </p:sp>
      <p:pic>
        <p:nvPicPr>
          <p:cNvPr id="10242" name="Picture 2" descr="http://hiddenwires.co.uk/wp/wp-content/uploads/2014/01/home-networking-MUMI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98" y="3663490"/>
            <a:ext cx="7788275" cy="301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9" y="2746392"/>
            <a:ext cx="2724150" cy="695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9698" y="2980052"/>
            <a:ext cx="1791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Traditionally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6749" y="2968165"/>
            <a:ext cx="2004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New paradigm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940" y="2813067"/>
            <a:ext cx="2667000" cy="6286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72575" y="3738063"/>
            <a:ext cx="281230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Improve single-user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throughput.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OR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Serve multiple users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simultaneously (improve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overall network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throughput).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8663" y="2643188"/>
            <a:ext cx="5114925" cy="9144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096000" y="2643188"/>
            <a:ext cx="5114925" cy="9144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/>
              <a:t>MIMO: Design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/>
              <a:t>Determine the quality of the channel between each antenna pair.</a:t>
            </a:r>
          </a:p>
          <a:p>
            <a:r>
              <a:rPr lang="en-US" sz="2000"/>
              <a:t>Scheduling of antenna transmissions.</a:t>
            </a:r>
          </a:p>
          <a:p>
            <a:r>
              <a:rPr lang="en-US" sz="2000"/>
              <a:t>Scheduling of users for maximized throughput.</a:t>
            </a:r>
          </a:p>
          <a:p>
            <a:pPr lvl="1"/>
            <a:r>
              <a:rPr lang="en-US" sz="2000"/>
              <a:t>All antennas serve a single user or each antenna serves a different user?</a:t>
            </a:r>
          </a:p>
          <a:p>
            <a:endParaRPr lang="en-US" sz="200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6FA6088-5675-4A1F-929F-97FA173D0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91" r="3018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922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798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061CB-9C4F-FC4A-BDDE-A95F7FAB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Other directions for advanced </a:t>
            </a:r>
            <a:r>
              <a:rPr lang="en-US" dirty="0" err="1">
                <a:solidFill>
                  <a:schemeClr val="tx2"/>
                </a:solidFill>
              </a:rPr>
              <a:t>WiFi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9505C-9FA1-B941-983C-891D34D2C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r>
              <a:rPr lang="en-US" dirty="0"/>
              <a:t>Channel bonding</a:t>
            </a:r>
          </a:p>
          <a:p>
            <a:endParaRPr lang="en-US" dirty="0"/>
          </a:p>
          <a:p>
            <a:r>
              <a:rPr lang="en-US" dirty="0"/>
              <a:t>Frame aggregation</a:t>
            </a:r>
          </a:p>
          <a:p>
            <a:endParaRPr lang="en-US" dirty="0"/>
          </a:p>
          <a:p>
            <a:r>
              <a:rPr lang="en-US" dirty="0"/>
              <a:t>Beamforming</a:t>
            </a:r>
          </a:p>
          <a:p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990E8-DFA1-A34B-9989-FAC88053D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908" y="728182"/>
            <a:ext cx="2364317" cy="1926917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9D8A05-D7BA-0E45-B4DE-15ED776B0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502775" y="1082829"/>
            <a:ext cx="2364317" cy="1217623"/>
          </a:xfrm>
          <a:prstGeom prst="rect">
            <a:avLst/>
          </a:prstGeom>
          <a:noFill/>
        </p:spPr>
      </p:pic>
      <p:pic>
        <p:nvPicPr>
          <p:cNvPr id="22530" name="Picture 2" descr="How Stuff Works – 802.11n and Channel Bonding | WiFi Jedi.com">
            <a:extLst>
              <a:ext uri="{FF2B5EF4-FFF2-40B4-BE49-F238E27FC236}">
                <a16:creationId xmlns:a16="http://schemas.microsoft.com/office/drawing/2014/main" id="{08C23CED-F11F-A544-ADB6-126C1A342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0908" y="3866138"/>
            <a:ext cx="5446184" cy="242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864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709070-1B37-FF40-96CC-0B5DA227C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INFRASTRUCTURELESS NETWORKS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29B4C-EE09-0A4A-8BD7-0E588F495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">
            <a:extLst>
              <a:ext uri="{FF2B5EF4-FFF2-40B4-BE49-F238E27FC236}">
                <a16:creationId xmlns:a16="http://schemas.microsoft.com/office/drawing/2014/main" id="{856EE35C-1609-2646-9CF7-7482075A01A2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599045" y="143828"/>
            <a:ext cx="4341813" cy="23812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DDDDDD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71A8A2B3-5A94-FC4E-B565-EE2A39EC6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0120" y="1377316"/>
            <a:ext cx="357188" cy="3571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5C08EE57-B8F6-A243-9383-9A45C4A4A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6695" y="802641"/>
            <a:ext cx="357188" cy="3571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10000AB4-0859-2442-88AC-428827BFB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3933" y="521653"/>
            <a:ext cx="357187" cy="357188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ADD2E3F6-A346-BF46-A9CA-82239D4FC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6783" y="1378903"/>
            <a:ext cx="357187" cy="357188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Times New Roman" pitchFamily="1" charset="0"/>
              </a:rPr>
              <a:t>MN</a:t>
            </a: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E73F8FC2-F73B-0941-BC9E-E9520FDA5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0870" y="1666241"/>
            <a:ext cx="357188" cy="3571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F0B7683E-3039-3244-AA1D-CF058BC1B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4520" y="831216"/>
            <a:ext cx="357188" cy="3571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13" name="AutoShape 11">
            <a:extLst>
              <a:ext uri="{FF2B5EF4-FFF2-40B4-BE49-F238E27FC236}">
                <a16:creationId xmlns:a16="http://schemas.microsoft.com/office/drawing/2014/main" id="{EE93F38B-6B5C-E84E-A3EA-764DE527B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4845" y="586741"/>
            <a:ext cx="357188" cy="3571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90698AC9-E55C-AD4E-8F7B-5A2A46F7F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3220" y="1828166"/>
            <a:ext cx="357188" cy="3571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04FAE734-A8B8-7941-AE86-DF98C954D6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49970" y="820103"/>
            <a:ext cx="46990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B2B69751-72D4-C74C-A9A9-C9B7169490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03920" y="934403"/>
            <a:ext cx="158750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E8274862-A767-AF4F-BA7A-AF809E36DA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78570" y="1137603"/>
            <a:ext cx="31115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F5A4A86B-1D1C-7841-8C0C-AB19669E28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4920" y="1683703"/>
            <a:ext cx="37465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9CC27B54-F45D-ED4D-853E-F2A951D3C7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70720" y="1683703"/>
            <a:ext cx="292100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C1669125-2AF3-D042-BC1C-84DFB038A44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437370" y="1099503"/>
            <a:ext cx="43180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065525A8-19BB-EE41-BF90-55B48336D9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31020" y="724853"/>
            <a:ext cx="444500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5B130A1F-F9B2-B848-8F61-E7E7898842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02520" y="883603"/>
            <a:ext cx="2540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7EC44B3A-F15E-1140-86EA-B26D81DC28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31120" y="769303"/>
            <a:ext cx="53975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64C86912-A7B2-9D42-861A-9DB476110B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935970" y="1207453"/>
            <a:ext cx="635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00350059-B4C8-D14C-9A08-BE5EAF877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80320" y="1626553"/>
            <a:ext cx="5969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11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connected: A 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beginning of the Internet – 1969</a:t>
            </a:r>
          </a:p>
          <a:p>
            <a:r>
              <a:rPr lang="en-US" dirty="0"/>
              <a:t>The first packet-switched network</a:t>
            </a:r>
          </a:p>
          <a:p>
            <a:r>
              <a:rPr lang="en-US" dirty="0"/>
              <a:t>Four nodes</a:t>
            </a:r>
          </a:p>
          <a:p>
            <a:pPr lvl="1"/>
            <a:r>
              <a:rPr lang="en-US" dirty="0"/>
              <a:t>Univ. of Utah</a:t>
            </a:r>
          </a:p>
          <a:p>
            <a:pPr lvl="1"/>
            <a:r>
              <a:rPr lang="en-US" dirty="0"/>
              <a:t>UC Santa Barbara</a:t>
            </a:r>
          </a:p>
          <a:p>
            <a:pPr lvl="1"/>
            <a:r>
              <a:rPr lang="en-US" dirty="0"/>
              <a:t>Stanford Research Institute</a:t>
            </a:r>
          </a:p>
          <a:p>
            <a:pPr lvl="1"/>
            <a:r>
              <a:rPr lang="en-US" dirty="0"/>
              <a:t>UC Los Angeles</a:t>
            </a:r>
          </a:p>
          <a:p>
            <a:r>
              <a:rPr lang="en-US" dirty="0"/>
              <a:t>Share text messages between the Pentagon </a:t>
            </a:r>
          </a:p>
          <a:p>
            <a:pPr marL="0" indent="0">
              <a:buNone/>
            </a:pPr>
            <a:r>
              <a:rPr lang="en-US" dirty="0"/>
              <a:t>and a few universities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434" y="1402201"/>
            <a:ext cx="4015927" cy="519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31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Infrastructure-less</a:t>
            </a:r>
          </a:p>
        </p:txBody>
      </p:sp>
      <p:sp>
        <p:nvSpPr>
          <p:cNvPr id="5" name="Cloud"/>
          <p:cNvSpPr>
            <a:spLocks noChangeAspect="1" noEditPoints="1" noChangeArrowheads="1"/>
          </p:cNvSpPr>
          <p:nvPr/>
        </p:nvSpPr>
        <p:spPr bwMode="auto">
          <a:xfrm>
            <a:off x="3895725" y="1690688"/>
            <a:ext cx="4341813" cy="23812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DDDDDD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876800" y="2924176"/>
            <a:ext cx="357188" cy="3571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5413375" y="2349501"/>
            <a:ext cx="357188" cy="3571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6170613" y="2068513"/>
            <a:ext cx="357187" cy="357188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6113463" y="2925763"/>
            <a:ext cx="357187" cy="357188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Times New Roman" pitchFamily="1" charset="0"/>
              </a:rPr>
              <a:t>MN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7067550" y="3213101"/>
            <a:ext cx="357188" cy="3571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7061200" y="2378076"/>
            <a:ext cx="357188" cy="3571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581525" y="2133601"/>
            <a:ext cx="357188" cy="3571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5549900" y="3375026"/>
            <a:ext cx="357188" cy="3571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4946650" y="2366963"/>
            <a:ext cx="46990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 flipV="1">
            <a:off x="4800600" y="2481263"/>
            <a:ext cx="158750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V="1">
            <a:off x="5175250" y="2684463"/>
            <a:ext cx="31115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5181600" y="3230563"/>
            <a:ext cx="37465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5867400" y="3230563"/>
            <a:ext cx="292100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 flipV="1">
            <a:off x="5734050" y="2646363"/>
            <a:ext cx="43180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V="1">
            <a:off x="5727700" y="2271713"/>
            <a:ext cx="444500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V="1">
            <a:off x="6299200" y="2430463"/>
            <a:ext cx="2540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6527800" y="2316163"/>
            <a:ext cx="53975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H="1" flipV="1">
            <a:off x="7232650" y="2754313"/>
            <a:ext cx="635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6477000" y="3173413"/>
            <a:ext cx="5969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4"/>
          <p:cNvSpPr>
            <a:spLocks noGrp="1" noChangeArrowheads="1"/>
          </p:cNvSpPr>
          <p:nvPr>
            <p:ph idx="1"/>
          </p:nvPr>
        </p:nvSpPr>
        <p:spPr>
          <a:xfrm>
            <a:off x="2600325" y="4275138"/>
            <a:ext cx="8229600" cy="205898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1" charset="2"/>
              <a:buNone/>
            </a:pPr>
            <a:r>
              <a:rPr lang="en-US" sz="2800" dirty="0" err="1">
                <a:ea typeface="ＭＳ Ｐゴシック" pitchFamily="1" charset="-128"/>
                <a:cs typeface="ＭＳ Ｐゴシック" pitchFamily="1" charset="-128"/>
              </a:rPr>
              <a:t>Infrastructureless</a:t>
            </a:r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 Networks (Ad hoc networks):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300" dirty="0"/>
              <a:t>No wired backbone.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300" dirty="0"/>
              <a:t>All nodes are capable of movement.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300" dirty="0"/>
              <a:t>All nodes serve as routers (multi-hop routes).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300" dirty="0"/>
              <a:t>Reduced administrative cost.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300" dirty="0"/>
              <a:t>Ease of deployment.</a:t>
            </a:r>
          </a:p>
        </p:txBody>
      </p:sp>
    </p:spTree>
    <p:extLst>
      <p:ext uri="{BB962C8B-B14F-4D97-AF65-F5344CB8AC3E}">
        <p14:creationId xmlns:p14="http://schemas.microsoft.com/office/powerpoint/2010/main" val="2423151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dirty="0" err="1"/>
              <a:t>Infrastructureless</a:t>
            </a:r>
            <a:r>
              <a:rPr lang="en-US" dirty="0"/>
              <a:t>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21" y="1695096"/>
            <a:ext cx="10515600" cy="4351338"/>
          </a:xfrm>
        </p:spPr>
        <p:txBody>
          <a:bodyPr/>
          <a:lstStyle/>
          <a:p>
            <a:r>
              <a:rPr lang="en-US" dirty="0"/>
              <a:t>Wi-Fi Direct</a:t>
            </a:r>
          </a:p>
          <a:p>
            <a:r>
              <a:rPr lang="en-US" dirty="0"/>
              <a:t>Bluetooth</a:t>
            </a:r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CAE95563-5EC9-BE4A-A289-9C53CB404028}"/>
              </a:ext>
            </a:extLst>
          </p:cNvPr>
          <p:cNvSpPr/>
          <p:nvPr/>
        </p:nvSpPr>
        <p:spPr>
          <a:xfrm>
            <a:off x="3970972" y="1284037"/>
            <a:ext cx="6919263" cy="3269974"/>
          </a:xfrm>
          <a:prstGeom prst="cloud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 w="38100">
            <a:solidFill>
              <a:schemeClr val="accent2">
                <a:lumMod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017320A-8F06-3D48-B6A0-1D8BD603FD95}"/>
              </a:ext>
            </a:extLst>
          </p:cNvPr>
          <p:cNvSpPr txBox="1"/>
          <p:nvPr/>
        </p:nvSpPr>
        <p:spPr>
          <a:xfrm>
            <a:off x="7837985" y="1567302"/>
            <a:ext cx="2048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 P2P NETWORK </a:t>
            </a:r>
          </a:p>
        </p:txBody>
      </p:sp>
      <p:pic>
        <p:nvPicPr>
          <p:cNvPr id="63" name="Graphic 62" descr="Smart Phone">
            <a:extLst>
              <a:ext uri="{FF2B5EF4-FFF2-40B4-BE49-F238E27FC236}">
                <a16:creationId xmlns:a16="http://schemas.microsoft.com/office/drawing/2014/main" id="{1A6F5F94-A8D4-C847-B7DB-003441803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416638" y="1663985"/>
            <a:ext cx="729616" cy="729616"/>
          </a:xfrm>
          <a:prstGeom prst="rect">
            <a:avLst/>
          </a:prstGeom>
        </p:spPr>
      </p:pic>
      <p:pic>
        <p:nvPicPr>
          <p:cNvPr id="64" name="Graphic 63" descr="Smart Phone">
            <a:extLst>
              <a:ext uri="{FF2B5EF4-FFF2-40B4-BE49-F238E27FC236}">
                <a16:creationId xmlns:a16="http://schemas.microsoft.com/office/drawing/2014/main" id="{30850AAD-7262-074F-A308-25E6C1032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671208" y="3072939"/>
            <a:ext cx="729616" cy="729616"/>
          </a:xfrm>
          <a:prstGeom prst="rect">
            <a:avLst/>
          </a:prstGeom>
        </p:spPr>
      </p:pic>
      <p:pic>
        <p:nvPicPr>
          <p:cNvPr id="65" name="Graphic 64" descr="Smart Phone">
            <a:extLst>
              <a:ext uri="{FF2B5EF4-FFF2-40B4-BE49-F238E27FC236}">
                <a16:creationId xmlns:a16="http://schemas.microsoft.com/office/drawing/2014/main" id="{9DC32ADD-514A-FE46-B9AD-ABBE5BFF1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261926" y="1991679"/>
            <a:ext cx="729616" cy="729616"/>
          </a:xfrm>
          <a:prstGeom prst="rect">
            <a:avLst/>
          </a:prstGeom>
        </p:spPr>
      </p:pic>
      <p:pic>
        <p:nvPicPr>
          <p:cNvPr id="66" name="Graphic 65" descr="Smart Phone">
            <a:extLst>
              <a:ext uri="{FF2B5EF4-FFF2-40B4-BE49-F238E27FC236}">
                <a16:creationId xmlns:a16="http://schemas.microsoft.com/office/drawing/2014/main" id="{FBBD0569-8820-CF4C-BC71-1C00DA5C0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614426" y="2520826"/>
            <a:ext cx="729616" cy="729616"/>
          </a:xfrm>
          <a:prstGeom prst="rect">
            <a:avLst/>
          </a:prstGeom>
        </p:spPr>
      </p:pic>
      <p:pic>
        <p:nvPicPr>
          <p:cNvPr id="67" name="Graphic 66" descr="Smart Phone">
            <a:extLst>
              <a:ext uri="{FF2B5EF4-FFF2-40B4-BE49-F238E27FC236}">
                <a16:creationId xmlns:a16="http://schemas.microsoft.com/office/drawing/2014/main" id="{59BD8A21-F069-DE48-BDFB-A938C1995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472522" y="3505957"/>
            <a:ext cx="729616" cy="729616"/>
          </a:xfrm>
          <a:prstGeom prst="rect">
            <a:avLst/>
          </a:prstGeom>
        </p:spPr>
      </p:pic>
      <p:pic>
        <p:nvPicPr>
          <p:cNvPr id="68" name="Graphic 67" descr="Smart Phone">
            <a:extLst>
              <a:ext uri="{FF2B5EF4-FFF2-40B4-BE49-F238E27FC236}">
                <a16:creationId xmlns:a16="http://schemas.microsoft.com/office/drawing/2014/main" id="{AD1BDAB1-C853-9243-8E8D-61F57E5FB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9841894" y="2109099"/>
            <a:ext cx="729616" cy="729616"/>
          </a:xfrm>
          <a:prstGeom prst="rect">
            <a:avLst/>
          </a:prstGeom>
        </p:spPr>
      </p:pic>
      <p:pic>
        <p:nvPicPr>
          <p:cNvPr id="69" name="Graphic 68" descr="Ambulance">
            <a:extLst>
              <a:ext uri="{FF2B5EF4-FFF2-40B4-BE49-F238E27FC236}">
                <a16:creationId xmlns:a16="http://schemas.microsoft.com/office/drawing/2014/main" id="{094BF671-FFF4-8940-BF5C-A0E27C4F2E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69712" y="2737898"/>
            <a:ext cx="1149469" cy="1149469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949F5E8-405E-3641-B55A-95D16060D77A}"/>
              </a:ext>
            </a:extLst>
          </p:cNvPr>
          <p:cNvCxnSpPr>
            <a:cxnSpLocks/>
          </p:cNvCxnSpPr>
          <p:nvPr/>
        </p:nvCxnSpPr>
        <p:spPr>
          <a:xfrm flipH="1" flipV="1">
            <a:off x="5906721" y="2059950"/>
            <a:ext cx="912436" cy="78936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D674C2B-CF77-0140-9603-AC95445B721A}"/>
              </a:ext>
            </a:extLst>
          </p:cNvPr>
          <p:cNvCxnSpPr>
            <a:cxnSpLocks/>
          </p:cNvCxnSpPr>
          <p:nvPr/>
        </p:nvCxnSpPr>
        <p:spPr>
          <a:xfrm flipH="1">
            <a:off x="5209917" y="2890595"/>
            <a:ext cx="1609240" cy="615362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D4344EE-0D5E-2643-9F0A-D51FB9F4F422}"/>
              </a:ext>
            </a:extLst>
          </p:cNvPr>
          <p:cNvCxnSpPr>
            <a:cxnSpLocks/>
          </p:cNvCxnSpPr>
          <p:nvPr/>
        </p:nvCxnSpPr>
        <p:spPr>
          <a:xfrm flipH="1">
            <a:off x="7142085" y="2329243"/>
            <a:ext cx="1295191" cy="572604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0104ECE-8B6A-7C49-9A0F-E1A90BBC61FE}"/>
              </a:ext>
            </a:extLst>
          </p:cNvPr>
          <p:cNvCxnSpPr>
            <a:cxnSpLocks/>
          </p:cNvCxnSpPr>
          <p:nvPr/>
        </p:nvCxnSpPr>
        <p:spPr>
          <a:xfrm flipH="1" flipV="1">
            <a:off x="7182517" y="2944197"/>
            <a:ext cx="483402" cy="1135275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A61A6F2-6FBE-A041-83BA-2CC310CCA9D8}"/>
              </a:ext>
            </a:extLst>
          </p:cNvPr>
          <p:cNvCxnSpPr>
            <a:cxnSpLocks/>
            <a:endCxn id="65" idx="0"/>
          </p:cNvCxnSpPr>
          <p:nvPr/>
        </p:nvCxnSpPr>
        <p:spPr>
          <a:xfrm flipV="1">
            <a:off x="8012309" y="2721295"/>
            <a:ext cx="614425" cy="114947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68E04B93-CB09-4A45-9910-012E49E6C810}"/>
              </a:ext>
            </a:extLst>
          </p:cNvPr>
          <p:cNvSpPr txBox="1"/>
          <p:nvPr/>
        </p:nvSpPr>
        <p:spPr>
          <a:xfrm rot="20385671">
            <a:off x="5319001" y="2888199"/>
            <a:ext cx="1217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WiFi</a:t>
            </a:r>
            <a:r>
              <a:rPr lang="en-US" dirty="0"/>
              <a:t> Direct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DF1ABE7-6F68-1043-8D87-996BF05E5D54}"/>
              </a:ext>
            </a:extLst>
          </p:cNvPr>
          <p:cNvCxnSpPr>
            <a:cxnSpLocks/>
          </p:cNvCxnSpPr>
          <p:nvPr/>
        </p:nvCxnSpPr>
        <p:spPr>
          <a:xfrm>
            <a:off x="10418974" y="2499730"/>
            <a:ext cx="985799" cy="444467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584578A-B563-0045-90CC-00F28DE8D9CD}"/>
              </a:ext>
            </a:extLst>
          </p:cNvPr>
          <p:cNvSpPr txBox="1"/>
          <p:nvPr/>
        </p:nvSpPr>
        <p:spPr>
          <a:xfrm rot="1524775">
            <a:off x="10701136" y="236879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WiFi</a:t>
            </a:r>
            <a:endParaRPr lang="en-US" dirty="0"/>
          </a:p>
        </p:txBody>
      </p:sp>
      <p:pic>
        <p:nvPicPr>
          <p:cNvPr id="79" name="Graphic 78" descr="Information">
            <a:extLst>
              <a:ext uri="{FF2B5EF4-FFF2-40B4-BE49-F238E27FC236}">
                <a16:creationId xmlns:a16="http://schemas.microsoft.com/office/drawing/2014/main" id="{8F2BEFC7-040F-0940-96FC-CC46314036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87756" y="2925879"/>
            <a:ext cx="357952" cy="357952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D62A0780-4D2A-684C-AEAF-A20330AA7FA1}"/>
              </a:ext>
            </a:extLst>
          </p:cNvPr>
          <p:cNvSpPr txBox="1"/>
          <p:nvPr/>
        </p:nvSpPr>
        <p:spPr>
          <a:xfrm>
            <a:off x="4756562" y="3690095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</a:t>
            </a:r>
          </a:p>
        </p:txBody>
      </p:sp>
      <p:pic>
        <p:nvPicPr>
          <p:cNvPr id="81" name="Graphic 80" descr="Information">
            <a:extLst>
              <a:ext uri="{FF2B5EF4-FFF2-40B4-BE49-F238E27FC236}">
                <a16:creationId xmlns:a16="http://schemas.microsoft.com/office/drawing/2014/main" id="{62C74F99-84B3-414B-A9FE-E97A7E1F73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34331" y="1535879"/>
            <a:ext cx="357952" cy="357952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173A2F7D-7F3D-F04A-ADD1-A4B117E9692A}"/>
              </a:ext>
            </a:extLst>
          </p:cNvPr>
          <p:cNvSpPr txBox="1"/>
          <p:nvPr/>
        </p:nvSpPr>
        <p:spPr>
          <a:xfrm>
            <a:off x="5490780" y="2300095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</a:t>
            </a:r>
          </a:p>
        </p:txBody>
      </p:sp>
      <p:pic>
        <p:nvPicPr>
          <p:cNvPr id="83" name="Graphic 82" descr="Information">
            <a:extLst>
              <a:ext uri="{FF2B5EF4-FFF2-40B4-BE49-F238E27FC236}">
                <a16:creationId xmlns:a16="http://schemas.microsoft.com/office/drawing/2014/main" id="{7F6539CE-D708-D84A-A87D-C44BC9287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18351" y="2385975"/>
            <a:ext cx="357952" cy="35795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04CEC765-C9F8-A14C-8E30-88BFFBFB0E2C}"/>
              </a:ext>
            </a:extLst>
          </p:cNvPr>
          <p:cNvSpPr txBox="1"/>
          <p:nvPr/>
        </p:nvSpPr>
        <p:spPr>
          <a:xfrm>
            <a:off x="6687157" y="3150191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</a:t>
            </a:r>
          </a:p>
        </p:txBody>
      </p:sp>
      <p:pic>
        <p:nvPicPr>
          <p:cNvPr id="85" name="Graphic 84" descr="Information">
            <a:extLst>
              <a:ext uri="{FF2B5EF4-FFF2-40B4-BE49-F238E27FC236}">
                <a16:creationId xmlns:a16="http://schemas.microsoft.com/office/drawing/2014/main" id="{7E58829D-405B-704F-B8BE-E46B54A403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73352" y="3379978"/>
            <a:ext cx="357952" cy="357952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D128D329-3384-BB40-858C-01611F6FE7FE}"/>
              </a:ext>
            </a:extLst>
          </p:cNvPr>
          <p:cNvSpPr txBox="1"/>
          <p:nvPr/>
        </p:nvSpPr>
        <p:spPr>
          <a:xfrm>
            <a:off x="7554515" y="4144194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</a:t>
            </a:r>
          </a:p>
        </p:txBody>
      </p:sp>
      <p:pic>
        <p:nvPicPr>
          <p:cNvPr id="87" name="Graphic 86" descr="Information">
            <a:extLst>
              <a:ext uri="{FF2B5EF4-FFF2-40B4-BE49-F238E27FC236}">
                <a16:creationId xmlns:a16="http://schemas.microsoft.com/office/drawing/2014/main" id="{381928BC-6DD1-1948-97D6-B2C21A2394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63482" y="1861045"/>
            <a:ext cx="357952" cy="357952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4BD4968D-C0A4-AB45-A9C9-B078C081B40B}"/>
              </a:ext>
            </a:extLst>
          </p:cNvPr>
          <p:cNvSpPr txBox="1"/>
          <p:nvPr/>
        </p:nvSpPr>
        <p:spPr>
          <a:xfrm>
            <a:off x="8357002" y="2625261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</a:t>
            </a:r>
          </a:p>
        </p:txBody>
      </p:sp>
      <p:pic>
        <p:nvPicPr>
          <p:cNvPr id="89" name="Graphic 88" descr="Information">
            <a:extLst>
              <a:ext uri="{FF2B5EF4-FFF2-40B4-BE49-F238E27FC236}">
                <a16:creationId xmlns:a16="http://schemas.microsoft.com/office/drawing/2014/main" id="{368FA757-ABBD-4140-B15B-4F4C3AAC5A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42974" y="1991253"/>
            <a:ext cx="357952" cy="357952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0556CCAC-32D6-1F4B-8E5D-95F440728D28}"/>
              </a:ext>
            </a:extLst>
          </p:cNvPr>
          <p:cNvSpPr txBox="1"/>
          <p:nvPr/>
        </p:nvSpPr>
        <p:spPr>
          <a:xfrm>
            <a:off x="9933497" y="2755469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</a:t>
            </a:r>
          </a:p>
        </p:txBody>
      </p:sp>
      <p:pic>
        <p:nvPicPr>
          <p:cNvPr id="91" name="Graphic 90" descr="Smart Phone">
            <a:extLst>
              <a:ext uri="{FF2B5EF4-FFF2-40B4-BE49-F238E27FC236}">
                <a16:creationId xmlns:a16="http://schemas.microsoft.com/office/drawing/2014/main" id="{6463B37B-E00C-8442-B3A8-F6CF0D5AA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967978" y="4472251"/>
            <a:ext cx="400809" cy="400809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2FA173E2-5998-794C-9E28-1C3781D53054}"/>
              </a:ext>
            </a:extLst>
          </p:cNvPr>
          <p:cNvSpPr txBox="1"/>
          <p:nvPr/>
        </p:nvSpPr>
        <p:spPr>
          <a:xfrm>
            <a:off x="4238716" y="4477637"/>
            <a:ext cx="3382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Mobile users with Internet access</a:t>
            </a:r>
          </a:p>
        </p:txBody>
      </p:sp>
      <p:pic>
        <p:nvPicPr>
          <p:cNvPr id="93" name="Graphic 92" descr="Smart Phone">
            <a:extLst>
              <a:ext uri="{FF2B5EF4-FFF2-40B4-BE49-F238E27FC236}">
                <a16:creationId xmlns:a16="http://schemas.microsoft.com/office/drawing/2014/main" id="{63585485-0B57-3348-B3B6-62709DE26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967977" y="4968142"/>
            <a:ext cx="400809" cy="400809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85FD41B-4FA3-274B-93D9-3AB2F798DF19}"/>
              </a:ext>
            </a:extLst>
          </p:cNvPr>
          <p:cNvSpPr txBox="1"/>
          <p:nvPr/>
        </p:nvSpPr>
        <p:spPr>
          <a:xfrm>
            <a:off x="4245679" y="4967855"/>
            <a:ext cx="4363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Mobile users without Internet access; social</a:t>
            </a:r>
          </a:p>
        </p:txBody>
      </p:sp>
      <p:pic>
        <p:nvPicPr>
          <p:cNvPr id="95" name="Graphic 94" descr="Smart Phone">
            <a:extLst>
              <a:ext uri="{FF2B5EF4-FFF2-40B4-BE49-F238E27FC236}">
                <a16:creationId xmlns:a16="http://schemas.microsoft.com/office/drawing/2014/main" id="{CF3EE9B1-3A1D-0143-9980-F170EE9F4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3967977" y="5459383"/>
            <a:ext cx="400809" cy="400809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2B8A8726-F0D4-0740-9FA4-EB7AD0A8D678}"/>
              </a:ext>
            </a:extLst>
          </p:cNvPr>
          <p:cNvSpPr txBox="1"/>
          <p:nvPr/>
        </p:nvSpPr>
        <p:spPr>
          <a:xfrm>
            <a:off x="4238715" y="5460369"/>
            <a:ext cx="474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Mobile users without Internet access; not social</a:t>
            </a:r>
          </a:p>
        </p:txBody>
      </p:sp>
      <p:pic>
        <p:nvPicPr>
          <p:cNvPr id="16388" name="Picture 4" descr="Using WiFi Direct on Windows 10 PC/Computer (Easy Guide)">
            <a:extLst>
              <a:ext uri="{FF2B5EF4-FFF2-40B4-BE49-F238E27FC236}">
                <a16:creationId xmlns:a16="http://schemas.microsoft.com/office/drawing/2014/main" id="{5DA48EFF-48C0-6B43-815B-30E3BEBE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184" y="1958106"/>
            <a:ext cx="885290" cy="79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Feeling Blue: A History of Bluetooth &amp; The Story Behind The ...">
            <a:extLst>
              <a:ext uri="{FF2B5EF4-FFF2-40B4-BE49-F238E27FC236}">
                <a16:creationId xmlns:a16="http://schemas.microsoft.com/office/drawing/2014/main" id="{19ADDA2D-824E-C641-8B3E-55B2ED90A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23" y="4144331"/>
            <a:ext cx="36068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524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CDA4D5-AEA8-5649-8371-128161233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NETWORKS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373746-888D-7D44-8972-1F9740C1F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1CA3BB48-C058-6945-9068-86B650DAE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817" y="993775"/>
            <a:ext cx="357188" cy="357188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CB5D2B63-E130-3D4B-9E7B-E4E147F1D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817" y="1831975"/>
            <a:ext cx="357188" cy="357188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6E663CAA-B5BC-BF40-842C-0CE87F879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3617" y="1755775"/>
            <a:ext cx="357188" cy="357188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EBC58B8F-6E6C-0F4B-AFE5-81345BD3A3D7}"/>
              </a:ext>
            </a:extLst>
          </p:cNvPr>
          <p:cNvGrpSpPr>
            <a:grpSpLocks/>
          </p:cNvGrpSpPr>
          <p:nvPr/>
        </p:nvGrpSpPr>
        <p:grpSpPr bwMode="auto">
          <a:xfrm>
            <a:off x="6769417" y="688975"/>
            <a:ext cx="500063" cy="414338"/>
            <a:chOff x="1424" y="2136"/>
            <a:chExt cx="315" cy="261"/>
          </a:xfrm>
        </p:grpSpPr>
        <p:sp>
          <p:nvSpPr>
            <p:cNvPr id="10" name="AutoShape 8">
              <a:extLst>
                <a:ext uri="{FF2B5EF4-FFF2-40B4-BE49-F238E27FC236}">
                  <a16:creationId xmlns:a16="http://schemas.microsoft.com/office/drawing/2014/main" id="{923A42CD-7F0B-7048-8124-886C325FF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9B71A0D3-02FA-DB46-937B-9914A1E817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12" name="Group 10">
            <a:extLst>
              <a:ext uri="{FF2B5EF4-FFF2-40B4-BE49-F238E27FC236}">
                <a16:creationId xmlns:a16="http://schemas.microsoft.com/office/drawing/2014/main" id="{FD9C7D96-2BB0-004D-AA63-775DD4AF2101}"/>
              </a:ext>
            </a:extLst>
          </p:cNvPr>
          <p:cNvGrpSpPr>
            <a:grpSpLocks/>
          </p:cNvGrpSpPr>
          <p:nvPr/>
        </p:nvGrpSpPr>
        <p:grpSpPr bwMode="auto">
          <a:xfrm>
            <a:off x="9055417" y="688975"/>
            <a:ext cx="500063" cy="414338"/>
            <a:chOff x="1424" y="2136"/>
            <a:chExt cx="315" cy="261"/>
          </a:xfrm>
        </p:grpSpPr>
        <p:sp>
          <p:nvSpPr>
            <p:cNvPr id="13" name="AutoShape 11">
              <a:extLst>
                <a:ext uri="{FF2B5EF4-FFF2-40B4-BE49-F238E27FC236}">
                  <a16:creationId xmlns:a16="http://schemas.microsoft.com/office/drawing/2014/main" id="{D5219D36-A1EB-9340-B7A2-811FF354C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0BAA90C9-4DD1-524B-94FE-DE7747F94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63904D9F-9916-B545-BE99-DCABE812150A}"/>
              </a:ext>
            </a:extLst>
          </p:cNvPr>
          <p:cNvGrpSpPr>
            <a:grpSpLocks/>
          </p:cNvGrpSpPr>
          <p:nvPr/>
        </p:nvGrpSpPr>
        <p:grpSpPr bwMode="auto">
          <a:xfrm>
            <a:off x="6769417" y="1298575"/>
            <a:ext cx="500063" cy="414338"/>
            <a:chOff x="1424" y="2136"/>
            <a:chExt cx="315" cy="261"/>
          </a:xfrm>
        </p:grpSpPr>
        <p:sp>
          <p:nvSpPr>
            <p:cNvPr id="16" name="AutoShape 14">
              <a:extLst>
                <a:ext uri="{FF2B5EF4-FFF2-40B4-BE49-F238E27FC236}">
                  <a16:creationId xmlns:a16="http://schemas.microsoft.com/office/drawing/2014/main" id="{FA2CBD83-554E-A84B-A7C4-FBC38FFE6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5E2A17B3-EED2-2D4F-BAB1-AB7BB0FE0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32DC4DC7-BC77-5A4D-B8FD-CD81932E6F97}"/>
              </a:ext>
            </a:extLst>
          </p:cNvPr>
          <p:cNvGrpSpPr>
            <a:grpSpLocks/>
          </p:cNvGrpSpPr>
          <p:nvPr/>
        </p:nvGrpSpPr>
        <p:grpSpPr bwMode="auto">
          <a:xfrm>
            <a:off x="6769417" y="1908175"/>
            <a:ext cx="500063" cy="414338"/>
            <a:chOff x="1424" y="2136"/>
            <a:chExt cx="315" cy="261"/>
          </a:xfrm>
        </p:grpSpPr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E56AAE22-CD1E-0942-9535-0BEEA85D1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 Box 18">
              <a:extLst>
                <a:ext uri="{FF2B5EF4-FFF2-40B4-BE49-F238E27FC236}">
                  <a16:creationId xmlns:a16="http://schemas.microsoft.com/office/drawing/2014/main" id="{0EF71CF0-1B0D-1746-B3FE-620EBD446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21" name="Group 19">
            <a:extLst>
              <a:ext uri="{FF2B5EF4-FFF2-40B4-BE49-F238E27FC236}">
                <a16:creationId xmlns:a16="http://schemas.microsoft.com/office/drawing/2014/main" id="{69B0EE45-5CCA-C34B-A2DC-C54B6B2C6FFB}"/>
              </a:ext>
            </a:extLst>
          </p:cNvPr>
          <p:cNvGrpSpPr>
            <a:grpSpLocks/>
          </p:cNvGrpSpPr>
          <p:nvPr/>
        </p:nvGrpSpPr>
        <p:grpSpPr bwMode="auto">
          <a:xfrm>
            <a:off x="9055417" y="1908175"/>
            <a:ext cx="500063" cy="414338"/>
            <a:chOff x="1424" y="2136"/>
            <a:chExt cx="315" cy="261"/>
          </a:xfrm>
        </p:grpSpPr>
        <p:sp>
          <p:nvSpPr>
            <p:cNvPr id="22" name="AutoShape 20">
              <a:extLst>
                <a:ext uri="{FF2B5EF4-FFF2-40B4-BE49-F238E27FC236}">
                  <a16:creationId xmlns:a16="http://schemas.microsoft.com/office/drawing/2014/main" id="{06E59D58-A3B7-8E4E-A372-10D9F4F72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BD377770-94A2-CD4A-A59D-08DEC87DC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sp>
        <p:nvSpPr>
          <p:cNvPr id="24" name="Line 22">
            <a:extLst>
              <a:ext uri="{FF2B5EF4-FFF2-40B4-BE49-F238E27FC236}">
                <a16:creationId xmlns:a16="http://schemas.microsoft.com/office/drawing/2014/main" id="{98CDFD01-57A1-B341-BA1E-D08B43A3E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8017" y="10699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60D08397-8747-1E43-A4D3-A40BA5900C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760017" y="1069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ABA8DBB2-8D47-D847-BC9A-D2130D8AF3DF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0617" y="9175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A2917F28-F314-C544-A60D-581CE37576A1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4017" y="16795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1B41995E-6476-D346-AD15-D28C0876E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2017" y="16795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F1BCF77F-7ACC-A04D-A278-E6BE1F2507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50617" y="15271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E05CD346-3B1E-9640-B8D6-83F65D1A30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6617" y="20605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4DFCCECB-AA47-E540-A2FD-CAF0C18E0F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760017" y="16795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0">
            <a:extLst>
              <a:ext uri="{FF2B5EF4-FFF2-40B4-BE49-F238E27FC236}">
                <a16:creationId xmlns:a16="http://schemas.microsoft.com/office/drawing/2014/main" id="{68F5F04A-7948-B543-A84C-75E8CFC266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8017" y="167957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" name="Group 31">
            <a:extLst>
              <a:ext uri="{FF2B5EF4-FFF2-40B4-BE49-F238E27FC236}">
                <a16:creationId xmlns:a16="http://schemas.microsoft.com/office/drawing/2014/main" id="{A5E2E915-F272-8F43-A9F7-22CC654E8686}"/>
              </a:ext>
            </a:extLst>
          </p:cNvPr>
          <p:cNvGrpSpPr>
            <a:grpSpLocks/>
          </p:cNvGrpSpPr>
          <p:nvPr/>
        </p:nvGrpSpPr>
        <p:grpSpPr bwMode="auto">
          <a:xfrm>
            <a:off x="7531417" y="688975"/>
            <a:ext cx="500063" cy="414338"/>
            <a:chOff x="1424" y="2136"/>
            <a:chExt cx="315" cy="261"/>
          </a:xfrm>
        </p:grpSpPr>
        <p:sp>
          <p:nvSpPr>
            <p:cNvPr id="34" name="AutoShape 32">
              <a:extLst>
                <a:ext uri="{FF2B5EF4-FFF2-40B4-BE49-F238E27FC236}">
                  <a16:creationId xmlns:a16="http://schemas.microsoft.com/office/drawing/2014/main" id="{B5BF096B-009C-724E-A265-6EE68D1AB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Text Box 33">
              <a:extLst>
                <a:ext uri="{FF2B5EF4-FFF2-40B4-BE49-F238E27FC236}">
                  <a16:creationId xmlns:a16="http://schemas.microsoft.com/office/drawing/2014/main" id="{F7FA4E8A-4336-C643-B1D4-8B3F48B723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36" name="Group 34">
            <a:extLst>
              <a:ext uri="{FF2B5EF4-FFF2-40B4-BE49-F238E27FC236}">
                <a16:creationId xmlns:a16="http://schemas.microsoft.com/office/drawing/2014/main" id="{6D6701E4-FF98-884F-8BAE-1CD9E394BD0F}"/>
              </a:ext>
            </a:extLst>
          </p:cNvPr>
          <p:cNvGrpSpPr>
            <a:grpSpLocks/>
          </p:cNvGrpSpPr>
          <p:nvPr/>
        </p:nvGrpSpPr>
        <p:grpSpPr bwMode="auto">
          <a:xfrm>
            <a:off x="8293417" y="688975"/>
            <a:ext cx="500063" cy="414338"/>
            <a:chOff x="1424" y="2136"/>
            <a:chExt cx="315" cy="261"/>
          </a:xfrm>
        </p:grpSpPr>
        <p:sp>
          <p:nvSpPr>
            <p:cNvPr id="37" name="AutoShape 35">
              <a:extLst>
                <a:ext uri="{FF2B5EF4-FFF2-40B4-BE49-F238E27FC236}">
                  <a16:creationId xmlns:a16="http://schemas.microsoft.com/office/drawing/2014/main" id="{E1E61D10-685C-AD4E-9398-D48E38D27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Text Box 36">
              <a:extLst>
                <a:ext uri="{FF2B5EF4-FFF2-40B4-BE49-F238E27FC236}">
                  <a16:creationId xmlns:a16="http://schemas.microsoft.com/office/drawing/2014/main" id="{C7B5B8AB-1FBA-824B-86DA-C7659D76FB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39" name="Group 37">
            <a:extLst>
              <a:ext uri="{FF2B5EF4-FFF2-40B4-BE49-F238E27FC236}">
                <a16:creationId xmlns:a16="http://schemas.microsoft.com/office/drawing/2014/main" id="{E0F3F141-855B-9446-873D-11A966E3F65E}"/>
              </a:ext>
            </a:extLst>
          </p:cNvPr>
          <p:cNvGrpSpPr>
            <a:grpSpLocks/>
          </p:cNvGrpSpPr>
          <p:nvPr/>
        </p:nvGrpSpPr>
        <p:grpSpPr bwMode="auto">
          <a:xfrm>
            <a:off x="7531417" y="1298575"/>
            <a:ext cx="500063" cy="414338"/>
            <a:chOff x="1424" y="2136"/>
            <a:chExt cx="315" cy="261"/>
          </a:xfrm>
        </p:grpSpPr>
        <p:sp>
          <p:nvSpPr>
            <p:cNvPr id="40" name="AutoShape 38">
              <a:extLst>
                <a:ext uri="{FF2B5EF4-FFF2-40B4-BE49-F238E27FC236}">
                  <a16:creationId xmlns:a16="http://schemas.microsoft.com/office/drawing/2014/main" id="{E28E541F-F135-964F-AB21-CB160A6FA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ext Box 39">
              <a:extLst>
                <a:ext uri="{FF2B5EF4-FFF2-40B4-BE49-F238E27FC236}">
                  <a16:creationId xmlns:a16="http://schemas.microsoft.com/office/drawing/2014/main" id="{28DDE138-9A3B-1448-8C2A-EA2B720F2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42" name="Group 40">
            <a:extLst>
              <a:ext uri="{FF2B5EF4-FFF2-40B4-BE49-F238E27FC236}">
                <a16:creationId xmlns:a16="http://schemas.microsoft.com/office/drawing/2014/main" id="{3A6A7381-B4DE-924F-8AEF-9607701FDFE7}"/>
              </a:ext>
            </a:extLst>
          </p:cNvPr>
          <p:cNvGrpSpPr>
            <a:grpSpLocks/>
          </p:cNvGrpSpPr>
          <p:nvPr/>
        </p:nvGrpSpPr>
        <p:grpSpPr bwMode="auto">
          <a:xfrm>
            <a:off x="8293417" y="1298575"/>
            <a:ext cx="500063" cy="414338"/>
            <a:chOff x="1424" y="2136"/>
            <a:chExt cx="315" cy="261"/>
          </a:xfrm>
        </p:grpSpPr>
        <p:sp>
          <p:nvSpPr>
            <p:cNvPr id="43" name="AutoShape 41">
              <a:extLst>
                <a:ext uri="{FF2B5EF4-FFF2-40B4-BE49-F238E27FC236}">
                  <a16:creationId xmlns:a16="http://schemas.microsoft.com/office/drawing/2014/main" id="{ACA959C3-64A3-6D4F-8AFD-40E79CC1B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Text Box 42">
              <a:extLst>
                <a:ext uri="{FF2B5EF4-FFF2-40B4-BE49-F238E27FC236}">
                  <a16:creationId xmlns:a16="http://schemas.microsoft.com/office/drawing/2014/main" id="{CB0DBA62-B0FC-7C47-97CC-24AD501C7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45" name="Group 43">
            <a:extLst>
              <a:ext uri="{FF2B5EF4-FFF2-40B4-BE49-F238E27FC236}">
                <a16:creationId xmlns:a16="http://schemas.microsoft.com/office/drawing/2014/main" id="{AF4B4EAD-09C8-C444-91F0-34F151B587AF}"/>
              </a:ext>
            </a:extLst>
          </p:cNvPr>
          <p:cNvGrpSpPr>
            <a:grpSpLocks/>
          </p:cNvGrpSpPr>
          <p:nvPr/>
        </p:nvGrpSpPr>
        <p:grpSpPr bwMode="auto">
          <a:xfrm>
            <a:off x="9055417" y="1298575"/>
            <a:ext cx="500063" cy="414338"/>
            <a:chOff x="1424" y="2136"/>
            <a:chExt cx="315" cy="261"/>
          </a:xfrm>
        </p:grpSpPr>
        <p:sp>
          <p:nvSpPr>
            <p:cNvPr id="46" name="AutoShape 44">
              <a:extLst>
                <a:ext uri="{FF2B5EF4-FFF2-40B4-BE49-F238E27FC236}">
                  <a16:creationId xmlns:a16="http://schemas.microsoft.com/office/drawing/2014/main" id="{E8F6744C-E4E6-3C48-9F6A-DA9FCBF34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Text Box 45">
              <a:extLst>
                <a:ext uri="{FF2B5EF4-FFF2-40B4-BE49-F238E27FC236}">
                  <a16:creationId xmlns:a16="http://schemas.microsoft.com/office/drawing/2014/main" id="{6E4D2F42-C720-3B4F-9647-F9A9F8A054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48" name="Group 46">
            <a:extLst>
              <a:ext uri="{FF2B5EF4-FFF2-40B4-BE49-F238E27FC236}">
                <a16:creationId xmlns:a16="http://schemas.microsoft.com/office/drawing/2014/main" id="{239FD1AE-CFE6-D249-9206-FAF742699BA4}"/>
              </a:ext>
            </a:extLst>
          </p:cNvPr>
          <p:cNvGrpSpPr>
            <a:grpSpLocks/>
          </p:cNvGrpSpPr>
          <p:nvPr/>
        </p:nvGrpSpPr>
        <p:grpSpPr bwMode="auto">
          <a:xfrm>
            <a:off x="7531417" y="1908175"/>
            <a:ext cx="500063" cy="414338"/>
            <a:chOff x="1424" y="2136"/>
            <a:chExt cx="315" cy="261"/>
          </a:xfrm>
        </p:grpSpPr>
        <p:sp>
          <p:nvSpPr>
            <p:cNvPr id="49" name="AutoShape 47">
              <a:extLst>
                <a:ext uri="{FF2B5EF4-FFF2-40B4-BE49-F238E27FC236}">
                  <a16:creationId xmlns:a16="http://schemas.microsoft.com/office/drawing/2014/main" id="{12377DC1-08FC-BB48-8D26-8B2AF4FEE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Text Box 48">
              <a:extLst>
                <a:ext uri="{FF2B5EF4-FFF2-40B4-BE49-F238E27FC236}">
                  <a16:creationId xmlns:a16="http://schemas.microsoft.com/office/drawing/2014/main" id="{AFF93720-EEC2-E848-8081-95CE524057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CD8C3A8F-BEC6-0F4D-A909-D56B6D5B532B}"/>
              </a:ext>
            </a:extLst>
          </p:cNvPr>
          <p:cNvGrpSpPr>
            <a:grpSpLocks/>
          </p:cNvGrpSpPr>
          <p:nvPr/>
        </p:nvGrpSpPr>
        <p:grpSpPr bwMode="auto">
          <a:xfrm>
            <a:off x="8293417" y="1908175"/>
            <a:ext cx="500063" cy="414338"/>
            <a:chOff x="1424" y="2136"/>
            <a:chExt cx="315" cy="261"/>
          </a:xfrm>
        </p:grpSpPr>
        <p:sp>
          <p:nvSpPr>
            <p:cNvPr id="52" name="AutoShape 50">
              <a:extLst>
                <a:ext uri="{FF2B5EF4-FFF2-40B4-BE49-F238E27FC236}">
                  <a16:creationId xmlns:a16="http://schemas.microsoft.com/office/drawing/2014/main" id="{0ADD65E8-A0AB-1944-B68F-ACAB62BF2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Text Box 51">
              <a:extLst>
                <a:ext uri="{FF2B5EF4-FFF2-40B4-BE49-F238E27FC236}">
                  <a16:creationId xmlns:a16="http://schemas.microsoft.com/office/drawing/2014/main" id="{E674056C-EEC7-4E4F-B545-372B313474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sp>
        <p:nvSpPr>
          <p:cNvPr id="54" name="Line 52">
            <a:extLst>
              <a:ext uri="{FF2B5EF4-FFF2-40B4-BE49-F238E27FC236}">
                <a16:creationId xmlns:a16="http://schemas.microsoft.com/office/drawing/2014/main" id="{2C5E0E76-1621-F54B-AF62-75B1556DFF1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4617" y="1908175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53">
            <a:extLst>
              <a:ext uri="{FF2B5EF4-FFF2-40B4-BE49-F238E27FC236}">
                <a16:creationId xmlns:a16="http://schemas.microsoft.com/office/drawing/2014/main" id="{030C9BDB-237B-7546-B71F-50184EA386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12617" y="1908175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Cloud">
            <a:extLst>
              <a:ext uri="{FF2B5EF4-FFF2-40B4-BE49-F238E27FC236}">
                <a16:creationId xmlns:a16="http://schemas.microsoft.com/office/drawing/2014/main" id="{8B80C2AF-24BE-4249-9663-D7C589912D50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9893617" y="307975"/>
            <a:ext cx="1981200" cy="10731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>
                <a:solidFill>
                  <a:srgbClr val="000000"/>
                </a:solidFill>
                <a:latin typeface="Times New Roman" charset="0"/>
              </a:rPr>
              <a:t>Wired Network</a:t>
            </a:r>
          </a:p>
        </p:txBody>
      </p:sp>
      <p:sp>
        <p:nvSpPr>
          <p:cNvPr id="57" name="Line 55">
            <a:extLst>
              <a:ext uri="{FF2B5EF4-FFF2-40B4-BE49-F238E27FC236}">
                <a16:creationId xmlns:a16="http://schemas.microsoft.com/office/drawing/2014/main" id="{F1270C98-5224-5E42-8C58-C92670CB5A5F}"/>
              </a:ext>
            </a:extLst>
          </p:cNvPr>
          <p:cNvSpPr>
            <a:spLocks noChangeShapeType="1"/>
          </p:cNvSpPr>
          <p:nvPr/>
        </p:nvSpPr>
        <p:spPr bwMode="auto">
          <a:xfrm>
            <a:off x="9436417" y="9175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56">
            <a:extLst>
              <a:ext uri="{FF2B5EF4-FFF2-40B4-BE49-F238E27FC236}">
                <a16:creationId xmlns:a16="http://schemas.microsoft.com/office/drawing/2014/main" id="{8A5A20EF-1F5A-6442-AEF0-1AE5B8B5A2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50617" y="20605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57">
            <a:extLst>
              <a:ext uri="{FF2B5EF4-FFF2-40B4-BE49-F238E27FC236}">
                <a16:creationId xmlns:a16="http://schemas.microsoft.com/office/drawing/2014/main" id="{27AF37F1-8157-D242-A4E1-20E36F7E60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88617" y="20605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58">
            <a:extLst>
              <a:ext uri="{FF2B5EF4-FFF2-40B4-BE49-F238E27FC236}">
                <a16:creationId xmlns:a16="http://schemas.microsoft.com/office/drawing/2014/main" id="{99176587-7141-DD49-A637-FF9397BED7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26617" y="15271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59">
            <a:extLst>
              <a:ext uri="{FF2B5EF4-FFF2-40B4-BE49-F238E27FC236}">
                <a16:creationId xmlns:a16="http://schemas.microsoft.com/office/drawing/2014/main" id="{53B6C819-B930-AC47-B1F0-FF44D01901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88617" y="15271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60">
            <a:extLst>
              <a:ext uri="{FF2B5EF4-FFF2-40B4-BE49-F238E27FC236}">
                <a16:creationId xmlns:a16="http://schemas.microsoft.com/office/drawing/2014/main" id="{E65EECF0-D13E-4E4E-9298-A2619DFD04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8617" y="9175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61">
            <a:extLst>
              <a:ext uri="{FF2B5EF4-FFF2-40B4-BE49-F238E27FC236}">
                <a16:creationId xmlns:a16="http://schemas.microsoft.com/office/drawing/2014/main" id="{EEB7CF0A-C87E-FA4C-A2B8-7EAA3EB24B2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6617" y="9175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62">
            <a:extLst>
              <a:ext uri="{FF2B5EF4-FFF2-40B4-BE49-F238E27FC236}">
                <a16:creationId xmlns:a16="http://schemas.microsoft.com/office/drawing/2014/main" id="{BE4286C4-CB83-B446-850B-A86B1E7DE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2017" y="10699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63">
            <a:extLst>
              <a:ext uri="{FF2B5EF4-FFF2-40B4-BE49-F238E27FC236}">
                <a16:creationId xmlns:a16="http://schemas.microsoft.com/office/drawing/2014/main" id="{F53D41F7-3124-0348-AFAB-4466D7BC7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4017" y="10699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31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5329237" y="2395537"/>
            <a:ext cx="357188" cy="357188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424237" y="3233737"/>
            <a:ext cx="357188" cy="357188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158037" y="3157537"/>
            <a:ext cx="357188" cy="357188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 New Roman" pitchFamily="1" charset="0"/>
              </a:rPr>
              <a:t>MN</a:t>
            </a: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033837" y="2090737"/>
            <a:ext cx="500063" cy="414338"/>
            <a:chOff x="1424" y="2136"/>
            <a:chExt cx="315" cy="26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6319837" y="2090737"/>
            <a:ext cx="500063" cy="414338"/>
            <a:chOff x="1424" y="2136"/>
            <a:chExt cx="315" cy="261"/>
          </a:xfrm>
        </p:grpSpPr>
        <p:sp>
          <p:nvSpPr>
            <p:cNvPr id="11" name="AutoShape 11"/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4033837" y="2700337"/>
            <a:ext cx="500063" cy="414338"/>
            <a:chOff x="1424" y="2136"/>
            <a:chExt cx="315" cy="261"/>
          </a:xfrm>
        </p:grpSpPr>
        <p:sp>
          <p:nvSpPr>
            <p:cNvPr id="14" name="AutoShape 14"/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4033837" y="3309937"/>
            <a:ext cx="500063" cy="414338"/>
            <a:chOff x="1424" y="2136"/>
            <a:chExt cx="315" cy="261"/>
          </a:xfrm>
        </p:grpSpPr>
        <p:sp>
          <p:nvSpPr>
            <p:cNvPr id="17" name="AutoShape 17"/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6319837" y="3309937"/>
            <a:ext cx="500063" cy="414338"/>
            <a:chOff x="1424" y="2136"/>
            <a:chExt cx="315" cy="261"/>
          </a:xfrm>
        </p:grpSpPr>
        <p:sp>
          <p:nvSpPr>
            <p:cNvPr id="20" name="AutoShape 20"/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4262437" y="247173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5024437" y="247173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6015037" y="2319337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6548437" y="308133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5786437" y="308133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 flipH="1">
            <a:off x="6015037" y="2928937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4491037" y="3462337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5024437" y="308133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4262437" y="3081337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1" name="Group 31"/>
          <p:cNvGrpSpPr>
            <a:grpSpLocks/>
          </p:cNvGrpSpPr>
          <p:nvPr/>
        </p:nvGrpSpPr>
        <p:grpSpPr bwMode="auto">
          <a:xfrm>
            <a:off x="4795837" y="2090737"/>
            <a:ext cx="500063" cy="414338"/>
            <a:chOff x="1424" y="2136"/>
            <a:chExt cx="315" cy="261"/>
          </a:xfrm>
        </p:grpSpPr>
        <p:sp>
          <p:nvSpPr>
            <p:cNvPr id="32" name="AutoShape 32"/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34" name="Group 34"/>
          <p:cNvGrpSpPr>
            <a:grpSpLocks/>
          </p:cNvGrpSpPr>
          <p:nvPr/>
        </p:nvGrpSpPr>
        <p:grpSpPr bwMode="auto">
          <a:xfrm>
            <a:off x="5557837" y="2090737"/>
            <a:ext cx="500063" cy="414338"/>
            <a:chOff x="1424" y="2136"/>
            <a:chExt cx="315" cy="261"/>
          </a:xfrm>
        </p:grpSpPr>
        <p:sp>
          <p:nvSpPr>
            <p:cNvPr id="35" name="AutoShape 35"/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37" name="Group 37"/>
          <p:cNvGrpSpPr>
            <a:grpSpLocks/>
          </p:cNvGrpSpPr>
          <p:nvPr/>
        </p:nvGrpSpPr>
        <p:grpSpPr bwMode="auto">
          <a:xfrm>
            <a:off x="4795837" y="2700337"/>
            <a:ext cx="500063" cy="414338"/>
            <a:chOff x="1424" y="2136"/>
            <a:chExt cx="315" cy="261"/>
          </a:xfrm>
        </p:grpSpPr>
        <p:sp>
          <p:nvSpPr>
            <p:cNvPr id="38" name="AutoShape 38"/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Text Box 39"/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40" name="Group 40"/>
          <p:cNvGrpSpPr>
            <a:grpSpLocks/>
          </p:cNvGrpSpPr>
          <p:nvPr/>
        </p:nvGrpSpPr>
        <p:grpSpPr bwMode="auto">
          <a:xfrm>
            <a:off x="5557837" y="2700337"/>
            <a:ext cx="500063" cy="414338"/>
            <a:chOff x="1424" y="2136"/>
            <a:chExt cx="315" cy="261"/>
          </a:xfrm>
        </p:grpSpPr>
        <p:sp>
          <p:nvSpPr>
            <p:cNvPr id="41" name="AutoShape 41"/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Text Box 42"/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43" name="Group 43"/>
          <p:cNvGrpSpPr>
            <a:grpSpLocks/>
          </p:cNvGrpSpPr>
          <p:nvPr/>
        </p:nvGrpSpPr>
        <p:grpSpPr bwMode="auto">
          <a:xfrm>
            <a:off x="6319837" y="2700337"/>
            <a:ext cx="500063" cy="414338"/>
            <a:chOff x="1424" y="2136"/>
            <a:chExt cx="315" cy="261"/>
          </a:xfrm>
        </p:grpSpPr>
        <p:sp>
          <p:nvSpPr>
            <p:cNvPr id="44" name="AutoShape 44"/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Text Box 45"/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46" name="Group 46"/>
          <p:cNvGrpSpPr>
            <a:grpSpLocks/>
          </p:cNvGrpSpPr>
          <p:nvPr/>
        </p:nvGrpSpPr>
        <p:grpSpPr bwMode="auto">
          <a:xfrm>
            <a:off x="4795837" y="3309937"/>
            <a:ext cx="500063" cy="414338"/>
            <a:chOff x="1424" y="2136"/>
            <a:chExt cx="315" cy="261"/>
          </a:xfrm>
        </p:grpSpPr>
        <p:sp>
          <p:nvSpPr>
            <p:cNvPr id="47" name="AutoShape 47"/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Text Box 48"/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grpSp>
        <p:nvGrpSpPr>
          <p:cNvPr id="49" name="Group 49"/>
          <p:cNvGrpSpPr>
            <a:grpSpLocks/>
          </p:cNvGrpSpPr>
          <p:nvPr/>
        </p:nvGrpSpPr>
        <p:grpSpPr bwMode="auto">
          <a:xfrm>
            <a:off x="5557837" y="3309937"/>
            <a:ext cx="500063" cy="414338"/>
            <a:chOff x="1424" y="2136"/>
            <a:chExt cx="315" cy="261"/>
          </a:xfrm>
        </p:grpSpPr>
        <p:sp>
          <p:nvSpPr>
            <p:cNvPr id="50" name="AutoShape 50"/>
            <p:cNvSpPr>
              <a:spLocks noChangeArrowheads="1"/>
            </p:cNvSpPr>
            <p:nvPr/>
          </p:nvSpPr>
          <p:spPr bwMode="auto">
            <a:xfrm>
              <a:off x="1465" y="2136"/>
              <a:ext cx="237" cy="240"/>
            </a:xfrm>
            <a:prstGeom prst="cube">
              <a:avLst>
                <a:gd name="adj" fmla="val 25000"/>
              </a:avLst>
            </a:prstGeom>
            <a:solidFill>
              <a:srgbClr val="92CC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Text Box 51"/>
            <p:cNvSpPr txBox="1">
              <a:spLocks noChangeArrowheads="1"/>
            </p:cNvSpPr>
            <p:nvPr/>
          </p:nvSpPr>
          <p:spPr bwMode="auto">
            <a:xfrm>
              <a:off x="1424" y="2185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pitchFamily="1" charset="0"/>
                </a:rPr>
                <a:t>MR</a:t>
              </a:r>
            </a:p>
          </p:txBody>
        </p:sp>
      </p:grpSp>
      <p:sp>
        <p:nvSpPr>
          <p:cNvPr id="52" name="Line 52"/>
          <p:cNvSpPr>
            <a:spLocks noChangeShapeType="1"/>
          </p:cNvSpPr>
          <p:nvPr/>
        </p:nvSpPr>
        <p:spPr bwMode="auto">
          <a:xfrm>
            <a:off x="3729037" y="3309937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53"/>
          <p:cNvSpPr>
            <a:spLocks noChangeShapeType="1"/>
          </p:cNvSpPr>
          <p:nvPr/>
        </p:nvSpPr>
        <p:spPr bwMode="auto">
          <a:xfrm flipH="1">
            <a:off x="6777037" y="3309937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Cloud"/>
          <p:cNvSpPr>
            <a:spLocks noChangeAspect="1" noEditPoints="1" noChangeArrowheads="1"/>
          </p:cNvSpPr>
          <p:nvPr/>
        </p:nvSpPr>
        <p:spPr bwMode="auto">
          <a:xfrm>
            <a:off x="7158037" y="1709737"/>
            <a:ext cx="1981200" cy="10731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>
                <a:solidFill>
                  <a:srgbClr val="000000"/>
                </a:solidFill>
                <a:latin typeface="Times New Roman" charset="0"/>
              </a:rPr>
              <a:t>Wired Network</a:t>
            </a:r>
          </a:p>
        </p:txBody>
      </p:sp>
      <p:sp>
        <p:nvSpPr>
          <p:cNvPr id="55" name="Line 55"/>
          <p:cNvSpPr>
            <a:spLocks noChangeShapeType="1"/>
          </p:cNvSpPr>
          <p:nvPr/>
        </p:nvSpPr>
        <p:spPr bwMode="auto">
          <a:xfrm>
            <a:off x="6700837" y="2319337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56"/>
          <p:cNvSpPr>
            <a:spLocks noChangeShapeType="1"/>
          </p:cNvSpPr>
          <p:nvPr/>
        </p:nvSpPr>
        <p:spPr bwMode="auto">
          <a:xfrm flipH="1">
            <a:off x="6015037" y="3462337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57"/>
          <p:cNvSpPr>
            <a:spLocks noChangeShapeType="1"/>
          </p:cNvSpPr>
          <p:nvPr/>
        </p:nvSpPr>
        <p:spPr bwMode="auto">
          <a:xfrm flipH="1">
            <a:off x="5253037" y="3462337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58"/>
          <p:cNvSpPr>
            <a:spLocks noChangeShapeType="1"/>
          </p:cNvSpPr>
          <p:nvPr/>
        </p:nvSpPr>
        <p:spPr bwMode="auto">
          <a:xfrm flipH="1">
            <a:off x="4491037" y="2928937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59"/>
          <p:cNvSpPr>
            <a:spLocks noChangeShapeType="1"/>
          </p:cNvSpPr>
          <p:nvPr/>
        </p:nvSpPr>
        <p:spPr bwMode="auto">
          <a:xfrm flipH="1">
            <a:off x="5253037" y="2928937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60"/>
          <p:cNvSpPr>
            <a:spLocks noChangeShapeType="1"/>
          </p:cNvSpPr>
          <p:nvPr/>
        </p:nvSpPr>
        <p:spPr bwMode="auto">
          <a:xfrm>
            <a:off x="5253037" y="2319337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61"/>
          <p:cNvSpPr>
            <a:spLocks noChangeShapeType="1"/>
          </p:cNvSpPr>
          <p:nvPr/>
        </p:nvSpPr>
        <p:spPr bwMode="auto">
          <a:xfrm>
            <a:off x="4491037" y="2319337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62"/>
          <p:cNvSpPr>
            <a:spLocks noChangeShapeType="1"/>
          </p:cNvSpPr>
          <p:nvPr/>
        </p:nvSpPr>
        <p:spPr bwMode="auto">
          <a:xfrm>
            <a:off x="5786437" y="247173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63"/>
          <p:cNvSpPr>
            <a:spLocks noChangeShapeType="1"/>
          </p:cNvSpPr>
          <p:nvPr/>
        </p:nvSpPr>
        <p:spPr bwMode="auto">
          <a:xfrm>
            <a:off x="6548437" y="247173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3"/>
          <p:cNvSpPr>
            <a:spLocks noGrp="1" noChangeArrowheads="1"/>
          </p:cNvSpPr>
          <p:nvPr>
            <p:ph idx="1"/>
          </p:nvPr>
        </p:nvSpPr>
        <p:spPr>
          <a:xfrm>
            <a:off x="2433637" y="4136230"/>
            <a:ext cx="8229600" cy="214788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Mesh Networks:</a:t>
            </a:r>
          </a:p>
          <a:p>
            <a:pPr lvl="1" eaLnBrk="1" hangingPunct="1"/>
            <a:r>
              <a:rPr lang="en-US" sz="2100" dirty="0"/>
              <a:t>fixed, wireless backbone.</a:t>
            </a:r>
          </a:p>
          <a:p>
            <a:pPr lvl="1" eaLnBrk="1" hangingPunct="1"/>
            <a:r>
              <a:rPr lang="en-US" sz="2100" dirty="0"/>
              <a:t>subset of Mesh Routers (MR) have wired interface to Internet.</a:t>
            </a:r>
          </a:p>
          <a:p>
            <a:pPr lvl="1" eaLnBrk="1" hangingPunct="1"/>
            <a:r>
              <a:rPr lang="en-US" sz="2100" dirty="0"/>
              <a:t>Mobile nodes connect to nearest MR.</a:t>
            </a:r>
          </a:p>
          <a:p>
            <a:pPr lvl="1" eaLnBrk="1" hangingPunct="1"/>
            <a:r>
              <a:rPr lang="en-US" sz="2100" dirty="0"/>
              <a:t>Targeted to solve last-mile problem for broadband access.</a:t>
            </a:r>
          </a:p>
          <a:p>
            <a:pPr lvl="1" eaLnBrk="1" hangingPunct="1"/>
            <a:r>
              <a:rPr lang="en-US" sz="2100" dirty="0"/>
              <a:t>An evolution of ad hoc networks.</a:t>
            </a:r>
          </a:p>
        </p:txBody>
      </p:sp>
    </p:spTree>
    <p:extLst>
      <p:ext uri="{BB962C8B-B14F-4D97-AF65-F5344CB8AC3E}">
        <p14:creationId xmlns:p14="http://schemas.microsoft.com/office/powerpoint/2010/main" val="1361149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Examples of Mesh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255520"/>
            <a:ext cx="6776989" cy="4457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Municipal Mesh</a:t>
            </a:r>
          </a:p>
          <a:p>
            <a:r>
              <a:rPr lang="en-US" sz="1600" dirty="0">
                <a:ea typeface="ＭＳ Ｐゴシック" pitchFamily="1" charset="-128"/>
                <a:cs typeface="ＭＳ Ｐゴシック" pitchFamily="1" charset="-128"/>
              </a:rPr>
              <a:t>Wi-Fi clouds have been planned or deployed in large cities</a:t>
            </a:r>
          </a:p>
          <a:p>
            <a:pPr lvl="1"/>
            <a:r>
              <a:rPr lang="en-US" sz="1600" dirty="0"/>
              <a:t>Google </a:t>
            </a:r>
            <a:r>
              <a:rPr lang="en-US" sz="1600" dirty="0" err="1"/>
              <a:t>WiFi</a:t>
            </a:r>
            <a:r>
              <a:rPr lang="en-US" sz="1600" dirty="0"/>
              <a:t> </a:t>
            </a:r>
            <a:r>
              <a:rPr lang="en-US" sz="1600" u="sng" dirty="0">
                <a:hlinkClick r:id="rId2"/>
              </a:rPr>
              <a:t>http://wifi.google.com</a:t>
            </a:r>
            <a:endParaRPr lang="en-US" sz="1600" dirty="0"/>
          </a:p>
          <a:p>
            <a:pPr lvl="1"/>
            <a:r>
              <a:rPr lang="en-US" sz="1600" dirty="0"/>
              <a:t>Seattle Wireless </a:t>
            </a:r>
            <a:r>
              <a:rPr lang="en-US" sz="1600" u="sng" dirty="0"/>
              <a:t>http://</a:t>
            </a:r>
            <a:r>
              <a:rPr lang="en-US" sz="1600" u="sng" dirty="0" err="1"/>
              <a:t>seattlewireless.net</a:t>
            </a:r>
            <a:r>
              <a:rPr lang="en-US" sz="1600" u="sng" dirty="0"/>
              <a:t>/</a:t>
            </a:r>
          </a:p>
          <a:p>
            <a:pPr lvl="1"/>
            <a:r>
              <a:rPr lang="en-US" sz="1600" dirty="0"/>
              <a:t>Wireless Leiden in Sweden </a:t>
            </a:r>
            <a:r>
              <a:rPr lang="en-US" sz="1600" dirty="0">
                <a:hlinkClick r:id="rId3"/>
              </a:rPr>
              <a:t>http://www.wirelessleiden.nl</a:t>
            </a:r>
            <a:endParaRPr lang="en-US" sz="1600" dirty="0"/>
          </a:p>
          <a:p>
            <a:r>
              <a:rPr lang="en-US" sz="1600" dirty="0">
                <a:ea typeface="ＭＳ Ｐゴシック" pitchFamily="1" charset="-128"/>
                <a:cs typeface="ＭＳ Ｐゴシック" pitchFamily="1" charset="-128"/>
              </a:rPr>
              <a:t>Chaska, Minnesota</a:t>
            </a:r>
          </a:p>
          <a:p>
            <a:pPr lvl="1"/>
            <a:r>
              <a:rPr lang="en-US" sz="1600" dirty="0"/>
              <a:t>18K people, 16 square miles</a:t>
            </a:r>
          </a:p>
          <a:p>
            <a:pPr lvl="1"/>
            <a:r>
              <a:rPr lang="en-US" sz="1600" dirty="0"/>
              <a:t>Built in a few weeks at the cost of $600K</a:t>
            </a:r>
          </a:p>
          <a:p>
            <a:pPr lvl="1"/>
            <a:r>
              <a:rPr lang="en-US" sz="1600" dirty="0"/>
              <a:t>Service charge is $19.99 / month</a:t>
            </a:r>
          </a:p>
          <a:p>
            <a:pPr lvl="1"/>
            <a:r>
              <a:rPr lang="en-US" sz="1600" dirty="0">
                <a:hlinkClick r:id="rId4"/>
              </a:rPr>
              <a:t>http://www.chaska.net</a:t>
            </a:r>
            <a:r>
              <a:rPr lang="en-US" sz="1600" dirty="0"/>
              <a:t> </a:t>
            </a:r>
          </a:p>
          <a:p>
            <a:r>
              <a:rPr lang="en-US" sz="1600" dirty="0" err="1">
                <a:ea typeface="ＭＳ Ｐゴシック" pitchFamily="1" charset="-128"/>
                <a:cs typeface="ＭＳ Ｐゴシック" pitchFamily="1" charset="-128"/>
              </a:rPr>
              <a:t>Claudville</a:t>
            </a:r>
            <a:r>
              <a:rPr lang="en-US" sz="1600" dirty="0">
                <a:ea typeface="ＭＳ Ｐゴシック" pitchFamily="1" charset="-128"/>
                <a:cs typeface="ＭＳ Ｐゴシック" pitchFamily="1" charset="-128"/>
              </a:rPr>
              <a:t>, VA</a:t>
            </a:r>
          </a:p>
          <a:p>
            <a:pPr lvl="1"/>
            <a:r>
              <a:rPr lang="en-US" sz="1600" dirty="0"/>
              <a:t>First “white spaces” network deployment</a:t>
            </a:r>
          </a:p>
          <a:p>
            <a:pPr lvl="1"/>
            <a:r>
              <a:rPr lang="en-US" sz="1600" dirty="0"/>
              <a:t>Used to reach rural community</a:t>
            </a:r>
          </a:p>
          <a:p>
            <a:pPr lvl="1"/>
            <a:r>
              <a:rPr lang="en-US" sz="1600" dirty="0">
                <a:hlinkClick r:id="rId5"/>
              </a:rPr>
              <a:t>http://www.engadget.com/2009/10/21/first-white-space-network-hits-claudville-virginia/</a:t>
            </a:r>
            <a:r>
              <a:rPr lang="en-US" sz="1600" dirty="0"/>
              <a:t> </a:t>
            </a:r>
          </a:p>
          <a:p>
            <a:endParaRPr lang="en-US" sz="1300" dirty="0"/>
          </a:p>
        </p:txBody>
      </p:sp>
      <p:pic>
        <p:nvPicPr>
          <p:cNvPr id="23554" name="Picture 2" descr="Municipal internet and the Digital Divide">
            <a:extLst>
              <a:ext uri="{FF2B5EF4-FFF2-40B4-BE49-F238E27FC236}">
                <a16:creationId xmlns:a16="http://schemas.microsoft.com/office/drawing/2014/main" id="{3BB57531-5F21-3545-B633-7F4C155DB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7" r="3578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5DB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613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Wi-Fi Mesh in Remote Regions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48931" y="2438401"/>
            <a:ext cx="3667036" cy="3779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What made it work:</a:t>
            </a:r>
          </a:p>
          <a:p>
            <a:pPr lvl="1"/>
            <a:r>
              <a:rPr lang="en-US" dirty="0"/>
              <a:t>No interference.</a:t>
            </a:r>
          </a:p>
          <a:p>
            <a:pPr lvl="1"/>
            <a:r>
              <a:rPr lang="en-US" dirty="0"/>
              <a:t>Cheap repeater design.</a:t>
            </a:r>
          </a:p>
          <a:p>
            <a:pPr lvl="1"/>
            <a:r>
              <a:rPr lang="en-US" dirty="0"/>
              <a:t>No alternative network solutions.</a:t>
            </a:r>
          </a:p>
          <a:p>
            <a:pPr lvl="1"/>
            <a:r>
              <a:rPr lang="en-US" dirty="0"/>
              <a:t>Community effort.</a:t>
            </a:r>
          </a:p>
          <a:p>
            <a:pPr marL="0"/>
            <a:endParaRPr lang="en-US" sz="2400" dirty="0"/>
          </a:p>
          <a:p>
            <a:pPr lvl="1"/>
            <a:endParaRPr lang="en-US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A close up of a map&#10;&#10;Description automatically generated"/>
          <p:cNvPicPr>
            <a:picLocks noChangeAspect="1"/>
          </p:cNvPicPr>
          <p:nvPr/>
        </p:nvPicPr>
        <p:blipFill rotWithShape="1">
          <a:blip r:embed="rId3"/>
          <a:srcRect r="7173" b="3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5276088" y="5660137"/>
            <a:ext cx="6276250" cy="55778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Village Wi-Fi Mesh in </a:t>
            </a:r>
            <a:r>
              <a:rPr lang="en-US" sz="1300" err="1">
                <a:solidFill>
                  <a:srgbClr val="FFFFFF"/>
                </a:solidFill>
              </a:rPr>
              <a:t>Macha</a:t>
            </a:r>
            <a:r>
              <a:rPr lang="en-US" sz="1300">
                <a:solidFill>
                  <a:srgbClr val="FFFFFF"/>
                </a:solidFill>
              </a:rPr>
              <a:t>, Zambia</a:t>
            </a:r>
          </a:p>
        </p:txBody>
      </p:sp>
    </p:spTree>
    <p:extLst>
      <p:ext uri="{BB962C8B-B14F-4D97-AF65-F5344CB8AC3E}">
        <p14:creationId xmlns:p14="http://schemas.microsoft.com/office/powerpoint/2010/main" val="2460567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2.bp.blogspot.com/_1ysODn_1Nr4/TOGBG3V2htI/AAAAAAAAEMM/eM-4cJyK9Dw/s400/AT%2526T+wifi+connec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4" y="3430586"/>
            <a:ext cx="6628607" cy="31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Wi-Fi in a New Form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exponential growth in mobile data consumption causes cellular network overloads:</a:t>
            </a:r>
          </a:p>
          <a:p>
            <a:pPr lvl="1"/>
            <a:r>
              <a:rPr lang="en-US" dirty="0"/>
              <a:t>Poor network performance and user dis-satisfaction.</a:t>
            </a:r>
          </a:p>
          <a:p>
            <a:pPr lvl="1"/>
            <a:r>
              <a:rPr lang="en-US" dirty="0"/>
              <a:t>Loosing subscribers.</a:t>
            </a:r>
          </a:p>
          <a:p>
            <a:r>
              <a:rPr lang="en-US" dirty="0"/>
              <a:t>Cellular carriers are rolling out city Wi-Fi hotspots to help offload traffic from their networks:</a:t>
            </a:r>
          </a:p>
          <a:p>
            <a:pPr lvl="1"/>
            <a:r>
              <a:rPr lang="en-US" dirty="0"/>
              <a:t>E.g. Starbucks Wi-Fi is provided by AT&amp;T.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 descr="http://blog.tmcnet.com/blog/rich-tehrani/uploads/att-mobile-data-growth-fu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1235019"/>
            <a:ext cx="3944937" cy="173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13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047DDD-63ED-0348-85B9-602F2DDE0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4578"/>
            <a:ext cx="10515600" cy="2852737"/>
          </a:xfrm>
        </p:spPr>
        <p:txBody>
          <a:bodyPr/>
          <a:lstStyle/>
          <a:p>
            <a:r>
              <a:rPr lang="en-US" dirty="0"/>
              <a:t>Vital resources for Wireless Networks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594B6F-E4B3-E840-8B75-A8CE7BE84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14303"/>
            <a:ext cx="10515600" cy="1500187"/>
          </a:xfrm>
        </p:spPr>
        <p:txBody>
          <a:bodyPr/>
          <a:lstStyle/>
          <a:p>
            <a:r>
              <a:rPr lang="en-US" dirty="0"/>
              <a:t>The radio spectrum</a:t>
            </a:r>
          </a:p>
        </p:txBody>
      </p:sp>
      <p:pic>
        <p:nvPicPr>
          <p:cNvPr id="21508" name="Picture 4" descr="EMANE Real-Time Spectrum and Waterfall Viewer – RoboCom">
            <a:extLst>
              <a:ext uri="{FF2B5EF4-FFF2-40B4-BE49-F238E27FC236}">
                <a16:creationId xmlns:a16="http://schemas.microsoft.com/office/drawing/2014/main" id="{145A3265-1DC8-E44F-9469-AB259E69C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" y="-245111"/>
            <a:ext cx="12275820" cy="349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797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These All Exist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6322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Different operation frequencies:</a:t>
            </a:r>
          </a:p>
          <a:p>
            <a:pPr lvl="1"/>
            <a:r>
              <a:rPr lang="en-US" dirty="0"/>
              <a:t>Exclusive.</a:t>
            </a:r>
          </a:p>
          <a:p>
            <a:pPr lvl="1"/>
            <a:r>
              <a:rPr lang="en-US" dirty="0"/>
              <a:t>Shared.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Accessing shared medium:</a:t>
            </a:r>
          </a:p>
          <a:p>
            <a:pPr lvl="1"/>
            <a:r>
              <a:rPr lang="en-US" dirty="0"/>
              <a:t>Different medium access control (MAC) schemes.</a:t>
            </a:r>
          </a:p>
          <a:p>
            <a:pPr lvl="1"/>
            <a:r>
              <a:rPr lang="en-US" dirty="0"/>
              <a:t>A large body of wireless research deals with MAC.</a:t>
            </a:r>
          </a:p>
          <a:p>
            <a:r>
              <a:rPr lang="en-US" dirty="0"/>
              <a:t>In USA, the FCC mandates spectrum allocation:</a:t>
            </a:r>
          </a:p>
          <a:p>
            <a:pPr lvl="1"/>
            <a:r>
              <a:rPr lang="en-US" dirty="0"/>
              <a:t>Go to </a:t>
            </a:r>
            <a:r>
              <a:rPr lang="en-US" dirty="0">
                <a:hlinkClick r:id="rId2"/>
              </a:rPr>
              <a:t>http://reboot.fcc.gov/spectrumdashboard/searchSpectrum.seam</a:t>
            </a:r>
            <a:r>
              <a:rPr lang="en-US" dirty="0"/>
              <a:t> for more information.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838200" y="3715122"/>
            <a:ext cx="10829544" cy="6583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50326" y="3782696"/>
            <a:ext cx="1733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Frequency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8200" y="2565644"/>
            <a:ext cx="2063496" cy="12679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990088" y="2565644"/>
            <a:ext cx="3215640" cy="126796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252972" y="2565644"/>
            <a:ext cx="525780" cy="126796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825996" y="2557918"/>
            <a:ext cx="2488692" cy="12679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375611" y="2557918"/>
            <a:ext cx="1767877" cy="126796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832835" y="2557918"/>
            <a:ext cx="2488692" cy="5075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825996" y="3342667"/>
            <a:ext cx="2488692" cy="50759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825996" y="3073331"/>
            <a:ext cx="2488692" cy="2615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4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Exclusive and Shared Spectrum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9726"/>
            <a:ext cx="10515600" cy="4351338"/>
          </a:xfrm>
        </p:spPr>
        <p:txBody>
          <a:bodyPr/>
          <a:lstStyle/>
          <a:p>
            <a:r>
              <a:rPr lang="en-US" dirty="0"/>
              <a:t>Thoughts?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4" y="2387162"/>
            <a:ext cx="7548563" cy="1326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174" y="2017830"/>
            <a:ext cx="354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UHF bands (e.g. TV) – Exclusive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8174" y="3698539"/>
            <a:ext cx="3075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Cellular bands – Exclusive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05660" y="4110407"/>
            <a:ext cx="2414587" cy="9858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GSM 850/900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01335" y="4110406"/>
            <a:ext cx="2414587" cy="9858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PCS 1850/1900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4635" y="4181741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……..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8174" y="5152856"/>
            <a:ext cx="546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Industrial Scientific Medicine (ISM) bands – Shared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05660" y="5564724"/>
            <a:ext cx="2414587" cy="9858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ISM1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701335" y="5564724"/>
            <a:ext cx="2414587" cy="9858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ISM2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25523" y="5734476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……..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34839" y="5826808"/>
            <a:ext cx="3200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Wi-Fi, Bluetooth, ZigBee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34838" y="4274073"/>
            <a:ext cx="3346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Mobile Cellular Networks</a:t>
            </a:r>
          </a:p>
        </p:txBody>
      </p:sp>
    </p:spTree>
    <p:extLst>
      <p:ext uri="{BB962C8B-B14F-4D97-AF65-F5344CB8AC3E}">
        <p14:creationId xmlns:p14="http://schemas.microsoft.com/office/powerpoint/2010/main" val="379192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 animBg="1"/>
      <p:bldP spid="10" grpId="0" animBg="1"/>
      <p:bldP spid="9" grpId="0"/>
      <p:bldP spid="12" grpId="0"/>
      <p:bldP spid="13" grpId="0" animBg="1"/>
      <p:bldP spid="14" grpId="0" animBg="1"/>
      <p:bldP spid="15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connected: A 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810" y="1513109"/>
            <a:ext cx="10515600" cy="4351338"/>
          </a:xfrm>
        </p:spPr>
        <p:txBody>
          <a:bodyPr/>
          <a:lstStyle/>
          <a:p>
            <a:r>
              <a:rPr lang="en-US" dirty="0"/>
              <a:t>In 1971 the Internet had grown to 19 nodes – needed some protocols for how messages should be exchanged</a:t>
            </a:r>
          </a:p>
          <a:p>
            <a:pPr lvl="1"/>
            <a:r>
              <a:rPr lang="en-US" dirty="0"/>
              <a:t>Network Control Protocol (NCP)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277" y="2637632"/>
            <a:ext cx="671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82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F3BEF-75C3-C64F-A4DF-0ABA1EA6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Spectrum deficit</a:t>
            </a:r>
          </a:p>
        </p:txBody>
      </p:sp>
      <p:pic>
        <p:nvPicPr>
          <p:cNvPr id="18436" name="Picture 4" descr="4G-LTE won't solve 3G's problems - Mar. 29, 2011">
            <a:extLst>
              <a:ext uri="{FF2B5EF4-FFF2-40B4-BE49-F238E27FC236}">
                <a16:creationId xmlns:a16="http://schemas.microsoft.com/office/drawing/2014/main" id="{0F85C3BC-69C4-2E4C-9F3C-2988FAB46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822" y="257009"/>
            <a:ext cx="6553545" cy="518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AC2C30B-02B9-5041-BEC9-EA7D15C5EE28}"/>
              </a:ext>
            </a:extLst>
          </p:cNvPr>
          <p:cNvSpPr/>
          <p:nvPr/>
        </p:nvSpPr>
        <p:spPr>
          <a:xfrm>
            <a:off x="9525000" y="4259580"/>
            <a:ext cx="2583180" cy="9525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09CA3-5362-7F4C-AE52-4DCCDAC1186F}"/>
              </a:ext>
            </a:extLst>
          </p:cNvPr>
          <p:cNvSpPr txBox="1"/>
          <p:nvPr/>
        </p:nvSpPr>
        <p:spPr>
          <a:xfrm>
            <a:off x="6446520" y="5829300"/>
            <a:ext cx="4449808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Lost market potential due to lack of spectrum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FFC594FB-8934-0145-B9DF-E30FCCD102CE}"/>
              </a:ext>
            </a:extLst>
          </p:cNvPr>
          <p:cNvSpPr/>
          <p:nvPr/>
        </p:nvSpPr>
        <p:spPr>
          <a:xfrm rot="2427858">
            <a:off x="9494520" y="5095089"/>
            <a:ext cx="274320" cy="699135"/>
          </a:xfrm>
          <a:prstGeom prst="up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B81050-B5ED-FF41-8BBC-2A435F22EA65}"/>
              </a:ext>
            </a:extLst>
          </p:cNvPr>
          <p:cNvSpPr txBox="1"/>
          <p:nvPr/>
        </p:nvSpPr>
        <p:spPr>
          <a:xfrm>
            <a:off x="6894463" y="6306335"/>
            <a:ext cx="355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 --&gt; Stay tuned till Day 3.</a:t>
            </a:r>
          </a:p>
        </p:txBody>
      </p:sp>
    </p:spTree>
    <p:extLst>
      <p:ext uri="{BB962C8B-B14F-4D97-AF65-F5344CB8AC3E}">
        <p14:creationId xmlns:p14="http://schemas.microsoft.com/office/powerpoint/2010/main" val="70898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Networking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what happens after we squeeze all the capacity out of the current technologies?</a:t>
            </a:r>
          </a:p>
        </p:txBody>
      </p:sp>
    </p:spTree>
    <p:extLst>
      <p:ext uri="{BB962C8B-B14F-4D97-AF65-F5344CB8AC3E}">
        <p14:creationId xmlns:p14="http://schemas.microsoft.com/office/powerpoint/2010/main" val="23400256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Avenues for Future Research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Rethink how we assign spectrum:</a:t>
            </a:r>
          </a:p>
          <a:p>
            <a:pPr lvl="1"/>
            <a:r>
              <a:rPr lang="en-US" dirty="0"/>
              <a:t>Dynamic Spectrum Access Technologies (e.g. in TV White Spaces).</a:t>
            </a:r>
          </a:p>
          <a:p>
            <a:r>
              <a:rPr lang="en-US" dirty="0"/>
              <a:t>Utilize multiple antennas (of the same technology) in the same node:</a:t>
            </a:r>
          </a:p>
          <a:p>
            <a:pPr lvl="1"/>
            <a:r>
              <a:rPr lang="en-US" dirty="0"/>
              <a:t>Multiple Input Multiple Output (MIMO) technologies.</a:t>
            </a:r>
          </a:p>
          <a:p>
            <a:r>
              <a:rPr lang="en-US" dirty="0"/>
              <a:t>Utilize a combination of all available wireless networks:</a:t>
            </a:r>
          </a:p>
          <a:p>
            <a:pPr lvl="1"/>
            <a:r>
              <a:rPr lang="en-US" dirty="0"/>
              <a:t>Real time offload of data from mobile networks.</a:t>
            </a:r>
          </a:p>
        </p:txBody>
      </p:sp>
    </p:spTree>
    <p:extLst>
      <p:ext uri="{BB962C8B-B14F-4D97-AF65-F5344CB8AC3E}">
        <p14:creationId xmlns:p14="http://schemas.microsoft.com/office/powerpoint/2010/main" val="9169178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White Spaces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690688"/>
            <a:ext cx="6553200" cy="4143375"/>
          </a:xfrm>
          <a:prstGeom prst="rect">
            <a:avLst/>
          </a:prstGeom>
        </p:spPr>
      </p:pic>
      <p:pic>
        <p:nvPicPr>
          <p:cNvPr id="9218" name="Picture 2" descr="http://assets.fiercemarkets.com/files/wirelesstech/fierceimages/neul_broadband_connection_v2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00262"/>
            <a:ext cx="600075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4300" y="4947434"/>
            <a:ext cx="32028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Make use of unused </a:t>
            </a:r>
          </a:p>
          <a:p>
            <a:pPr algn="ctr"/>
            <a:r>
              <a:rPr lang="en-US" sz="2800" dirty="0"/>
              <a:t>TV channels.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5825" y="5152222"/>
            <a:ext cx="5696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Great propagation properties. </a:t>
            </a:r>
          </a:p>
          <a:p>
            <a:pPr algn="ctr"/>
            <a:r>
              <a:rPr lang="en-US" sz="2800" dirty="0"/>
              <a:t>Wide range with a single base station.</a:t>
            </a:r>
          </a:p>
        </p:txBody>
      </p:sp>
    </p:spTree>
    <p:extLst>
      <p:ext uri="{BB962C8B-B14F-4D97-AF65-F5344CB8AC3E}">
        <p14:creationId xmlns:p14="http://schemas.microsoft.com/office/powerpoint/2010/main" val="375830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White Spaces: Design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real-time communication, right?</a:t>
            </a:r>
          </a:p>
          <a:p>
            <a:r>
              <a:rPr lang="en-US" dirty="0"/>
              <a:t>How do we find out which bands are available?</a:t>
            </a:r>
          </a:p>
          <a:p>
            <a:r>
              <a:rPr lang="en-US" dirty="0"/>
              <a:t>How do we determine if a primary user is attempting to use the spectrum?</a:t>
            </a:r>
          </a:p>
          <a:p>
            <a:r>
              <a:rPr lang="en-US" dirty="0"/>
              <a:t>How do we switch between different bandwidths without disrupting user connectivity?</a:t>
            </a:r>
          </a:p>
          <a:p>
            <a:r>
              <a:rPr lang="en-US" dirty="0"/>
              <a:t>Agile (or Software-Defined) Radios to the rescue.</a:t>
            </a:r>
          </a:p>
        </p:txBody>
      </p:sp>
    </p:spTree>
    <p:extLst>
      <p:ext uri="{BB962C8B-B14F-4D97-AF65-F5344CB8AC3E}">
        <p14:creationId xmlns:p14="http://schemas.microsoft.com/office/powerpoint/2010/main" val="31016046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Utilizing Combination of Networks</a:t>
            </a:r>
          </a:p>
        </p:txBody>
      </p:sp>
      <p:pic>
        <p:nvPicPr>
          <p:cNvPr id="11266" name="Picture 2" descr="http://deafblind.org.uk/wp-content/uploads/2012/10/Mobile-Ph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7" y="4383088"/>
            <a:ext cx="33242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8358188" y="4586288"/>
            <a:ext cx="2714625" cy="1114425"/>
          </a:xfrm>
          <a:prstGeom prst="wedgeRectCallout">
            <a:avLst>
              <a:gd name="adj1" fmla="val -117675"/>
              <a:gd name="adj2" fmla="val 67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Requires throughput X.</a:t>
            </a:r>
          </a:p>
        </p:txBody>
      </p:sp>
      <p:sp>
        <p:nvSpPr>
          <p:cNvPr id="5" name="Cloud 4"/>
          <p:cNvSpPr/>
          <p:nvPr/>
        </p:nvSpPr>
        <p:spPr>
          <a:xfrm>
            <a:off x="657225" y="1800225"/>
            <a:ext cx="3776662" cy="1757363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Commercial Cellular Network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1419224" y="4297363"/>
            <a:ext cx="2714625" cy="1114425"/>
          </a:xfrm>
          <a:prstGeom prst="wedgeRectCallout">
            <a:avLst>
              <a:gd name="adj1" fmla="val 83378"/>
              <a:gd name="adj2" fmla="val 103525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Can talk: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3G, LTE, Wi-Fi, Bluetooth</a:t>
            </a:r>
          </a:p>
        </p:txBody>
      </p:sp>
      <p:sp>
        <p:nvSpPr>
          <p:cNvPr id="8" name="Cloud 7"/>
          <p:cNvSpPr/>
          <p:nvPr/>
        </p:nvSpPr>
        <p:spPr>
          <a:xfrm>
            <a:off x="8024812" y="1690688"/>
            <a:ext cx="3776662" cy="1757363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Distributed Cellular Network</a:t>
            </a:r>
          </a:p>
        </p:txBody>
      </p:sp>
      <p:sp>
        <p:nvSpPr>
          <p:cNvPr id="9" name="Cloud 8"/>
          <p:cNvSpPr/>
          <p:nvPr/>
        </p:nvSpPr>
        <p:spPr>
          <a:xfrm>
            <a:off x="4611290" y="2678906"/>
            <a:ext cx="2969417" cy="1223963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Wi-Fi</a:t>
            </a:r>
          </a:p>
        </p:txBody>
      </p:sp>
      <p:cxnSp>
        <p:nvCxnSpPr>
          <p:cNvPr id="10" name="Straight Connector 9"/>
          <p:cNvCxnSpPr>
            <a:stCxn id="5" idx="1"/>
          </p:cNvCxnSpPr>
          <p:nvPr/>
        </p:nvCxnSpPr>
        <p:spPr>
          <a:xfrm>
            <a:off x="2545556" y="3555717"/>
            <a:ext cx="3269457" cy="15877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9" idx="1"/>
          </p:cNvCxnSpPr>
          <p:nvPr/>
        </p:nvCxnSpPr>
        <p:spPr>
          <a:xfrm flipH="1">
            <a:off x="5972772" y="3901566"/>
            <a:ext cx="123227" cy="124193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1"/>
          </p:cNvCxnSpPr>
          <p:nvPr/>
        </p:nvCxnSpPr>
        <p:spPr>
          <a:xfrm flipH="1">
            <a:off x="6086180" y="3446180"/>
            <a:ext cx="3826963" cy="169732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33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Combination of Networks: Design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Real-time network switching is hard.</a:t>
            </a:r>
          </a:p>
          <a:p>
            <a:r>
              <a:rPr lang="en-US" dirty="0"/>
              <a:t>How do we detect available networks?</a:t>
            </a:r>
          </a:p>
          <a:p>
            <a:r>
              <a:rPr lang="en-US" dirty="0"/>
              <a:t>How do we switch between cellular networks?</a:t>
            </a:r>
          </a:p>
          <a:p>
            <a:r>
              <a:rPr lang="en-US" dirty="0"/>
              <a:t>How do we provide seamless transition across networks?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639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1587599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12256"/>
            <a:ext cx="12198096" cy="34334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35F447-44F1-D54A-9779-119587DCB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396" y="2419390"/>
            <a:ext cx="6876267" cy="20192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Done with wireless network architectures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BC583-01E1-634D-939B-2C539D4BD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339" y="2418588"/>
            <a:ext cx="2929718" cy="20208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Questions?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AA7778-3AED-4D28-BAFA-926D05F55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00862" y="2240280"/>
            <a:ext cx="0" cy="23774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5270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1790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01918-00F7-4F44-859F-39FEB88F2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links and network characteristics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E246A-2A8E-9248-AE05-E4F042FBF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How are wired networks different than mobile wireless networks?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3823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Wired vs. wireless networks</a:t>
            </a:r>
          </a:p>
        </p:txBody>
      </p:sp>
      <p:pic>
        <p:nvPicPr>
          <p:cNvPr id="6041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" y="1648798"/>
            <a:ext cx="63119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4" y="4326910"/>
            <a:ext cx="62865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838200" y="1623398"/>
            <a:ext cx="6475413" cy="2489200"/>
          </a:xfrm>
          <a:prstGeom prst="roundRect">
            <a:avLst>
              <a:gd name="adj" fmla="val 16667"/>
            </a:avLst>
          </a:prstGeom>
          <a:solidFill>
            <a:schemeClr val="accent1">
              <a:alpha val="23921"/>
            </a:schemeClr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838200" y="4326910"/>
            <a:ext cx="6475413" cy="2489200"/>
          </a:xfrm>
          <a:prstGeom prst="roundRect">
            <a:avLst>
              <a:gd name="adj" fmla="val 16667"/>
            </a:avLst>
          </a:prstGeom>
          <a:solidFill>
            <a:schemeClr val="accent1">
              <a:alpha val="23921"/>
            </a:schemeClr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60422" name="TextBox 14"/>
          <p:cNvSpPr txBox="1">
            <a:spLocks noChangeArrowheads="1"/>
          </p:cNvSpPr>
          <p:nvPr/>
        </p:nvSpPr>
        <p:spPr bwMode="auto">
          <a:xfrm>
            <a:off x="1149350" y="1815485"/>
            <a:ext cx="1010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b="1"/>
              <a:t>WIRED</a:t>
            </a:r>
          </a:p>
        </p:txBody>
      </p:sp>
      <p:sp>
        <p:nvSpPr>
          <p:cNvPr id="60423" name="TextBox 15"/>
          <p:cNvSpPr txBox="1">
            <a:spLocks noChangeArrowheads="1"/>
          </p:cNvSpPr>
          <p:nvPr/>
        </p:nvSpPr>
        <p:spPr bwMode="auto">
          <a:xfrm>
            <a:off x="1149349" y="4531698"/>
            <a:ext cx="1435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b="1"/>
              <a:t>WIRELESS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35849" y="1191121"/>
            <a:ext cx="4589463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Key differences between wired and wireless: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Link types </a:t>
            </a:r>
            <a:endParaRPr lang="en-US" sz="2400" dirty="0">
              <a:sym typeface="Wingding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/>
              <a:t>Link quality</a:t>
            </a:r>
            <a:endParaRPr lang="en-US" sz="2000" dirty="0"/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Delay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Packet loss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Bit-error rate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Hidden terminals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Client behavior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ym typeface="Wingdings"/>
              </a:rPr>
              <a:t>Mobility</a:t>
            </a:r>
            <a:endParaRPr lang="en-US" sz="2400" dirty="0"/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Keeping track of client attachment point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Migrating client traffic across networks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Medium type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Broadcast </a:t>
            </a:r>
            <a:r>
              <a:rPr lang="en-US" sz="2000" dirty="0">
                <a:sym typeface="Wingdings" pitchFamily="2" charset="2"/>
              </a:rPr>
              <a:t>in wireless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ym typeface="Wingdings" pitchFamily="2" charset="2"/>
              </a:rPr>
              <a:t>Point-to-point in wired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25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/>
              <a:t>Meanwhile diversity began to appear…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/>
              <a:t>The first Ethernet LAN (Local Area Network) at Xerox PARC (1970).</a:t>
            </a:r>
          </a:p>
          <a:p>
            <a:pPr lvl="1"/>
            <a:r>
              <a:rPr lang="en-US" sz="2000"/>
              <a:t>Need of a protocol that would work across networks</a:t>
            </a:r>
          </a:p>
          <a:p>
            <a:pPr lvl="1"/>
            <a:r>
              <a:rPr lang="en-US" sz="2000"/>
              <a:t>IP</a:t>
            </a:r>
          </a:p>
          <a:p>
            <a:r>
              <a:rPr lang="en-US" sz="2000"/>
              <a:t>WLANs (Wireless LANs)</a:t>
            </a:r>
          </a:p>
          <a:p>
            <a:pPr lvl="1"/>
            <a:r>
              <a:rPr lang="en-US" sz="2000"/>
              <a:t>Flaky links could not guarantee packet delivery</a:t>
            </a:r>
          </a:p>
          <a:p>
            <a:pPr lvl="1"/>
            <a:r>
              <a:rPr lang="en-US" sz="2000"/>
              <a:t>Need of a protocol to provide such guarantees</a:t>
            </a:r>
          </a:p>
          <a:p>
            <a:pPr lvl="1"/>
            <a:r>
              <a:rPr lang="en-US" sz="2000"/>
              <a:t>TCP in Stanford, BBN and UCL</a:t>
            </a:r>
          </a:p>
          <a:p>
            <a:r>
              <a:rPr lang="en-US" sz="2000"/>
              <a:t>TCP/IP became the de-facto standard for the Internet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9CBE8-C501-48DD-9A91-5645B0F2C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75" r="3080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65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0661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3652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>
                <a:latin typeface="Gill Sans MT" charset="0"/>
              </a:rPr>
              <a:t>Wireless Link Characteristics (1)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420" y="1218566"/>
            <a:ext cx="11064239" cy="51974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important </a:t>
            </a:r>
            <a:r>
              <a:rPr lang="en-US" altLang="en-US" dirty="0">
                <a:latin typeface="Gill Sans MT" charset="0"/>
                <a:ea typeface="ＭＳ Ｐゴシック" charset="-128"/>
              </a:rPr>
              <a:t>differences from wired link ….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altLang="en-US" sz="2400" dirty="0">
              <a:latin typeface="Gill Sans MT" charset="0"/>
              <a:ea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altLang="en-US" sz="2600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broadcast channel: </a:t>
            </a:r>
            <a:r>
              <a:rPr lang="en-US" altLang="en-US" sz="2600" i="1" dirty="0">
                <a:latin typeface="Gill Sans MT" charset="0"/>
                <a:ea typeface="ＭＳ Ｐゴシック" charset="-128"/>
              </a:rPr>
              <a:t>multiple users leverage the same medium to transmit. </a:t>
            </a:r>
          </a:p>
          <a:p>
            <a:pPr lvl="2">
              <a:lnSpc>
                <a:spcPct val="80000"/>
              </a:lnSpc>
            </a:pPr>
            <a:r>
              <a:rPr lang="en-US" altLang="en-US" sz="2200" b="1" i="1" dirty="0">
                <a:solidFill>
                  <a:srgbClr val="00B050"/>
                </a:solidFill>
                <a:latin typeface="Gill Sans MT" charset="0"/>
                <a:ea typeface="ＭＳ Ｐゴシック" charset="-128"/>
              </a:rPr>
              <a:t>Who gets to send when, how much and at what rate?</a:t>
            </a:r>
            <a:endParaRPr lang="en-US" altLang="en-US" sz="2200" b="1" dirty="0">
              <a:solidFill>
                <a:srgbClr val="00B050"/>
              </a:solidFill>
              <a:latin typeface="Gill Sans MT" charset="0"/>
              <a:ea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altLang="en-US" sz="2600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interference from other sources: </a:t>
            </a:r>
            <a:r>
              <a:rPr lang="en-US" altLang="en-US" sz="2600" dirty="0">
                <a:latin typeface="Gill Sans MT" charset="0"/>
                <a:ea typeface="ＭＳ Ｐゴシック" charset="-128"/>
              </a:rPr>
              <a:t>standardized wireless network frequencies (e.g., 2.4 GHz) shared by other devices (e.g., phone); devices (microwaves) interfere as well</a:t>
            </a:r>
          </a:p>
          <a:p>
            <a:pPr lvl="2">
              <a:lnSpc>
                <a:spcPct val="80000"/>
              </a:lnSpc>
            </a:pPr>
            <a:r>
              <a:rPr lang="en-US" altLang="en-US" sz="2200" b="1" i="1" dirty="0">
                <a:solidFill>
                  <a:srgbClr val="00B050"/>
                </a:solidFill>
                <a:latin typeface="Gill Sans MT" charset="0"/>
                <a:ea typeface="ＭＳ Ｐゴシック" charset="-128"/>
              </a:rPr>
              <a:t>How to assign frequencies to avoid interference?</a:t>
            </a:r>
          </a:p>
          <a:p>
            <a:pPr lvl="1">
              <a:lnSpc>
                <a:spcPct val="80000"/>
              </a:lnSpc>
            </a:pPr>
            <a:r>
              <a:rPr lang="en-US" altLang="en-US" sz="2600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decreased signal strength: </a:t>
            </a:r>
            <a:r>
              <a:rPr lang="en-US" altLang="en-US" sz="2600" dirty="0">
                <a:latin typeface="Gill Sans MT" charset="0"/>
                <a:ea typeface="ＭＳ Ｐゴシック" charset="-128"/>
              </a:rPr>
              <a:t>radio signal attenuates as it propagates through matter (path loss)	</a:t>
            </a:r>
          </a:p>
          <a:p>
            <a:pPr lvl="2">
              <a:lnSpc>
                <a:spcPct val="80000"/>
              </a:lnSpc>
            </a:pPr>
            <a:r>
              <a:rPr lang="en-US" altLang="en-US" sz="2200" b="1" i="1" dirty="0">
                <a:solidFill>
                  <a:srgbClr val="00B050"/>
                </a:solidFill>
                <a:latin typeface="Gill Sans MT" charset="0"/>
                <a:ea typeface="ＭＳ Ｐゴシック" charset="-128"/>
              </a:rPr>
              <a:t>How to plan base station positioning and rate selection?</a:t>
            </a:r>
          </a:p>
          <a:p>
            <a:pPr lvl="1">
              <a:lnSpc>
                <a:spcPct val="80000"/>
              </a:lnSpc>
            </a:pPr>
            <a:r>
              <a:rPr lang="en-US" altLang="en-US" sz="2600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multipath propagation: </a:t>
            </a:r>
            <a:r>
              <a:rPr lang="en-US" altLang="en-US" sz="2600" dirty="0">
                <a:latin typeface="Gill Sans MT" charset="0"/>
                <a:ea typeface="ＭＳ Ｐゴシック" charset="-128"/>
              </a:rPr>
              <a:t>radio signal reflects off objects ground, arriving at destination at slightly different times</a:t>
            </a:r>
          </a:p>
          <a:p>
            <a:pPr lvl="2">
              <a:lnSpc>
                <a:spcPct val="80000"/>
              </a:lnSpc>
            </a:pPr>
            <a:r>
              <a:rPr lang="en-US" altLang="en-US" sz="2200" b="1" i="1" dirty="0">
                <a:solidFill>
                  <a:srgbClr val="00B050"/>
                </a:solidFill>
                <a:latin typeface="Gill Sans MT" charset="0"/>
                <a:ea typeface="ＭＳ Ｐゴシック" charset="-128"/>
              </a:rPr>
              <a:t>More challenges to base station positioning and rate selection.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altLang="en-US" sz="2600" dirty="0">
              <a:latin typeface="Gill Sans MT" charset="0"/>
              <a:ea typeface="ＭＳ Ｐゴシック" charset="-128"/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sz="2600" dirty="0">
                <a:latin typeface="Gill Sans MT" charset="0"/>
                <a:ea typeface="ＭＳ Ｐゴシック" charset="-128"/>
              </a:rPr>
              <a:t>…. make communication across (even a point to point) wireless link much more </a:t>
            </a:r>
            <a:r>
              <a:rPr lang="ja-JP" altLang="en-US" sz="2600" dirty="0">
                <a:latin typeface="Gill Sans MT" charset="0"/>
                <a:ea typeface="ＭＳ Ｐゴシック" charset="-128"/>
              </a:rPr>
              <a:t>“</a:t>
            </a:r>
            <a:r>
              <a:rPr lang="en-US" altLang="ja-JP" sz="2600" dirty="0">
                <a:latin typeface="Gill Sans MT" charset="0"/>
                <a:ea typeface="ＭＳ Ｐゴシック" charset="-128"/>
              </a:rPr>
              <a:t>difficult</a:t>
            </a:r>
            <a:r>
              <a:rPr lang="ja-JP" altLang="en-US" sz="2600" dirty="0">
                <a:latin typeface="Gill Sans MT" charset="0"/>
                <a:ea typeface="ＭＳ Ｐゴシック" charset="-128"/>
              </a:rPr>
              <a:t>”</a:t>
            </a:r>
            <a:r>
              <a:rPr lang="en-US" altLang="ja-JP" sz="2600" dirty="0">
                <a:latin typeface="Gill Sans MT" charset="0"/>
                <a:ea typeface="ＭＳ Ｐゴシック" charset="-128"/>
              </a:rPr>
              <a:t> </a:t>
            </a:r>
          </a:p>
          <a:p>
            <a:pPr>
              <a:lnSpc>
                <a:spcPct val="80000"/>
              </a:lnSpc>
            </a:pPr>
            <a:endParaRPr lang="en-US" altLang="en-US" sz="2400" dirty="0">
              <a:latin typeface="Gill Sans MT" charset="0"/>
              <a:ea typeface="ＭＳ Ｐゴシック" charset="-128"/>
            </a:endParaRPr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7197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access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4611C1-D8A0-1047-9C13-28D128428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top research challenges in Wireless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3696361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30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498179-75EC-EF45-AA59-9637CD1EA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cocktail party analogy</a:t>
            </a:r>
          </a:p>
        </p:txBody>
      </p:sp>
      <p:pic>
        <p:nvPicPr>
          <p:cNvPr id="7" name="Picture 432" descr="cocktail">
            <a:extLst>
              <a:ext uri="{FF2B5EF4-FFF2-40B4-BE49-F238E27FC236}">
                <a16:creationId xmlns:a16="http://schemas.microsoft.com/office/drawing/2014/main" id="{F5C70849-A79D-C543-B8EE-41AB6E749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585330"/>
            <a:ext cx="7188199" cy="368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4865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71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25" y="882281"/>
            <a:ext cx="5142310" cy="1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1891393" y="297683"/>
            <a:ext cx="5829300" cy="857250"/>
          </a:xfrm>
        </p:spPr>
        <p:txBody>
          <a:bodyPr/>
          <a:lstStyle/>
          <a:p>
            <a:pPr>
              <a:defRPr/>
            </a:pPr>
            <a:r>
              <a:rPr lang="en-US" sz="3000"/>
              <a:t>Multiple access links, protocols</a:t>
            </a:r>
            <a:endParaRPr lang="en-US" sz="360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85950" y="1567586"/>
            <a:ext cx="8420099" cy="266349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two types of 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links</a:t>
            </a:r>
            <a:r>
              <a:rPr lang="ja-JP" altLang="en-US" dirty="0"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:</a:t>
            </a:r>
          </a:p>
          <a:p>
            <a:r>
              <a:rPr lang="en-US" altLang="en-US" dirty="0">
                <a:ea typeface="ＭＳ Ｐゴシック" charset="-128"/>
              </a:rPr>
              <a:t>point-to-point</a:t>
            </a:r>
          </a:p>
          <a:p>
            <a:pPr lvl="1"/>
            <a:r>
              <a:rPr lang="en-US" altLang="en-US" sz="1500" dirty="0">
                <a:ea typeface="ＭＳ Ｐゴシック" charset="-128"/>
              </a:rPr>
              <a:t>PPP for dial-up access</a:t>
            </a:r>
          </a:p>
          <a:p>
            <a:pPr lvl="1"/>
            <a:r>
              <a:rPr lang="en-US" altLang="en-US" sz="1500" dirty="0">
                <a:ea typeface="ＭＳ Ｐゴシック" charset="-128"/>
              </a:rPr>
              <a:t>point-to-point link between Ethernet switch, host</a:t>
            </a:r>
          </a:p>
          <a:p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broadcast (shared wire or medium)</a:t>
            </a:r>
          </a:p>
          <a:p>
            <a:pPr lvl="1"/>
            <a:r>
              <a:rPr lang="en-US" altLang="en-US" sz="1500" dirty="0">
                <a:ea typeface="ＭＳ Ｐゴシック" charset="-128"/>
              </a:rPr>
              <a:t>old-fashioned Ethernet</a:t>
            </a:r>
          </a:p>
          <a:p>
            <a:pPr lvl="1"/>
            <a:r>
              <a:rPr lang="en-US" altLang="en-US" sz="1500" dirty="0">
                <a:ea typeface="ＭＳ Ｐゴシック" charset="-128"/>
              </a:rPr>
              <a:t>upstream hybrid fiber-coaxial</a:t>
            </a:r>
          </a:p>
          <a:p>
            <a:pPr lvl="1"/>
            <a:r>
              <a:rPr lang="en-US" altLang="en-US" sz="3000" dirty="0">
                <a:ea typeface="ＭＳ Ｐゴシック" charset="-128"/>
              </a:rPr>
              <a:t>All wireless networks</a:t>
            </a:r>
          </a:p>
          <a:p>
            <a:pPr lvl="2"/>
            <a:r>
              <a:rPr lang="en-US" altLang="en-US" sz="1900" dirty="0">
                <a:ea typeface="ＭＳ Ｐゴシック" charset="-128"/>
              </a:rPr>
              <a:t>802.11 wireless LAN, mobile cellular, satellite networks…</a:t>
            </a:r>
            <a:endParaRPr lang="en-US" altLang="en-US" sz="2800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2756060" y="5792207"/>
            <a:ext cx="1263487" cy="3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shared wire (e.g.,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cabled Ethernet)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4142424" y="5783872"/>
            <a:ext cx="1329211" cy="3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shared RF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 (e.g., 802.11 WiFi)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5861793" y="5789826"/>
            <a:ext cx="814647" cy="3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shared RF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(satellite) </a:t>
            </a:r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6960754" y="5796970"/>
            <a:ext cx="1550425" cy="50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humans at 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cocktail party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(shared air, acoustical)</a:t>
            </a:r>
          </a:p>
        </p:txBody>
      </p:sp>
      <p:sp>
        <p:nvSpPr>
          <p:cNvPr id="29704" name="Line 173"/>
          <p:cNvSpPr>
            <a:spLocks noChangeShapeType="1"/>
          </p:cNvSpPr>
          <p:nvPr/>
        </p:nvSpPr>
        <p:spPr bwMode="auto">
          <a:xfrm flipH="1">
            <a:off x="3245524" y="4913526"/>
            <a:ext cx="350044" cy="6679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705" name="Line 174"/>
          <p:cNvSpPr>
            <a:spLocks noChangeShapeType="1"/>
          </p:cNvSpPr>
          <p:nvPr/>
        </p:nvSpPr>
        <p:spPr bwMode="auto">
          <a:xfrm>
            <a:off x="3232425" y="5267141"/>
            <a:ext cx="182166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706" name="Line 175"/>
          <p:cNvSpPr>
            <a:spLocks noChangeShapeType="1"/>
          </p:cNvSpPr>
          <p:nvPr/>
        </p:nvSpPr>
        <p:spPr bwMode="auto">
          <a:xfrm>
            <a:off x="3131224" y="5519554"/>
            <a:ext cx="142875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707" name="Line 176"/>
          <p:cNvSpPr>
            <a:spLocks noChangeShapeType="1"/>
          </p:cNvSpPr>
          <p:nvPr/>
        </p:nvSpPr>
        <p:spPr bwMode="auto">
          <a:xfrm flipV="1">
            <a:off x="3464598" y="5162365"/>
            <a:ext cx="133350" cy="5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29708" name="Group 382"/>
          <p:cNvGrpSpPr>
            <a:grpSpLocks/>
          </p:cNvGrpSpPr>
          <p:nvPr/>
        </p:nvGrpSpPr>
        <p:grpSpPr bwMode="auto">
          <a:xfrm>
            <a:off x="5693449" y="5543368"/>
            <a:ext cx="216694" cy="165497"/>
            <a:chOff x="2274" y="2821"/>
            <a:chExt cx="215" cy="238"/>
          </a:xfrm>
        </p:grpSpPr>
        <p:sp>
          <p:nvSpPr>
            <p:cNvPr id="29893" name="Freeform 383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4 w 430"/>
                <a:gd name="T7" fmla="*/ 1 h 50"/>
                <a:gd name="T8" fmla="*/ 4 w 430"/>
                <a:gd name="T9" fmla="*/ 1 h 50"/>
                <a:gd name="T10" fmla="*/ 3 w 430"/>
                <a:gd name="T11" fmla="*/ 1 h 50"/>
                <a:gd name="T12" fmla="*/ 3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3 w 430"/>
                <a:gd name="T19" fmla="*/ 1 h 50"/>
                <a:gd name="T20" fmla="*/ 1 w 430"/>
                <a:gd name="T21" fmla="*/ 1 h 50"/>
                <a:gd name="T22" fmla="*/ 3 w 430"/>
                <a:gd name="T23" fmla="*/ 1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4" name="Line 384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5" name="Freeform 385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 w 87"/>
                <a:gd name="T1" fmla="*/ 1 h 219"/>
                <a:gd name="T2" fmla="*/ 0 w 87"/>
                <a:gd name="T3" fmla="*/ 0 h 219"/>
                <a:gd name="T4" fmla="*/ 1 w 87"/>
                <a:gd name="T5" fmla="*/ 0 h 2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6" name="Line 386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7" name="Freeform 387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1 w 172"/>
                <a:gd name="T1" fmla="*/ 0 h 55"/>
                <a:gd name="T2" fmla="*/ 0 w 172"/>
                <a:gd name="T3" fmla="*/ 0 h 55"/>
                <a:gd name="T4" fmla="*/ 2 w 172"/>
                <a:gd name="T5" fmla="*/ 0 h 55"/>
                <a:gd name="T6" fmla="*/ 2 w 172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8" name="Line 388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9" name="Freeform 389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4 w 430"/>
                <a:gd name="T7" fmla="*/ 1 h 50"/>
                <a:gd name="T8" fmla="*/ 4 w 430"/>
                <a:gd name="T9" fmla="*/ 1 h 50"/>
                <a:gd name="T10" fmla="*/ 3 w 430"/>
                <a:gd name="T11" fmla="*/ 1 h 50"/>
                <a:gd name="T12" fmla="*/ 3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900" name="Freeform 390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2 w 343"/>
                <a:gd name="T1" fmla="*/ 0 h 1"/>
                <a:gd name="T2" fmla="*/ 0 w 343"/>
                <a:gd name="T3" fmla="*/ 0 h 1"/>
                <a:gd name="T4" fmla="*/ 2 w 343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901" name="Rectangle 391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latin typeface="Comic Sans MS" charset="0"/>
              </a:endParaRPr>
            </a:p>
          </p:txBody>
        </p:sp>
        <p:sp>
          <p:nvSpPr>
            <p:cNvPr id="29902" name="Freeform 392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1 h 350"/>
                <a:gd name="T2" fmla="*/ 1 w 415"/>
                <a:gd name="T3" fmla="*/ 1 h 350"/>
                <a:gd name="T4" fmla="*/ 1 w 415"/>
                <a:gd name="T5" fmla="*/ 2 h 350"/>
                <a:gd name="T6" fmla="*/ 1 w 415"/>
                <a:gd name="T7" fmla="*/ 2 h 350"/>
                <a:gd name="T8" fmla="*/ 1 w 415"/>
                <a:gd name="T9" fmla="*/ 2 h 350"/>
                <a:gd name="T10" fmla="*/ 2 w 415"/>
                <a:gd name="T11" fmla="*/ 3 h 350"/>
                <a:gd name="T12" fmla="*/ 2 w 415"/>
                <a:gd name="T13" fmla="*/ 3 h 350"/>
                <a:gd name="T14" fmla="*/ 3 w 415"/>
                <a:gd name="T15" fmla="*/ 3 h 350"/>
                <a:gd name="T16" fmla="*/ 3 w 415"/>
                <a:gd name="T17" fmla="*/ 3 h 350"/>
                <a:gd name="T18" fmla="*/ 3 w 415"/>
                <a:gd name="T19" fmla="*/ 3 h 350"/>
                <a:gd name="T20" fmla="*/ 4 w 415"/>
                <a:gd name="T21" fmla="*/ 3 h 350"/>
                <a:gd name="T22" fmla="*/ 4 w 415"/>
                <a:gd name="T23" fmla="*/ 3 h 350"/>
                <a:gd name="T24" fmla="*/ 3 w 415"/>
                <a:gd name="T25" fmla="*/ 3 h 350"/>
                <a:gd name="T26" fmla="*/ 3 w 415"/>
                <a:gd name="T27" fmla="*/ 3 h 350"/>
                <a:gd name="T28" fmla="*/ 3 w 415"/>
                <a:gd name="T29" fmla="*/ 3 h 350"/>
                <a:gd name="T30" fmla="*/ 2 w 415"/>
                <a:gd name="T31" fmla="*/ 3 h 350"/>
                <a:gd name="T32" fmla="*/ 2 w 415"/>
                <a:gd name="T33" fmla="*/ 2 h 350"/>
                <a:gd name="T34" fmla="*/ 1 w 415"/>
                <a:gd name="T35" fmla="*/ 2 h 350"/>
                <a:gd name="T36" fmla="*/ 1 w 415"/>
                <a:gd name="T37" fmla="*/ 2 h 350"/>
                <a:gd name="T38" fmla="*/ 1 w 415"/>
                <a:gd name="T39" fmla="*/ 1 h 350"/>
                <a:gd name="T40" fmla="*/ 1 w 415"/>
                <a:gd name="T41" fmla="*/ 1 h 350"/>
                <a:gd name="T42" fmla="*/ 1 w 415"/>
                <a:gd name="T43" fmla="*/ 1 h 350"/>
                <a:gd name="T44" fmla="*/ 1 w 415"/>
                <a:gd name="T45" fmla="*/ 1 h 350"/>
                <a:gd name="T46" fmla="*/ 1 w 415"/>
                <a:gd name="T47" fmla="*/ 0 h 350"/>
                <a:gd name="T48" fmla="*/ 1 w 415"/>
                <a:gd name="T49" fmla="*/ 1 h 350"/>
                <a:gd name="T50" fmla="*/ 1 w 415"/>
                <a:gd name="T51" fmla="*/ 1 h 350"/>
                <a:gd name="T52" fmla="*/ 2 w 415"/>
                <a:gd name="T53" fmla="*/ 1 h 350"/>
                <a:gd name="T54" fmla="*/ 2 w 415"/>
                <a:gd name="T55" fmla="*/ 1 h 350"/>
                <a:gd name="T56" fmla="*/ 3 w 415"/>
                <a:gd name="T57" fmla="*/ 1 h 350"/>
                <a:gd name="T58" fmla="*/ 3 w 415"/>
                <a:gd name="T59" fmla="*/ 2 h 350"/>
                <a:gd name="T60" fmla="*/ 3 w 415"/>
                <a:gd name="T61" fmla="*/ 2 h 350"/>
                <a:gd name="T62" fmla="*/ 4 w 415"/>
                <a:gd name="T63" fmla="*/ 2 h 350"/>
                <a:gd name="T64" fmla="*/ 4 w 415"/>
                <a:gd name="T65" fmla="*/ 3 h 350"/>
                <a:gd name="T66" fmla="*/ 4 w 415"/>
                <a:gd name="T67" fmla="*/ 3 h 350"/>
                <a:gd name="T68" fmla="*/ 4 w 415"/>
                <a:gd name="T69" fmla="*/ 3 h 350"/>
                <a:gd name="T70" fmla="*/ 3 w 415"/>
                <a:gd name="T71" fmla="*/ 3 h 350"/>
                <a:gd name="T72" fmla="*/ 3 w 415"/>
                <a:gd name="T73" fmla="*/ 3 h 350"/>
                <a:gd name="T74" fmla="*/ 3 w 415"/>
                <a:gd name="T75" fmla="*/ 3 h 350"/>
                <a:gd name="T76" fmla="*/ 2 w 415"/>
                <a:gd name="T77" fmla="*/ 2 h 350"/>
                <a:gd name="T78" fmla="*/ 2 w 415"/>
                <a:gd name="T79" fmla="*/ 2 h 350"/>
                <a:gd name="T80" fmla="*/ 1 w 415"/>
                <a:gd name="T81" fmla="*/ 2 h 350"/>
                <a:gd name="T82" fmla="*/ 1 w 415"/>
                <a:gd name="T83" fmla="*/ 1 h 350"/>
                <a:gd name="T84" fmla="*/ 1 w 415"/>
                <a:gd name="T85" fmla="*/ 1 h 350"/>
                <a:gd name="T86" fmla="*/ 1 w 415"/>
                <a:gd name="T87" fmla="*/ 1 h 350"/>
                <a:gd name="T88" fmla="*/ 1 w 415"/>
                <a:gd name="T89" fmla="*/ 1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903" name="Line 393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904" name="Line 394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905" name="Line 395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906" name="Freeform 396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1 w 101"/>
                <a:gd name="T5" fmla="*/ 1 h 80"/>
                <a:gd name="T6" fmla="*/ 1 w 101"/>
                <a:gd name="T7" fmla="*/ 1 h 80"/>
                <a:gd name="T8" fmla="*/ 1 w 101"/>
                <a:gd name="T9" fmla="*/ 1 h 80"/>
                <a:gd name="T10" fmla="*/ 1 w 101"/>
                <a:gd name="T11" fmla="*/ 1 h 80"/>
                <a:gd name="T12" fmla="*/ 1 w 101"/>
                <a:gd name="T13" fmla="*/ 1 h 80"/>
                <a:gd name="T14" fmla="*/ 1 w 101"/>
                <a:gd name="T15" fmla="*/ 1 h 80"/>
                <a:gd name="T16" fmla="*/ 1 w 101"/>
                <a:gd name="T17" fmla="*/ 1 h 80"/>
                <a:gd name="T18" fmla="*/ 1 w 101"/>
                <a:gd name="T19" fmla="*/ 1 h 80"/>
                <a:gd name="T20" fmla="*/ 1 w 101"/>
                <a:gd name="T21" fmla="*/ 1 h 80"/>
                <a:gd name="T22" fmla="*/ 1 w 101"/>
                <a:gd name="T23" fmla="*/ 1 h 80"/>
                <a:gd name="T24" fmla="*/ 1 w 101"/>
                <a:gd name="T25" fmla="*/ 1 h 80"/>
                <a:gd name="T26" fmla="*/ 1 w 101"/>
                <a:gd name="T27" fmla="*/ 1 h 80"/>
                <a:gd name="T28" fmla="*/ 1 w 101"/>
                <a:gd name="T29" fmla="*/ 1 h 80"/>
                <a:gd name="T30" fmla="*/ 1 w 101"/>
                <a:gd name="T31" fmla="*/ 1 h 80"/>
                <a:gd name="T32" fmla="*/ 1 w 101"/>
                <a:gd name="T33" fmla="*/ 1 h 80"/>
                <a:gd name="T34" fmla="*/ 1 w 101"/>
                <a:gd name="T35" fmla="*/ 1 h 80"/>
                <a:gd name="T36" fmla="*/ 1 w 101"/>
                <a:gd name="T37" fmla="*/ 1 h 80"/>
                <a:gd name="T38" fmla="*/ 1 w 101"/>
                <a:gd name="T39" fmla="*/ 1 h 80"/>
                <a:gd name="T40" fmla="*/ 1 w 101"/>
                <a:gd name="T41" fmla="*/ 1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9709" name="Group 398"/>
          <p:cNvGrpSpPr>
            <a:grpSpLocks/>
          </p:cNvGrpSpPr>
          <p:nvPr/>
        </p:nvGrpSpPr>
        <p:grpSpPr bwMode="auto">
          <a:xfrm>
            <a:off x="6073257" y="5529078"/>
            <a:ext cx="167879" cy="190500"/>
            <a:chOff x="2274" y="2821"/>
            <a:chExt cx="215" cy="238"/>
          </a:xfrm>
        </p:grpSpPr>
        <p:sp>
          <p:nvSpPr>
            <p:cNvPr id="29879" name="Freeform 399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4 w 430"/>
                <a:gd name="T7" fmla="*/ 1 h 50"/>
                <a:gd name="T8" fmla="*/ 4 w 430"/>
                <a:gd name="T9" fmla="*/ 1 h 50"/>
                <a:gd name="T10" fmla="*/ 3 w 430"/>
                <a:gd name="T11" fmla="*/ 1 h 50"/>
                <a:gd name="T12" fmla="*/ 3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3 w 430"/>
                <a:gd name="T19" fmla="*/ 1 h 50"/>
                <a:gd name="T20" fmla="*/ 1 w 430"/>
                <a:gd name="T21" fmla="*/ 1 h 50"/>
                <a:gd name="T22" fmla="*/ 3 w 430"/>
                <a:gd name="T23" fmla="*/ 1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0" name="Line 400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1" name="Freeform 401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 w 87"/>
                <a:gd name="T1" fmla="*/ 1 h 219"/>
                <a:gd name="T2" fmla="*/ 0 w 87"/>
                <a:gd name="T3" fmla="*/ 0 h 219"/>
                <a:gd name="T4" fmla="*/ 1 w 87"/>
                <a:gd name="T5" fmla="*/ 0 h 2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2" name="Line 402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3" name="Freeform 403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1 w 172"/>
                <a:gd name="T1" fmla="*/ 0 h 55"/>
                <a:gd name="T2" fmla="*/ 0 w 172"/>
                <a:gd name="T3" fmla="*/ 0 h 55"/>
                <a:gd name="T4" fmla="*/ 2 w 172"/>
                <a:gd name="T5" fmla="*/ 0 h 55"/>
                <a:gd name="T6" fmla="*/ 2 w 172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4" name="Line 404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5" name="Freeform 405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4 w 430"/>
                <a:gd name="T7" fmla="*/ 1 h 50"/>
                <a:gd name="T8" fmla="*/ 4 w 430"/>
                <a:gd name="T9" fmla="*/ 1 h 50"/>
                <a:gd name="T10" fmla="*/ 3 w 430"/>
                <a:gd name="T11" fmla="*/ 1 h 50"/>
                <a:gd name="T12" fmla="*/ 3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6" name="Freeform 406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2 w 343"/>
                <a:gd name="T1" fmla="*/ 0 h 1"/>
                <a:gd name="T2" fmla="*/ 0 w 343"/>
                <a:gd name="T3" fmla="*/ 0 h 1"/>
                <a:gd name="T4" fmla="*/ 2 w 343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7" name="Rectangle 407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latin typeface="Comic Sans MS" charset="0"/>
              </a:endParaRPr>
            </a:p>
          </p:txBody>
        </p:sp>
        <p:sp>
          <p:nvSpPr>
            <p:cNvPr id="29888" name="Freeform 408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1 h 350"/>
                <a:gd name="T2" fmla="*/ 1 w 415"/>
                <a:gd name="T3" fmla="*/ 1 h 350"/>
                <a:gd name="T4" fmla="*/ 1 w 415"/>
                <a:gd name="T5" fmla="*/ 2 h 350"/>
                <a:gd name="T6" fmla="*/ 1 w 415"/>
                <a:gd name="T7" fmla="*/ 2 h 350"/>
                <a:gd name="T8" fmla="*/ 1 w 415"/>
                <a:gd name="T9" fmla="*/ 2 h 350"/>
                <a:gd name="T10" fmla="*/ 2 w 415"/>
                <a:gd name="T11" fmla="*/ 3 h 350"/>
                <a:gd name="T12" fmla="*/ 2 w 415"/>
                <a:gd name="T13" fmla="*/ 3 h 350"/>
                <a:gd name="T14" fmla="*/ 3 w 415"/>
                <a:gd name="T15" fmla="*/ 3 h 350"/>
                <a:gd name="T16" fmla="*/ 3 w 415"/>
                <a:gd name="T17" fmla="*/ 3 h 350"/>
                <a:gd name="T18" fmla="*/ 3 w 415"/>
                <a:gd name="T19" fmla="*/ 3 h 350"/>
                <a:gd name="T20" fmla="*/ 4 w 415"/>
                <a:gd name="T21" fmla="*/ 3 h 350"/>
                <a:gd name="T22" fmla="*/ 4 w 415"/>
                <a:gd name="T23" fmla="*/ 3 h 350"/>
                <a:gd name="T24" fmla="*/ 3 w 415"/>
                <a:gd name="T25" fmla="*/ 3 h 350"/>
                <a:gd name="T26" fmla="*/ 3 w 415"/>
                <a:gd name="T27" fmla="*/ 3 h 350"/>
                <a:gd name="T28" fmla="*/ 3 w 415"/>
                <a:gd name="T29" fmla="*/ 3 h 350"/>
                <a:gd name="T30" fmla="*/ 2 w 415"/>
                <a:gd name="T31" fmla="*/ 3 h 350"/>
                <a:gd name="T32" fmla="*/ 2 w 415"/>
                <a:gd name="T33" fmla="*/ 2 h 350"/>
                <a:gd name="T34" fmla="*/ 1 w 415"/>
                <a:gd name="T35" fmla="*/ 2 h 350"/>
                <a:gd name="T36" fmla="*/ 1 w 415"/>
                <a:gd name="T37" fmla="*/ 2 h 350"/>
                <a:gd name="T38" fmla="*/ 1 w 415"/>
                <a:gd name="T39" fmla="*/ 1 h 350"/>
                <a:gd name="T40" fmla="*/ 1 w 415"/>
                <a:gd name="T41" fmla="*/ 1 h 350"/>
                <a:gd name="T42" fmla="*/ 1 w 415"/>
                <a:gd name="T43" fmla="*/ 1 h 350"/>
                <a:gd name="T44" fmla="*/ 1 w 415"/>
                <a:gd name="T45" fmla="*/ 1 h 350"/>
                <a:gd name="T46" fmla="*/ 1 w 415"/>
                <a:gd name="T47" fmla="*/ 0 h 350"/>
                <a:gd name="T48" fmla="*/ 1 w 415"/>
                <a:gd name="T49" fmla="*/ 1 h 350"/>
                <a:gd name="T50" fmla="*/ 1 w 415"/>
                <a:gd name="T51" fmla="*/ 1 h 350"/>
                <a:gd name="T52" fmla="*/ 2 w 415"/>
                <a:gd name="T53" fmla="*/ 1 h 350"/>
                <a:gd name="T54" fmla="*/ 2 w 415"/>
                <a:gd name="T55" fmla="*/ 1 h 350"/>
                <a:gd name="T56" fmla="*/ 3 w 415"/>
                <a:gd name="T57" fmla="*/ 1 h 350"/>
                <a:gd name="T58" fmla="*/ 3 w 415"/>
                <a:gd name="T59" fmla="*/ 2 h 350"/>
                <a:gd name="T60" fmla="*/ 3 w 415"/>
                <a:gd name="T61" fmla="*/ 2 h 350"/>
                <a:gd name="T62" fmla="*/ 4 w 415"/>
                <a:gd name="T63" fmla="*/ 2 h 350"/>
                <a:gd name="T64" fmla="*/ 4 w 415"/>
                <a:gd name="T65" fmla="*/ 3 h 350"/>
                <a:gd name="T66" fmla="*/ 4 w 415"/>
                <a:gd name="T67" fmla="*/ 3 h 350"/>
                <a:gd name="T68" fmla="*/ 4 w 415"/>
                <a:gd name="T69" fmla="*/ 3 h 350"/>
                <a:gd name="T70" fmla="*/ 3 w 415"/>
                <a:gd name="T71" fmla="*/ 3 h 350"/>
                <a:gd name="T72" fmla="*/ 3 w 415"/>
                <a:gd name="T73" fmla="*/ 3 h 350"/>
                <a:gd name="T74" fmla="*/ 3 w 415"/>
                <a:gd name="T75" fmla="*/ 3 h 350"/>
                <a:gd name="T76" fmla="*/ 2 w 415"/>
                <a:gd name="T77" fmla="*/ 2 h 350"/>
                <a:gd name="T78" fmla="*/ 2 w 415"/>
                <a:gd name="T79" fmla="*/ 2 h 350"/>
                <a:gd name="T80" fmla="*/ 1 w 415"/>
                <a:gd name="T81" fmla="*/ 2 h 350"/>
                <a:gd name="T82" fmla="*/ 1 w 415"/>
                <a:gd name="T83" fmla="*/ 1 h 350"/>
                <a:gd name="T84" fmla="*/ 1 w 415"/>
                <a:gd name="T85" fmla="*/ 1 h 350"/>
                <a:gd name="T86" fmla="*/ 1 w 415"/>
                <a:gd name="T87" fmla="*/ 1 h 350"/>
                <a:gd name="T88" fmla="*/ 1 w 415"/>
                <a:gd name="T89" fmla="*/ 1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9" name="Line 409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0" name="Line 410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1" name="Line 411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2" name="Freeform 412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1 w 101"/>
                <a:gd name="T5" fmla="*/ 1 h 80"/>
                <a:gd name="T6" fmla="*/ 1 w 101"/>
                <a:gd name="T7" fmla="*/ 1 h 80"/>
                <a:gd name="T8" fmla="*/ 1 w 101"/>
                <a:gd name="T9" fmla="*/ 1 h 80"/>
                <a:gd name="T10" fmla="*/ 1 w 101"/>
                <a:gd name="T11" fmla="*/ 1 h 80"/>
                <a:gd name="T12" fmla="*/ 1 w 101"/>
                <a:gd name="T13" fmla="*/ 1 h 80"/>
                <a:gd name="T14" fmla="*/ 1 w 101"/>
                <a:gd name="T15" fmla="*/ 1 h 80"/>
                <a:gd name="T16" fmla="*/ 1 w 101"/>
                <a:gd name="T17" fmla="*/ 1 h 80"/>
                <a:gd name="T18" fmla="*/ 1 w 101"/>
                <a:gd name="T19" fmla="*/ 1 h 80"/>
                <a:gd name="T20" fmla="*/ 1 w 101"/>
                <a:gd name="T21" fmla="*/ 1 h 80"/>
                <a:gd name="T22" fmla="*/ 1 w 101"/>
                <a:gd name="T23" fmla="*/ 1 h 80"/>
                <a:gd name="T24" fmla="*/ 1 w 101"/>
                <a:gd name="T25" fmla="*/ 1 h 80"/>
                <a:gd name="T26" fmla="*/ 1 w 101"/>
                <a:gd name="T27" fmla="*/ 1 h 80"/>
                <a:gd name="T28" fmla="*/ 1 w 101"/>
                <a:gd name="T29" fmla="*/ 1 h 80"/>
                <a:gd name="T30" fmla="*/ 1 w 101"/>
                <a:gd name="T31" fmla="*/ 1 h 80"/>
                <a:gd name="T32" fmla="*/ 1 w 101"/>
                <a:gd name="T33" fmla="*/ 1 h 80"/>
                <a:gd name="T34" fmla="*/ 1 w 101"/>
                <a:gd name="T35" fmla="*/ 1 h 80"/>
                <a:gd name="T36" fmla="*/ 1 w 101"/>
                <a:gd name="T37" fmla="*/ 1 h 80"/>
                <a:gd name="T38" fmla="*/ 1 w 101"/>
                <a:gd name="T39" fmla="*/ 1 h 80"/>
                <a:gd name="T40" fmla="*/ 1 w 101"/>
                <a:gd name="T41" fmla="*/ 1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9710" name="Group 413"/>
          <p:cNvGrpSpPr>
            <a:grpSpLocks/>
          </p:cNvGrpSpPr>
          <p:nvPr/>
        </p:nvGrpSpPr>
        <p:grpSpPr bwMode="auto">
          <a:xfrm flipH="1">
            <a:off x="6357816" y="5550509"/>
            <a:ext cx="223838" cy="158354"/>
            <a:chOff x="2274" y="2821"/>
            <a:chExt cx="215" cy="238"/>
          </a:xfrm>
        </p:grpSpPr>
        <p:sp>
          <p:nvSpPr>
            <p:cNvPr id="29865" name="Freeform 414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4 w 430"/>
                <a:gd name="T7" fmla="*/ 1 h 50"/>
                <a:gd name="T8" fmla="*/ 4 w 430"/>
                <a:gd name="T9" fmla="*/ 1 h 50"/>
                <a:gd name="T10" fmla="*/ 3 w 430"/>
                <a:gd name="T11" fmla="*/ 1 h 50"/>
                <a:gd name="T12" fmla="*/ 3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3 w 430"/>
                <a:gd name="T19" fmla="*/ 1 h 50"/>
                <a:gd name="T20" fmla="*/ 1 w 430"/>
                <a:gd name="T21" fmla="*/ 1 h 50"/>
                <a:gd name="T22" fmla="*/ 3 w 430"/>
                <a:gd name="T23" fmla="*/ 1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66" name="Line 415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67" name="Freeform 416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 w 87"/>
                <a:gd name="T1" fmla="*/ 1 h 219"/>
                <a:gd name="T2" fmla="*/ 0 w 87"/>
                <a:gd name="T3" fmla="*/ 0 h 219"/>
                <a:gd name="T4" fmla="*/ 1 w 87"/>
                <a:gd name="T5" fmla="*/ 0 h 2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68" name="Line 417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69" name="Freeform 418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1 w 172"/>
                <a:gd name="T1" fmla="*/ 0 h 55"/>
                <a:gd name="T2" fmla="*/ 0 w 172"/>
                <a:gd name="T3" fmla="*/ 0 h 55"/>
                <a:gd name="T4" fmla="*/ 2 w 172"/>
                <a:gd name="T5" fmla="*/ 0 h 55"/>
                <a:gd name="T6" fmla="*/ 2 w 172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0" name="Line 419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1" name="Freeform 420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4 w 430"/>
                <a:gd name="T7" fmla="*/ 1 h 50"/>
                <a:gd name="T8" fmla="*/ 4 w 430"/>
                <a:gd name="T9" fmla="*/ 1 h 50"/>
                <a:gd name="T10" fmla="*/ 3 w 430"/>
                <a:gd name="T11" fmla="*/ 1 h 50"/>
                <a:gd name="T12" fmla="*/ 3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2" name="Freeform 421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2 w 343"/>
                <a:gd name="T1" fmla="*/ 0 h 1"/>
                <a:gd name="T2" fmla="*/ 0 w 343"/>
                <a:gd name="T3" fmla="*/ 0 h 1"/>
                <a:gd name="T4" fmla="*/ 2 w 343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3" name="Rectangle 422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latin typeface="Comic Sans MS" charset="0"/>
              </a:endParaRPr>
            </a:p>
          </p:txBody>
        </p:sp>
        <p:sp>
          <p:nvSpPr>
            <p:cNvPr id="29874" name="Freeform 423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1 h 350"/>
                <a:gd name="T2" fmla="*/ 1 w 415"/>
                <a:gd name="T3" fmla="*/ 1 h 350"/>
                <a:gd name="T4" fmla="*/ 1 w 415"/>
                <a:gd name="T5" fmla="*/ 2 h 350"/>
                <a:gd name="T6" fmla="*/ 1 w 415"/>
                <a:gd name="T7" fmla="*/ 2 h 350"/>
                <a:gd name="T8" fmla="*/ 1 w 415"/>
                <a:gd name="T9" fmla="*/ 2 h 350"/>
                <a:gd name="T10" fmla="*/ 2 w 415"/>
                <a:gd name="T11" fmla="*/ 3 h 350"/>
                <a:gd name="T12" fmla="*/ 2 w 415"/>
                <a:gd name="T13" fmla="*/ 3 h 350"/>
                <a:gd name="T14" fmla="*/ 3 w 415"/>
                <a:gd name="T15" fmla="*/ 3 h 350"/>
                <a:gd name="T16" fmla="*/ 3 w 415"/>
                <a:gd name="T17" fmla="*/ 3 h 350"/>
                <a:gd name="T18" fmla="*/ 3 w 415"/>
                <a:gd name="T19" fmla="*/ 3 h 350"/>
                <a:gd name="T20" fmla="*/ 4 w 415"/>
                <a:gd name="T21" fmla="*/ 3 h 350"/>
                <a:gd name="T22" fmla="*/ 4 w 415"/>
                <a:gd name="T23" fmla="*/ 3 h 350"/>
                <a:gd name="T24" fmla="*/ 3 w 415"/>
                <a:gd name="T25" fmla="*/ 3 h 350"/>
                <a:gd name="T26" fmla="*/ 3 w 415"/>
                <a:gd name="T27" fmla="*/ 3 h 350"/>
                <a:gd name="T28" fmla="*/ 3 w 415"/>
                <a:gd name="T29" fmla="*/ 3 h 350"/>
                <a:gd name="T30" fmla="*/ 2 w 415"/>
                <a:gd name="T31" fmla="*/ 3 h 350"/>
                <a:gd name="T32" fmla="*/ 2 w 415"/>
                <a:gd name="T33" fmla="*/ 2 h 350"/>
                <a:gd name="T34" fmla="*/ 1 w 415"/>
                <a:gd name="T35" fmla="*/ 2 h 350"/>
                <a:gd name="T36" fmla="*/ 1 w 415"/>
                <a:gd name="T37" fmla="*/ 2 h 350"/>
                <a:gd name="T38" fmla="*/ 1 w 415"/>
                <a:gd name="T39" fmla="*/ 1 h 350"/>
                <a:gd name="T40" fmla="*/ 1 w 415"/>
                <a:gd name="T41" fmla="*/ 1 h 350"/>
                <a:gd name="T42" fmla="*/ 1 w 415"/>
                <a:gd name="T43" fmla="*/ 1 h 350"/>
                <a:gd name="T44" fmla="*/ 1 w 415"/>
                <a:gd name="T45" fmla="*/ 1 h 350"/>
                <a:gd name="T46" fmla="*/ 1 w 415"/>
                <a:gd name="T47" fmla="*/ 0 h 350"/>
                <a:gd name="T48" fmla="*/ 1 w 415"/>
                <a:gd name="T49" fmla="*/ 1 h 350"/>
                <a:gd name="T50" fmla="*/ 1 w 415"/>
                <a:gd name="T51" fmla="*/ 1 h 350"/>
                <a:gd name="T52" fmla="*/ 2 w 415"/>
                <a:gd name="T53" fmla="*/ 1 h 350"/>
                <a:gd name="T54" fmla="*/ 2 w 415"/>
                <a:gd name="T55" fmla="*/ 1 h 350"/>
                <a:gd name="T56" fmla="*/ 3 w 415"/>
                <a:gd name="T57" fmla="*/ 1 h 350"/>
                <a:gd name="T58" fmla="*/ 3 w 415"/>
                <a:gd name="T59" fmla="*/ 2 h 350"/>
                <a:gd name="T60" fmla="*/ 3 w 415"/>
                <a:gd name="T61" fmla="*/ 2 h 350"/>
                <a:gd name="T62" fmla="*/ 4 w 415"/>
                <a:gd name="T63" fmla="*/ 2 h 350"/>
                <a:gd name="T64" fmla="*/ 4 w 415"/>
                <a:gd name="T65" fmla="*/ 3 h 350"/>
                <a:gd name="T66" fmla="*/ 4 w 415"/>
                <a:gd name="T67" fmla="*/ 3 h 350"/>
                <a:gd name="T68" fmla="*/ 4 w 415"/>
                <a:gd name="T69" fmla="*/ 3 h 350"/>
                <a:gd name="T70" fmla="*/ 3 w 415"/>
                <a:gd name="T71" fmla="*/ 3 h 350"/>
                <a:gd name="T72" fmla="*/ 3 w 415"/>
                <a:gd name="T73" fmla="*/ 3 h 350"/>
                <a:gd name="T74" fmla="*/ 3 w 415"/>
                <a:gd name="T75" fmla="*/ 3 h 350"/>
                <a:gd name="T76" fmla="*/ 2 w 415"/>
                <a:gd name="T77" fmla="*/ 2 h 350"/>
                <a:gd name="T78" fmla="*/ 2 w 415"/>
                <a:gd name="T79" fmla="*/ 2 h 350"/>
                <a:gd name="T80" fmla="*/ 1 w 415"/>
                <a:gd name="T81" fmla="*/ 2 h 350"/>
                <a:gd name="T82" fmla="*/ 1 w 415"/>
                <a:gd name="T83" fmla="*/ 1 h 350"/>
                <a:gd name="T84" fmla="*/ 1 w 415"/>
                <a:gd name="T85" fmla="*/ 1 h 350"/>
                <a:gd name="T86" fmla="*/ 1 w 415"/>
                <a:gd name="T87" fmla="*/ 1 h 350"/>
                <a:gd name="T88" fmla="*/ 1 w 415"/>
                <a:gd name="T89" fmla="*/ 1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5" name="Line 424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6" name="Line 425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7" name="Line 426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8" name="Freeform 427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1 w 101"/>
                <a:gd name="T5" fmla="*/ 1 h 80"/>
                <a:gd name="T6" fmla="*/ 1 w 101"/>
                <a:gd name="T7" fmla="*/ 1 h 80"/>
                <a:gd name="T8" fmla="*/ 1 w 101"/>
                <a:gd name="T9" fmla="*/ 1 h 80"/>
                <a:gd name="T10" fmla="*/ 1 w 101"/>
                <a:gd name="T11" fmla="*/ 1 h 80"/>
                <a:gd name="T12" fmla="*/ 1 w 101"/>
                <a:gd name="T13" fmla="*/ 1 h 80"/>
                <a:gd name="T14" fmla="*/ 1 w 101"/>
                <a:gd name="T15" fmla="*/ 1 h 80"/>
                <a:gd name="T16" fmla="*/ 1 w 101"/>
                <a:gd name="T17" fmla="*/ 1 h 80"/>
                <a:gd name="T18" fmla="*/ 1 w 101"/>
                <a:gd name="T19" fmla="*/ 1 h 80"/>
                <a:gd name="T20" fmla="*/ 1 w 101"/>
                <a:gd name="T21" fmla="*/ 1 h 80"/>
                <a:gd name="T22" fmla="*/ 1 w 101"/>
                <a:gd name="T23" fmla="*/ 1 h 80"/>
                <a:gd name="T24" fmla="*/ 1 w 101"/>
                <a:gd name="T25" fmla="*/ 1 h 80"/>
                <a:gd name="T26" fmla="*/ 1 w 101"/>
                <a:gd name="T27" fmla="*/ 1 h 80"/>
                <a:gd name="T28" fmla="*/ 1 w 101"/>
                <a:gd name="T29" fmla="*/ 1 h 80"/>
                <a:gd name="T30" fmla="*/ 1 w 101"/>
                <a:gd name="T31" fmla="*/ 1 h 80"/>
                <a:gd name="T32" fmla="*/ 1 w 101"/>
                <a:gd name="T33" fmla="*/ 1 h 80"/>
                <a:gd name="T34" fmla="*/ 1 w 101"/>
                <a:gd name="T35" fmla="*/ 1 h 80"/>
                <a:gd name="T36" fmla="*/ 1 w 101"/>
                <a:gd name="T37" fmla="*/ 1 h 80"/>
                <a:gd name="T38" fmla="*/ 1 w 101"/>
                <a:gd name="T39" fmla="*/ 1 h 80"/>
                <a:gd name="T40" fmla="*/ 1 w 101"/>
                <a:gd name="T41" fmla="*/ 1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</p:grpSp>
      <p:pic>
        <p:nvPicPr>
          <p:cNvPr id="29711" name="Picture 429" descr="MMj0395775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37" y="5008777"/>
            <a:ext cx="421481" cy="35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432" descr="cockt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842" y="4948053"/>
            <a:ext cx="1522809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Line 434"/>
          <p:cNvSpPr>
            <a:spLocks noChangeShapeType="1"/>
          </p:cNvSpPr>
          <p:nvPr/>
        </p:nvSpPr>
        <p:spPr bwMode="auto">
          <a:xfrm>
            <a:off x="3368157" y="4992108"/>
            <a:ext cx="182166" cy="1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714" name="Line 435"/>
          <p:cNvSpPr>
            <a:spLocks noChangeShapeType="1"/>
          </p:cNvSpPr>
          <p:nvPr/>
        </p:nvSpPr>
        <p:spPr bwMode="auto">
          <a:xfrm>
            <a:off x="3368157" y="4992108"/>
            <a:ext cx="182166" cy="1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715" name="Line 436"/>
          <p:cNvSpPr>
            <a:spLocks noChangeShapeType="1"/>
          </p:cNvSpPr>
          <p:nvPr/>
        </p:nvSpPr>
        <p:spPr bwMode="auto">
          <a:xfrm>
            <a:off x="3316961" y="5469548"/>
            <a:ext cx="142875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29716" name="Group 506"/>
          <p:cNvGrpSpPr>
            <a:grpSpLocks/>
          </p:cNvGrpSpPr>
          <p:nvPr/>
        </p:nvGrpSpPr>
        <p:grpSpPr bwMode="auto">
          <a:xfrm flipH="1">
            <a:off x="2820469" y="5376679"/>
            <a:ext cx="376238" cy="384572"/>
            <a:chOff x="2839" y="3501"/>
            <a:chExt cx="755" cy="803"/>
          </a:xfrm>
        </p:grpSpPr>
        <p:pic>
          <p:nvPicPr>
            <p:cNvPr id="29863" name="Picture 507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864" name="Freeform 508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29717" name="Group 621"/>
          <p:cNvGrpSpPr>
            <a:grpSpLocks/>
          </p:cNvGrpSpPr>
          <p:nvPr/>
        </p:nvGrpSpPr>
        <p:grpSpPr bwMode="auto">
          <a:xfrm>
            <a:off x="4365900" y="4661115"/>
            <a:ext cx="476250" cy="364331"/>
            <a:chOff x="3061" y="2530"/>
            <a:chExt cx="400" cy="306"/>
          </a:xfrm>
        </p:grpSpPr>
        <p:grpSp>
          <p:nvGrpSpPr>
            <p:cNvPr id="29832" name="Group 494"/>
            <p:cNvGrpSpPr>
              <a:grpSpLocks/>
            </p:cNvGrpSpPr>
            <p:nvPr/>
          </p:nvGrpSpPr>
          <p:grpSpPr bwMode="auto">
            <a:xfrm>
              <a:off x="3061" y="2530"/>
              <a:ext cx="327" cy="81"/>
              <a:chOff x="2199" y="955"/>
              <a:chExt cx="2547" cy="506"/>
            </a:xfrm>
          </p:grpSpPr>
          <p:sp>
            <p:nvSpPr>
              <p:cNvPr id="29857" name="Freeform 495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58" name="Freeform 496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59" name="Freeform 497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60" name="Freeform 498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61" name="Freeform 499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398 w 646"/>
                  <a:gd name="T1" fmla="*/ 663 h 300"/>
                  <a:gd name="T2" fmla="*/ 567 w 646"/>
                  <a:gd name="T3" fmla="*/ 561 h 300"/>
                  <a:gd name="T4" fmla="*/ 705 w 646"/>
                  <a:gd name="T5" fmla="*/ 422 h 300"/>
                  <a:gd name="T6" fmla="*/ 728 w 646"/>
                  <a:gd name="T7" fmla="*/ 236 h 300"/>
                  <a:gd name="T8" fmla="*/ 533 w 646"/>
                  <a:gd name="T9" fmla="*/ 133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62" name="Freeform 500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pic>
          <p:nvPicPr>
            <p:cNvPr id="29833" name="Picture 549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3109" y="2736"/>
              <a:ext cx="24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834" name="Freeform 550"/>
            <p:cNvSpPr>
              <a:spLocks/>
            </p:cNvSpPr>
            <p:nvPr/>
          </p:nvSpPr>
          <p:spPr bwMode="auto">
            <a:xfrm>
              <a:off x="3190" y="2638"/>
              <a:ext cx="197" cy="131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pic>
          <p:nvPicPr>
            <p:cNvPr id="29835" name="Picture 551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" y="2641"/>
              <a:ext cx="17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836" name="Freeform 552"/>
            <p:cNvSpPr>
              <a:spLocks/>
            </p:cNvSpPr>
            <p:nvPr/>
          </p:nvSpPr>
          <p:spPr bwMode="auto">
            <a:xfrm>
              <a:off x="3226" y="2634"/>
              <a:ext cx="167" cy="25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37" name="Freeform 553"/>
            <p:cNvSpPr>
              <a:spLocks/>
            </p:cNvSpPr>
            <p:nvPr/>
          </p:nvSpPr>
          <p:spPr bwMode="auto">
            <a:xfrm>
              <a:off x="3189" y="2634"/>
              <a:ext cx="46" cy="102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38" name="Freeform 554"/>
            <p:cNvSpPr>
              <a:spLocks/>
            </p:cNvSpPr>
            <p:nvPr/>
          </p:nvSpPr>
          <p:spPr bwMode="auto">
            <a:xfrm>
              <a:off x="3342" y="2652"/>
              <a:ext cx="50" cy="117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39" name="Freeform 555"/>
            <p:cNvSpPr>
              <a:spLocks/>
            </p:cNvSpPr>
            <p:nvPr/>
          </p:nvSpPr>
          <p:spPr bwMode="auto">
            <a:xfrm>
              <a:off x="3188" y="2730"/>
              <a:ext cx="183" cy="40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0" name="Freeform 556"/>
            <p:cNvSpPr>
              <a:spLocks/>
            </p:cNvSpPr>
            <p:nvPr/>
          </p:nvSpPr>
          <p:spPr bwMode="auto">
            <a:xfrm>
              <a:off x="3347" y="2653"/>
              <a:ext cx="47" cy="118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0 h 1659"/>
                <a:gd name="T6" fmla="*/ 0 w 637"/>
                <a:gd name="T7" fmla="*/ 0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1" name="Freeform 557"/>
            <p:cNvSpPr>
              <a:spLocks/>
            </p:cNvSpPr>
            <p:nvPr/>
          </p:nvSpPr>
          <p:spPr bwMode="auto">
            <a:xfrm>
              <a:off x="3188" y="2736"/>
              <a:ext cx="163" cy="39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0 h 550"/>
                <a:gd name="T4" fmla="*/ 0 w 2216"/>
                <a:gd name="T5" fmla="*/ 0 h 550"/>
                <a:gd name="T6" fmla="*/ 0 w 2216"/>
                <a:gd name="T7" fmla="*/ 0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29842" name="Group 558"/>
            <p:cNvGrpSpPr>
              <a:grpSpLocks/>
            </p:cNvGrpSpPr>
            <p:nvPr/>
          </p:nvGrpSpPr>
          <p:grpSpPr bwMode="auto">
            <a:xfrm>
              <a:off x="3186" y="2777"/>
              <a:ext cx="55" cy="24"/>
              <a:chOff x="1740" y="2642"/>
              <a:chExt cx="752" cy="327"/>
            </a:xfrm>
          </p:grpSpPr>
          <p:sp>
            <p:nvSpPr>
              <p:cNvPr id="29851" name="Freeform 559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52" name="Freeform 560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53" name="Freeform 561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54" name="Freeform 562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55" name="Freeform 563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56" name="Freeform 564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29843" name="Freeform 565"/>
            <p:cNvSpPr>
              <a:spLocks/>
            </p:cNvSpPr>
            <p:nvPr/>
          </p:nvSpPr>
          <p:spPr bwMode="auto">
            <a:xfrm>
              <a:off x="3280" y="2781"/>
              <a:ext cx="67" cy="5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4" name="Freeform 566"/>
            <p:cNvSpPr>
              <a:spLocks/>
            </p:cNvSpPr>
            <p:nvPr/>
          </p:nvSpPr>
          <p:spPr bwMode="auto">
            <a:xfrm>
              <a:off x="3109" y="2785"/>
              <a:ext cx="171" cy="46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5" name="Freeform 567"/>
            <p:cNvSpPr>
              <a:spLocks/>
            </p:cNvSpPr>
            <p:nvPr/>
          </p:nvSpPr>
          <p:spPr bwMode="auto">
            <a:xfrm>
              <a:off x="3110" y="277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6" name="Freeform 568"/>
            <p:cNvSpPr>
              <a:spLocks/>
            </p:cNvSpPr>
            <p:nvPr/>
          </p:nvSpPr>
          <p:spPr bwMode="auto">
            <a:xfrm>
              <a:off x="3110" y="273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7" name="Freeform 569"/>
            <p:cNvSpPr>
              <a:spLocks/>
            </p:cNvSpPr>
            <p:nvPr/>
          </p:nvSpPr>
          <p:spPr bwMode="auto">
            <a:xfrm>
              <a:off x="3115" y="2778"/>
              <a:ext cx="162" cy="4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8" name="Freeform 570"/>
            <p:cNvSpPr>
              <a:spLocks/>
            </p:cNvSpPr>
            <p:nvPr/>
          </p:nvSpPr>
          <p:spPr bwMode="auto">
            <a:xfrm flipV="1">
              <a:off x="3277" y="2775"/>
              <a:ext cx="66" cy="4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9" name="Freeform 589"/>
            <p:cNvSpPr>
              <a:spLocks/>
            </p:cNvSpPr>
            <p:nvPr/>
          </p:nvSpPr>
          <p:spPr bwMode="auto">
            <a:xfrm>
              <a:off x="3382" y="273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50" name="Freeform 590"/>
            <p:cNvSpPr>
              <a:spLocks/>
            </p:cNvSpPr>
            <p:nvPr/>
          </p:nvSpPr>
          <p:spPr bwMode="auto">
            <a:xfrm>
              <a:off x="3382" y="269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9718" name="Group 632"/>
          <p:cNvGrpSpPr>
            <a:grpSpLocks/>
          </p:cNvGrpSpPr>
          <p:nvPr/>
        </p:nvGrpSpPr>
        <p:grpSpPr bwMode="auto">
          <a:xfrm>
            <a:off x="5031462" y="4787320"/>
            <a:ext cx="402431" cy="301228"/>
            <a:chOff x="3328" y="2543"/>
            <a:chExt cx="338" cy="253"/>
          </a:xfrm>
        </p:grpSpPr>
        <p:grpSp>
          <p:nvGrpSpPr>
            <p:cNvPr id="29805" name="Group 487"/>
            <p:cNvGrpSpPr>
              <a:grpSpLocks/>
            </p:cNvGrpSpPr>
            <p:nvPr/>
          </p:nvGrpSpPr>
          <p:grpSpPr bwMode="auto">
            <a:xfrm>
              <a:off x="3328" y="2543"/>
              <a:ext cx="327" cy="81"/>
              <a:chOff x="2199" y="955"/>
              <a:chExt cx="2547" cy="506"/>
            </a:xfrm>
          </p:grpSpPr>
          <p:sp>
            <p:nvSpPr>
              <p:cNvPr id="29826" name="Freeform 488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7" name="Freeform 489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8" name="Freeform 490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9" name="Freeform 491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30" name="Freeform 492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398 w 646"/>
                  <a:gd name="T1" fmla="*/ 663 h 300"/>
                  <a:gd name="T2" fmla="*/ 567 w 646"/>
                  <a:gd name="T3" fmla="*/ 561 h 300"/>
                  <a:gd name="T4" fmla="*/ 705 w 646"/>
                  <a:gd name="T5" fmla="*/ 422 h 300"/>
                  <a:gd name="T6" fmla="*/ 728 w 646"/>
                  <a:gd name="T7" fmla="*/ 236 h 300"/>
                  <a:gd name="T8" fmla="*/ 533 w 646"/>
                  <a:gd name="T9" fmla="*/ 133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31" name="Freeform 493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pic>
          <p:nvPicPr>
            <p:cNvPr id="29806" name="Picture 571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3381" y="2696"/>
              <a:ext cx="24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807" name="Freeform 572"/>
            <p:cNvSpPr>
              <a:spLocks/>
            </p:cNvSpPr>
            <p:nvPr/>
          </p:nvSpPr>
          <p:spPr bwMode="auto">
            <a:xfrm>
              <a:off x="3462" y="2598"/>
              <a:ext cx="197" cy="131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pic>
          <p:nvPicPr>
            <p:cNvPr id="29808" name="Picture 573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" y="2601"/>
              <a:ext cx="17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809" name="Freeform 574"/>
            <p:cNvSpPr>
              <a:spLocks/>
            </p:cNvSpPr>
            <p:nvPr/>
          </p:nvSpPr>
          <p:spPr bwMode="auto">
            <a:xfrm>
              <a:off x="3498" y="2594"/>
              <a:ext cx="167" cy="25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0" name="Freeform 575"/>
            <p:cNvSpPr>
              <a:spLocks/>
            </p:cNvSpPr>
            <p:nvPr/>
          </p:nvSpPr>
          <p:spPr bwMode="auto">
            <a:xfrm>
              <a:off x="3461" y="2594"/>
              <a:ext cx="46" cy="102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1" name="Freeform 576"/>
            <p:cNvSpPr>
              <a:spLocks/>
            </p:cNvSpPr>
            <p:nvPr/>
          </p:nvSpPr>
          <p:spPr bwMode="auto">
            <a:xfrm>
              <a:off x="3614" y="2612"/>
              <a:ext cx="50" cy="117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2" name="Freeform 577"/>
            <p:cNvSpPr>
              <a:spLocks/>
            </p:cNvSpPr>
            <p:nvPr/>
          </p:nvSpPr>
          <p:spPr bwMode="auto">
            <a:xfrm>
              <a:off x="3460" y="2690"/>
              <a:ext cx="183" cy="40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3" name="Freeform 578"/>
            <p:cNvSpPr>
              <a:spLocks/>
            </p:cNvSpPr>
            <p:nvPr/>
          </p:nvSpPr>
          <p:spPr bwMode="auto">
            <a:xfrm>
              <a:off x="3619" y="2613"/>
              <a:ext cx="47" cy="118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0 h 1659"/>
                <a:gd name="T6" fmla="*/ 0 w 637"/>
                <a:gd name="T7" fmla="*/ 0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4" name="Freeform 579"/>
            <p:cNvSpPr>
              <a:spLocks/>
            </p:cNvSpPr>
            <p:nvPr/>
          </p:nvSpPr>
          <p:spPr bwMode="auto">
            <a:xfrm>
              <a:off x="3460" y="2696"/>
              <a:ext cx="163" cy="39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0 h 550"/>
                <a:gd name="T4" fmla="*/ 0 w 2216"/>
                <a:gd name="T5" fmla="*/ 0 h 550"/>
                <a:gd name="T6" fmla="*/ 0 w 2216"/>
                <a:gd name="T7" fmla="*/ 0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29815" name="Group 580"/>
            <p:cNvGrpSpPr>
              <a:grpSpLocks/>
            </p:cNvGrpSpPr>
            <p:nvPr/>
          </p:nvGrpSpPr>
          <p:grpSpPr bwMode="auto">
            <a:xfrm>
              <a:off x="3458" y="2737"/>
              <a:ext cx="55" cy="24"/>
              <a:chOff x="1740" y="2642"/>
              <a:chExt cx="752" cy="327"/>
            </a:xfrm>
          </p:grpSpPr>
          <p:sp>
            <p:nvSpPr>
              <p:cNvPr id="29820" name="Freeform 581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1" name="Freeform 582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2" name="Freeform 583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3" name="Freeform 584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4" name="Freeform 585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5" name="Freeform 586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29816" name="Freeform 587"/>
            <p:cNvSpPr>
              <a:spLocks/>
            </p:cNvSpPr>
            <p:nvPr/>
          </p:nvSpPr>
          <p:spPr bwMode="auto">
            <a:xfrm>
              <a:off x="3552" y="2741"/>
              <a:ext cx="67" cy="5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7" name="Freeform 588"/>
            <p:cNvSpPr>
              <a:spLocks/>
            </p:cNvSpPr>
            <p:nvPr/>
          </p:nvSpPr>
          <p:spPr bwMode="auto">
            <a:xfrm>
              <a:off x="3381" y="2745"/>
              <a:ext cx="171" cy="46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8" name="Freeform 591"/>
            <p:cNvSpPr>
              <a:spLocks/>
            </p:cNvSpPr>
            <p:nvPr/>
          </p:nvSpPr>
          <p:spPr bwMode="auto">
            <a:xfrm>
              <a:off x="3387" y="2738"/>
              <a:ext cx="162" cy="4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9" name="Freeform 592"/>
            <p:cNvSpPr>
              <a:spLocks/>
            </p:cNvSpPr>
            <p:nvPr/>
          </p:nvSpPr>
          <p:spPr bwMode="auto">
            <a:xfrm flipV="1">
              <a:off x="3549" y="2735"/>
              <a:ext cx="66" cy="4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9719" name="Group 631"/>
          <p:cNvGrpSpPr>
            <a:grpSpLocks/>
          </p:cNvGrpSpPr>
          <p:nvPr/>
        </p:nvGrpSpPr>
        <p:grpSpPr bwMode="auto">
          <a:xfrm>
            <a:off x="4568308" y="4982582"/>
            <a:ext cx="439341" cy="314325"/>
            <a:chOff x="5096" y="2218"/>
            <a:chExt cx="369" cy="264"/>
          </a:xfrm>
        </p:grpSpPr>
        <p:grpSp>
          <p:nvGrpSpPr>
            <p:cNvPr id="29796" name="Group 622"/>
            <p:cNvGrpSpPr>
              <a:grpSpLocks/>
            </p:cNvGrpSpPr>
            <p:nvPr/>
          </p:nvGrpSpPr>
          <p:grpSpPr bwMode="auto">
            <a:xfrm>
              <a:off x="5096" y="2218"/>
              <a:ext cx="327" cy="81"/>
              <a:chOff x="2199" y="955"/>
              <a:chExt cx="2547" cy="506"/>
            </a:xfrm>
          </p:grpSpPr>
          <p:sp>
            <p:nvSpPr>
              <p:cNvPr id="29799" name="Freeform 623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00" name="Freeform 624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01" name="Freeform 625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02" name="Freeform 626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03" name="Freeform 627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398 w 646"/>
                  <a:gd name="T1" fmla="*/ 663 h 300"/>
                  <a:gd name="T2" fmla="*/ 567 w 646"/>
                  <a:gd name="T3" fmla="*/ 561 h 300"/>
                  <a:gd name="T4" fmla="*/ 705 w 646"/>
                  <a:gd name="T5" fmla="*/ 422 h 300"/>
                  <a:gd name="T6" fmla="*/ 728 w 646"/>
                  <a:gd name="T7" fmla="*/ 236 h 300"/>
                  <a:gd name="T8" fmla="*/ 533 w 646"/>
                  <a:gd name="T9" fmla="*/ 133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04" name="Freeform 628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pic>
          <p:nvPicPr>
            <p:cNvPr id="29797" name="Picture 629" descr="access_point_stylized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2" y="2250"/>
              <a:ext cx="273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98" name="Picture 630" descr="access_point_stylized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" y="2251"/>
              <a:ext cx="2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20" name="Group 633"/>
          <p:cNvGrpSpPr>
            <a:grpSpLocks/>
          </p:cNvGrpSpPr>
          <p:nvPr/>
        </p:nvGrpSpPr>
        <p:grpSpPr bwMode="auto">
          <a:xfrm>
            <a:off x="4344469" y="5301671"/>
            <a:ext cx="476250" cy="364331"/>
            <a:chOff x="3061" y="2530"/>
            <a:chExt cx="400" cy="306"/>
          </a:xfrm>
        </p:grpSpPr>
        <p:grpSp>
          <p:nvGrpSpPr>
            <p:cNvPr id="29765" name="Group 634"/>
            <p:cNvGrpSpPr>
              <a:grpSpLocks/>
            </p:cNvGrpSpPr>
            <p:nvPr/>
          </p:nvGrpSpPr>
          <p:grpSpPr bwMode="auto">
            <a:xfrm>
              <a:off x="3061" y="2530"/>
              <a:ext cx="327" cy="81"/>
              <a:chOff x="2199" y="955"/>
              <a:chExt cx="2547" cy="506"/>
            </a:xfrm>
          </p:grpSpPr>
          <p:sp>
            <p:nvSpPr>
              <p:cNvPr id="29790" name="Freeform 635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91" name="Freeform 636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92" name="Freeform 637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93" name="Freeform 638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94" name="Freeform 639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398 w 646"/>
                  <a:gd name="T1" fmla="*/ 663 h 300"/>
                  <a:gd name="T2" fmla="*/ 567 w 646"/>
                  <a:gd name="T3" fmla="*/ 561 h 300"/>
                  <a:gd name="T4" fmla="*/ 705 w 646"/>
                  <a:gd name="T5" fmla="*/ 422 h 300"/>
                  <a:gd name="T6" fmla="*/ 728 w 646"/>
                  <a:gd name="T7" fmla="*/ 236 h 300"/>
                  <a:gd name="T8" fmla="*/ 533 w 646"/>
                  <a:gd name="T9" fmla="*/ 133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95" name="Freeform 640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pic>
          <p:nvPicPr>
            <p:cNvPr id="29766" name="Picture 641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3109" y="2736"/>
              <a:ext cx="24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67" name="Freeform 642"/>
            <p:cNvSpPr>
              <a:spLocks/>
            </p:cNvSpPr>
            <p:nvPr/>
          </p:nvSpPr>
          <p:spPr bwMode="auto">
            <a:xfrm>
              <a:off x="3190" y="2638"/>
              <a:ext cx="197" cy="131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pic>
          <p:nvPicPr>
            <p:cNvPr id="29768" name="Picture 643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" y="2641"/>
              <a:ext cx="17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69" name="Freeform 644"/>
            <p:cNvSpPr>
              <a:spLocks/>
            </p:cNvSpPr>
            <p:nvPr/>
          </p:nvSpPr>
          <p:spPr bwMode="auto">
            <a:xfrm>
              <a:off x="3226" y="2634"/>
              <a:ext cx="167" cy="25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0" name="Freeform 645"/>
            <p:cNvSpPr>
              <a:spLocks/>
            </p:cNvSpPr>
            <p:nvPr/>
          </p:nvSpPr>
          <p:spPr bwMode="auto">
            <a:xfrm>
              <a:off x="3189" y="2634"/>
              <a:ext cx="46" cy="102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1" name="Freeform 646"/>
            <p:cNvSpPr>
              <a:spLocks/>
            </p:cNvSpPr>
            <p:nvPr/>
          </p:nvSpPr>
          <p:spPr bwMode="auto">
            <a:xfrm>
              <a:off x="3342" y="2652"/>
              <a:ext cx="50" cy="117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2" name="Freeform 647"/>
            <p:cNvSpPr>
              <a:spLocks/>
            </p:cNvSpPr>
            <p:nvPr/>
          </p:nvSpPr>
          <p:spPr bwMode="auto">
            <a:xfrm>
              <a:off x="3188" y="2730"/>
              <a:ext cx="183" cy="40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3" name="Freeform 648"/>
            <p:cNvSpPr>
              <a:spLocks/>
            </p:cNvSpPr>
            <p:nvPr/>
          </p:nvSpPr>
          <p:spPr bwMode="auto">
            <a:xfrm>
              <a:off x="3347" y="2653"/>
              <a:ext cx="47" cy="118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0 h 1659"/>
                <a:gd name="T6" fmla="*/ 0 w 637"/>
                <a:gd name="T7" fmla="*/ 0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4" name="Freeform 649"/>
            <p:cNvSpPr>
              <a:spLocks/>
            </p:cNvSpPr>
            <p:nvPr/>
          </p:nvSpPr>
          <p:spPr bwMode="auto">
            <a:xfrm>
              <a:off x="3188" y="2736"/>
              <a:ext cx="163" cy="39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0 h 550"/>
                <a:gd name="T4" fmla="*/ 0 w 2216"/>
                <a:gd name="T5" fmla="*/ 0 h 550"/>
                <a:gd name="T6" fmla="*/ 0 w 2216"/>
                <a:gd name="T7" fmla="*/ 0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29775" name="Group 650"/>
            <p:cNvGrpSpPr>
              <a:grpSpLocks/>
            </p:cNvGrpSpPr>
            <p:nvPr/>
          </p:nvGrpSpPr>
          <p:grpSpPr bwMode="auto">
            <a:xfrm>
              <a:off x="3186" y="2777"/>
              <a:ext cx="55" cy="24"/>
              <a:chOff x="1740" y="2642"/>
              <a:chExt cx="752" cy="327"/>
            </a:xfrm>
          </p:grpSpPr>
          <p:sp>
            <p:nvSpPr>
              <p:cNvPr id="29784" name="Freeform 651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85" name="Freeform 652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86" name="Freeform 653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87" name="Freeform 654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88" name="Freeform 655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89" name="Freeform 656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29776" name="Freeform 657"/>
            <p:cNvSpPr>
              <a:spLocks/>
            </p:cNvSpPr>
            <p:nvPr/>
          </p:nvSpPr>
          <p:spPr bwMode="auto">
            <a:xfrm>
              <a:off x="3280" y="2781"/>
              <a:ext cx="67" cy="5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7" name="Freeform 658"/>
            <p:cNvSpPr>
              <a:spLocks/>
            </p:cNvSpPr>
            <p:nvPr/>
          </p:nvSpPr>
          <p:spPr bwMode="auto">
            <a:xfrm>
              <a:off x="3109" y="2785"/>
              <a:ext cx="171" cy="46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8" name="Freeform 659"/>
            <p:cNvSpPr>
              <a:spLocks/>
            </p:cNvSpPr>
            <p:nvPr/>
          </p:nvSpPr>
          <p:spPr bwMode="auto">
            <a:xfrm>
              <a:off x="3110" y="277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9" name="Freeform 660"/>
            <p:cNvSpPr>
              <a:spLocks/>
            </p:cNvSpPr>
            <p:nvPr/>
          </p:nvSpPr>
          <p:spPr bwMode="auto">
            <a:xfrm>
              <a:off x="3110" y="273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80" name="Freeform 661"/>
            <p:cNvSpPr>
              <a:spLocks/>
            </p:cNvSpPr>
            <p:nvPr/>
          </p:nvSpPr>
          <p:spPr bwMode="auto">
            <a:xfrm>
              <a:off x="3115" y="2778"/>
              <a:ext cx="162" cy="4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81" name="Freeform 662"/>
            <p:cNvSpPr>
              <a:spLocks/>
            </p:cNvSpPr>
            <p:nvPr/>
          </p:nvSpPr>
          <p:spPr bwMode="auto">
            <a:xfrm flipV="1">
              <a:off x="3277" y="2775"/>
              <a:ext cx="66" cy="4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82" name="Freeform 663"/>
            <p:cNvSpPr>
              <a:spLocks/>
            </p:cNvSpPr>
            <p:nvPr/>
          </p:nvSpPr>
          <p:spPr bwMode="auto">
            <a:xfrm>
              <a:off x="3382" y="273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83" name="Freeform 664"/>
            <p:cNvSpPr>
              <a:spLocks/>
            </p:cNvSpPr>
            <p:nvPr/>
          </p:nvSpPr>
          <p:spPr bwMode="auto">
            <a:xfrm>
              <a:off x="3382" y="269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9721" name="Group 665"/>
          <p:cNvGrpSpPr>
            <a:grpSpLocks/>
          </p:cNvGrpSpPr>
          <p:nvPr/>
        </p:nvGrpSpPr>
        <p:grpSpPr bwMode="auto">
          <a:xfrm>
            <a:off x="4706419" y="5343343"/>
            <a:ext cx="476250" cy="364331"/>
            <a:chOff x="3061" y="2530"/>
            <a:chExt cx="400" cy="306"/>
          </a:xfrm>
        </p:grpSpPr>
        <p:grpSp>
          <p:nvGrpSpPr>
            <p:cNvPr id="29734" name="Group 666"/>
            <p:cNvGrpSpPr>
              <a:grpSpLocks/>
            </p:cNvGrpSpPr>
            <p:nvPr/>
          </p:nvGrpSpPr>
          <p:grpSpPr bwMode="auto">
            <a:xfrm>
              <a:off x="3061" y="2530"/>
              <a:ext cx="327" cy="81"/>
              <a:chOff x="2199" y="955"/>
              <a:chExt cx="2547" cy="506"/>
            </a:xfrm>
          </p:grpSpPr>
          <p:sp>
            <p:nvSpPr>
              <p:cNvPr id="29759" name="Freeform 667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60" name="Freeform 668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61" name="Freeform 669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62" name="Freeform 670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63" name="Freeform 671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398 w 646"/>
                  <a:gd name="T1" fmla="*/ 663 h 300"/>
                  <a:gd name="T2" fmla="*/ 567 w 646"/>
                  <a:gd name="T3" fmla="*/ 561 h 300"/>
                  <a:gd name="T4" fmla="*/ 705 w 646"/>
                  <a:gd name="T5" fmla="*/ 422 h 300"/>
                  <a:gd name="T6" fmla="*/ 728 w 646"/>
                  <a:gd name="T7" fmla="*/ 236 h 300"/>
                  <a:gd name="T8" fmla="*/ 533 w 646"/>
                  <a:gd name="T9" fmla="*/ 133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64" name="Freeform 672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pic>
          <p:nvPicPr>
            <p:cNvPr id="29735" name="Picture 673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3109" y="2736"/>
              <a:ext cx="24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36" name="Freeform 674"/>
            <p:cNvSpPr>
              <a:spLocks/>
            </p:cNvSpPr>
            <p:nvPr/>
          </p:nvSpPr>
          <p:spPr bwMode="auto">
            <a:xfrm>
              <a:off x="3190" y="2638"/>
              <a:ext cx="197" cy="131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pic>
          <p:nvPicPr>
            <p:cNvPr id="29737" name="Picture 675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" y="2641"/>
              <a:ext cx="17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38" name="Freeform 676"/>
            <p:cNvSpPr>
              <a:spLocks/>
            </p:cNvSpPr>
            <p:nvPr/>
          </p:nvSpPr>
          <p:spPr bwMode="auto">
            <a:xfrm>
              <a:off x="3226" y="2634"/>
              <a:ext cx="167" cy="25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39" name="Freeform 677"/>
            <p:cNvSpPr>
              <a:spLocks/>
            </p:cNvSpPr>
            <p:nvPr/>
          </p:nvSpPr>
          <p:spPr bwMode="auto">
            <a:xfrm>
              <a:off x="3189" y="2634"/>
              <a:ext cx="46" cy="102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0" name="Freeform 678"/>
            <p:cNvSpPr>
              <a:spLocks/>
            </p:cNvSpPr>
            <p:nvPr/>
          </p:nvSpPr>
          <p:spPr bwMode="auto">
            <a:xfrm>
              <a:off x="3342" y="2652"/>
              <a:ext cx="50" cy="117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1" name="Freeform 679"/>
            <p:cNvSpPr>
              <a:spLocks/>
            </p:cNvSpPr>
            <p:nvPr/>
          </p:nvSpPr>
          <p:spPr bwMode="auto">
            <a:xfrm>
              <a:off x="3188" y="2730"/>
              <a:ext cx="183" cy="40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2" name="Freeform 680"/>
            <p:cNvSpPr>
              <a:spLocks/>
            </p:cNvSpPr>
            <p:nvPr/>
          </p:nvSpPr>
          <p:spPr bwMode="auto">
            <a:xfrm>
              <a:off x="3347" y="2653"/>
              <a:ext cx="47" cy="118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0 h 1659"/>
                <a:gd name="T6" fmla="*/ 0 w 637"/>
                <a:gd name="T7" fmla="*/ 0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3" name="Freeform 681"/>
            <p:cNvSpPr>
              <a:spLocks/>
            </p:cNvSpPr>
            <p:nvPr/>
          </p:nvSpPr>
          <p:spPr bwMode="auto">
            <a:xfrm>
              <a:off x="3188" y="2736"/>
              <a:ext cx="163" cy="39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0 h 550"/>
                <a:gd name="T4" fmla="*/ 0 w 2216"/>
                <a:gd name="T5" fmla="*/ 0 h 550"/>
                <a:gd name="T6" fmla="*/ 0 w 2216"/>
                <a:gd name="T7" fmla="*/ 0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29744" name="Group 682"/>
            <p:cNvGrpSpPr>
              <a:grpSpLocks/>
            </p:cNvGrpSpPr>
            <p:nvPr/>
          </p:nvGrpSpPr>
          <p:grpSpPr bwMode="auto">
            <a:xfrm>
              <a:off x="3186" y="2777"/>
              <a:ext cx="55" cy="24"/>
              <a:chOff x="1740" y="2642"/>
              <a:chExt cx="752" cy="327"/>
            </a:xfrm>
          </p:grpSpPr>
          <p:sp>
            <p:nvSpPr>
              <p:cNvPr id="29753" name="Freeform 683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54" name="Freeform 684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55" name="Freeform 685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56" name="Freeform 686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57" name="Freeform 687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58" name="Freeform 688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29745" name="Freeform 689"/>
            <p:cNvSpPr>
              <a:spLocks/>
            </p:cNvSpPr>
            <p:nvPr/>
          </p:nvSpPr>
          <p:spPr bwMode="auto">
            <a:xfrm>
              <a:off x="3280" y="2781"/>
              <a:ext cx="67" cy="5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6" name="Freeform 690"/>
            <p:cNvSpPr>
              <a:spLocks/>
            </p:cNvSpPr>
            <p:nvPr/>
          </p:nvSpPr>
          <p:spPr bwMode="auto">
            <a:xfrm>
              <a:off x="3109" y="2785"/>
              <a:ext cx="171" cy="46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7" name="Freeform 691"/>
            <p:cNvSpPr>
              <a:spLocks/>
            </p:cNvSpPr>
            <p:nvPr/>
          </p:nvSpPr>
          <p:spPr bwMode="auto">
            <a:xfrm>
              <a:off x="3110" y="277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8" name="Freeform 692"/>
            <p:cNvSpPr>
              <a:spLocks/>
            </p:cNvSpPr>
            <p:nvPr/>
          </p:nvSpPr>
          <p:spPr bwMode="auto">
            <a:xfrm>
              <a:off x="3110" y="273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9" name="Freeform 693"/>
            <p:cNvSpPr>
              <a:spLocks/>
            </p:cNvSpPr>
            <p:nvPr/>
          </p:nvSpPr>
          <p:spPr bwMode="auto">
            <a:xfrm>
              <a:off x="3115" y="2778"/>
              <a:ext cx="162" cy="4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50" name="Freeform 694"/>
            <p:cNvSpPr>
              <a:spLocks/>
            </p:cNvSpPr>
            <p:nvPr/>
          </p:nvSpPr>
          <p:spPr bwMode="auto">
            <a:xfrm flipV="1">
              <a:off x="3277" y="2775"/>
              <a:ext cx="66" cy="4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51" name="Freeform 695"/>
            <p:cNvSpPr>
              <a:spLocks/>
            </p:cNvSpPr>
            <p:nvPr/>
          </p:nvSpPr>
          <p:spPr bwMode="auto">
            <a:xfrm>
              <a:off x="3382" y="273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52" name="Freeform 696"/>
            <p:cNvSpPr>
              <a:spLocks/>
            </p:cNvSpPr>
            <p:nvPr/>
          </p:nvSpPr>
          <p:spPr bwMode="auto">
            <a:xfrm>
              <a:off x="3382" y="269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9722" name="Group 699"/>
          <p:cNvGrpSpPr>
            <a:grpSpLocks/>
          </p:cNvGrpSpPr>
          <p:nvPr/>
        </p:nvGrpSpPr>
        <p:grpSpPr bwMode="auto">
          <a:xfrm flipH="1">
            <a:off x="2935960" y="5043304"/>
            <a:ext cx="376238" cy="384572"/>
            <a:chOff x="2839" y="3501"/>
            <a:chExt cx="755" cy="803"/>
          </a:xfrm>
        </p:grpSpPr>
        <p:pic>
          <p:nvPicPr>
            <p:cNvPr id="29732" name="Picture 700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33" name="Freeform 701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29723" name="Group 702"/>
          <p:cNvGrpSpPr>
            <a:grpSpLocks/>
          </p:cNvGrpSpPr>
          <p:nvPr/>
        </p:nvGrpSpPr>
        <p:grpSpPr bwMode="auto">
          <a:xfrm flipH="1">
            <a:off x="3049069" y="4723025"/>
            <a:ext cx="376238" cy="384572"/>
            <a:chOff x="2839" y="3501"/>
            <a:chExt cx="755" cy="803"/>
          </a:xfrm>
        </p:grpSpPr>
        <p:pic>
          <p:nvPicPr>
            <p:cNvPr id="29730" name="Picture 703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31" name="Freeform 704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29724" name="Group 705"/>
          <p:cNvGrpSpPr>
            <a:grpSpLocks/>
          </p:cNvGrpSpPr>
          <p:nvPr/>
        </p:nvGrpSpPr>
        <p:grpSpPr bwMode="auto">
          <a:xfrm>
            <a:off x="3553894" y="5013537"/>
            <a:ext cx="376238" cy="384572"/>
            <a:chOff x="2839" y="3501"/>
            <a:chExt cx="755" cy="803"/>
          </a:xfrm>
        </p:grpSpPr>
        <p:pic>
          <p:nvPicPr>
            <p:cNvPr id="29728" name="Picture 706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9" name="Freeform 707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29725" name="Group 708"/>
          <p:cNvGrpSpPr>
            <a:grpSpLocks/>
          </p:cNvGrpSpPr>
          <p:nvPr/>
        </p:nvGrpSpPr>
        <p:grpSpPr bwMode="auto">
          <a:xfrm>
            <a:off x="3405066" y="5343342"/>
            <a:ext cx="376238" cy="384572"/>
            <a:chOff x="2839" y="3501"/>
            <a:chExt cx="755" cy="803"/>
          </a:xfrm>
        </p:grpSpPr>
        <p:pic>
          <p:nvPicPr>
            <p:cNvPr id="29726" name="Picture 709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7" name="Freeform 710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1432028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6646"/>
            <a:ext cx="4456510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08660" y="603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Multiple access protocols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0268" y="1894470"/>
            <a:ext cx="8545285" cy="4646343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v"/>
              <a:defRPr/>
            </a:pPr>
            <a:r>
              <a:rPr lang="en-US" sz="1800" dirty="0"/>
              <a:t>single shared broadcast channel </a:t>
            </a:r>
          </a:p>
          <a:p>
            <a:pPr>
              <a:buFont typeface="Wingdings" charset="0"/>
              <a:buChar char="v"/>
              <a:defRPr/>
            </a:pPr>
            <a:r>
              <a:rPr lang="en-US" sz="1800" dirty="0"/>
              <a:t>two or more simultaneous transmissions by nodes: interference 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i="1" dirty="0">
                <a:solidFill>
                  <a:srgbClr val="CC0000"/>
                </a:solidFill>
              </a:rPr>
              <a:t>collision</a:t>
            </a:r>
            <a:r>
              <a:rPr lang="en-US" dirty="0"/>
              <a:t> if node receives two or more signals at the same time</a:t>
            </a:r>
          </a:p>
          <a:p>
            <a:pPr>
              <a:buFont typeface="Wingdings" charset="0"/>
              <a:buNone/>
              <a:defRPr/>
            </a:pPr>
            <a:endParaRPr lang="en-US" sz="1800" i="1" u="sng" dirty="0">
              <a:solidFill>
                <a:srgbClr val="FF0000"/>
              </a:solidFill>
            </a:endParaRPr>
          </a:p>
          <a:p>
            <a:pPr>
              <a:buFont typeface="Wingdings" charset="0"/>
              <a:buNone/>
              <a:defRPr/>
            </a:pPr>
            <a:r>
              <a:rPr lang="en-US" i="1" dirty="0">
                <a:solidFill>
                  <a:srgbClr val="CC0000"/>
                </a:solidFill>
                <a:cs typeface="+mn-cs"/>
              </a:rPr>
              <a:t>multiple access protocol</a:t>
            </a:r>
          </a:p>
          <a:p>
            <a:pPr>
              <a:buFont typeface="Wingdings" charset="0"/>
              <a:buChar char="v"/>
              <a:defRPr/>
            </a:pPr>
            <a:r>
              <a:rPr lang="en-US" sz="1800" dirty="0"/>
              <a:t>distributed algorithm that determines how nodes share channel, i.e., determine when node can transmit</a:t>
            </a:r>
          </a:p>
          <a:p>
            <a:pPr>
              <a:buFont typeface="Wingdings" charset="0"/>
              <a:buChar char="v"/>
              <a:defRPr/>
            </a:pPr>
            <a:r>
              <a:rPr lang="en-US" sz="1800" dirty="0"/>
              <a:t>communication about channel sharing must use channel itself! 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1500" dirty="0"/>
              <a:t>no out-of-band channel for coordination</a:t>
            </a:r>
          </a:p>
        </p:txBody>
      </p:sp>
    </p:spTree>
    <p:extLst>
      <p:ext uri="{BB962C8B-B14F-4D97-AF65-F5344CB8AC3E}">
        <p14:creationId xmlns:p14="http://schemas.microsoft.com/office/powerpoint/2010/main" val="5471178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6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624" y="836331"/>
            <a:ext cx="4113609" cy="1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>
          <a:xfrm>
            <a:off x="1869623" y="227580"/>
            <a:ext cx="6075760" cy="857250"/>
          </a:xfrm>
        </p:spPr>
        <p:txBody>
          <a:bodyPr/>
          <a:lstStyle/>
          <a:p>
            <a:pPr>
              <a:defRPr/>
            </a:pPr>
            <a:r>
              <a:rPr lang="en-US" sz="3000"/>
              <a:t>MAC protocols: taxonomy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013157"/>
            <a:ext cx="7630886" cy="4376757"/>
          </a:xfrm>
        </p:spPr>
        <p:txBody>
          <a:bodyPr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three broad classes:</a:t>
            </a:r>
          </a:p>
          <a:p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channel partitioning</a:t>
            </a:r>
          </a:p>
          <a:p>
            <a:pPr lvl="1"/>
            <a:r>
              <a:rPr lang="en-US" altLang="en-US" sz="1500" dirty="0">
                <a:ea typeface="ＭＳ Ｐゴシック" charset="-128"/>
              </a:rPr>
              <a:t>divide channel into smaller </a:t>
            </a:r>
            <a:r>
              <a:rPr lang="ja-JP" altLang="en-US" sz="1500" dirty="0">
                <a:ea typeface="ＭＳ Ｐゴシック" charset="-128"/>
              </a:rPr>
              <a:t>“</a:t>
            </a:r>
            <a:r>
              <a:rPr lang="en-US" altLang="ja-JP" sz="1500" dirty="0">
                <a:ea typeface="ＭＳ Ｐゴシック" charset="-128"/>
              </a:rPr>
              <a:t>pieces</a:t>
            </a:r>
            <a:r>
              <a:rPr lang="ja-JP" altLang="en-US" sz="1500" dirty="0">
                <a:ea typeface="ＭＳ Ｐゴシック" charset="-128"/>
              </a:rPr>
              <a:t>”</a:t>
            </a:r>
            <a:r>
              <a:rPr lang="en-US" altLang="ja-JP" sz="1500" dirty="0">
                <a:ea typeface="ＭＳ Ｐゴシック" charset="-128"/>
              </a:rPr>
              <a:t> (time slots, frequency, code)</a:t>
            </a:r>
          </a:p>
          <a:p>
            <a:pPr lvl="1"/>
            <a:r>
              <a:rPr lang="en-US" altLang="en-US" sz="1500" dirty="0">
                <a:ea typeface="ＭＳ Ｐゴシック" charset="-128"/>
              </a:rPr>
              <a:t>allocate piece to node for exclusive use</a:t>
            </a:r>
            <a:endParaRPr lang="en-US" altLang="en-US" dirty="0">
              <a:ea typeface="ＭＳ Ｐゴシック" charset="-128"/>
            </a:endParaRPr>
          </a:p>
          <a:p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random access</a:t>
            </a:r>
          </a:p>
          <a:p>
            <a:pPr lvl="1"/>
            <a:r>
              <a:rPr lang="en-US" altLang="en-US" sz="1500" dirty="0">
                <a:ea typeface="ＭＳ Ｐゴシック" charset="-128"/>
              </a:rPr>
              <a:t>channel not divided, allow collisions</a:t>
            </a:r>
          </a:p>
          <a:p>
            <a:pPr lvl="1"/>
            <a:r>
              <a:rPr lang="ja-JP" altLang="en-US" sz="1500" dirty="0">
                <a:ea typeface="ＭＳ Ｐゴシック" charset="-128"/>
              </a:rPr>
              <a:t>“</a:t>
            </a:r>
            <a:r>
              <a:rPr lang="en-US" altLang="ja-JP" sz="1500" dirty="0">
                <a:ea typeface="ＭＳ Ｐゴシック" charset="-128"/>
              </a:rPr>
              <a:t>recover</a:t>
            </a:r>
            <a:r>
              <a:rPr lang="ja-JP" altLang="en-US" sz="1500" dirty="0">
                <a:ea typeface="ＭＳ Ｐゴシック" charset="-128"/>
              </a:rPr>
              <a:t>”</a:t>
            </a:r>
            <a:r>
              <a:rPr lang="en-US" altLang="ja-JP" sz="1500" dirty="0">
                <a:ea typeface="ＭＳ Ｐゴシック" charset="-128"/>
              </a:rPr>
              <a:t> from collisions</a:t>
            </a:r>
            <a:endParaRPr lang="en-US" altLang="ja-JP" dirty="0">
              <a:ea typeface="ＭＳ Ｐゴシック" charset="-128"/>
            </a:endParaRPr>
          </a:p>
          <a:p>
            <a:r>
              <a:rPr lang="ja-JP" altLang="en-US" i="1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i="1" dirty="0">
                <a:solidFill>
                  <a:srgbClr val="CC0000"/>
                </a:solidFill>
                <a:ea typeface="ＭＳ Ｐゴシック" charset="-128"/>
              </a:rPr>
              <a:t>taking turns</a:t>
            </a:r>
            <a:r>
              <a:rPr lang="ja-JP" altLang="en-US" i="1" dirty="0">
                <a:solidFill>
                  <a:srgbClr val="CC0000"/>
                </a:solidFill>
                <a:ea typeface="ＭＳ Ｐゴシック" charset="-128"/>
              </a:rPr>
              <a:t>”</a:t>
            </a:r>
            <a:endParaRPr lang="en-US" altLang="ja-JP" i="1" dirty="0">
              <a:solidFill>
                <a:srgbClr val="CC0000"/>
              </a:solidFill>
              <a:ea typeface="ＭＳ Ｐゴシック" charset="-128"/>
            </a:endParaRPr>
          </a:p>
          <a:p>
            <a:pPr lvl="1"/>
            <a:r>
              <a:rPr lang="en-US" altLang="en-US" sz="1500" dirty="0">
                <a:ea typeface="ＭＳ Ｐゴシック" charset="-128"/>
              </a:rPr>
              <a:t>nodes take turns, but nodes with more to send can take longer turns</a:t>
            </a: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95881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0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50" y="880383"/>
            <a:ext cx="6171010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1748977" y="282688"/>
            <a:ext cx="6472238" cy="857250"/>
          </a:xfrm>
        </p:spPr>
        <p:txBody>
          <a:bodyPr/>
          <a:lstStyle/>
          <a:p>
            <a:pPr>
              <a:defRPr/>
            </a:pPr>
            <a:r>
              <a:rPr lang="en-US" sz="2700"/>
              <a:t>Channel partitioning MAC protocols: TDMA</a:t>
            </a:r>
            <a:endParaRPr lang="en-US">
              <a:cs typeface="+mj-cs"/>
            </a:endParaRP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1973" y="1896324"/>
            <a:ext cx="11411423" cy="2197894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  <a:buFont typeface="Wingdings" charset="0"/>
              <a:buNone/>
              <a:defRPr/>
            </a:pPr>
            <a:r>
              <a:rPr lang="en-US" sz="2400" dirty="0">
                <a:solidFill>
                  <a:srgbClr val="CC0000"/>
                </a:solidFill>
              </a:rPr>
              <a:t>TDMA: time division multiple access</a:t>
            </a:r>
            <a:r>
              <a:rPr lang="en-US" sz="2400" dirty="0"/>
              <a:t> </a:t>
            </a:r>
          </a:p>
          <a:p>
            <a:pPr>
              <a:lnSpc>
                <a:spcPct val="75000"/>
              </a:lnSpc>
              <a:buFont typeface="Wingdings" charset="0"/>
              <a:buChar char="v"/>
              <a:defRPr/>
            </a:pPr>
            <a:r>
              <a:rPr lang="en-US" dirty="0">
                <a:cs typeface="+mn-cs"/>
              </a:rPr>
              <a:t>access to channel in "rounds" </a:t>
            </a:r>
          </a:p>
          <a:p>
            <a:pPr>
              <a:lnSpc>
                <a:spcPct val="75000"/>
              </a:lnSpc>
              <a:buFont typeface="Wingdings" charset="0"/>
              <a:buChar char="v"/>
              <a:defRPr/>
            </a:pPr>
            <a:r>
              <a:rPr lang="en-US" dirty="0">
                <a:cs typeface="+mn-cs"/>
              </a:rPr>
              <a:t>each station gets fixed length slot (length = </a:t>
            </a:r>
            <a:r>
              <a:rPr lang="en-US" dirty="0" err="1">
                <a:cs typeface="+mn-cs"/>
              </a:rPr>
              <a:t>pkt</a:t>
            </a:r>
            <a:r>
              <a:rPr lang="en-US" dirty="0">
                <a:cs typeface="+mn-cs"/>
              </a:rPr>
              <a:t> trans time) in each round </a:t>
            </a:r>
          </a:p>
          <a:p>
            <a:pPr>
              <a:lnSpc>
                <a:spcPct val="75000"/>
              </a:lnSpc>
              <a:buFont typeface="Wingdings" charset="0"/>
              <a:buChar char="v"/>
              <a:defRPr/>
            </a:pPr>
            <a:r>
              <a:rPr lang="en-US" dirty="0">
                <a:cs typeface="+mn-cs"/>
              </a:rPr>
              <a:t>unused slots go idle </a:t>
            </a:r>
          </a:p>
          <a:p>
            <a:pPr>
              <a:lnSpc>
                <a:spcPct val="75000"/>
              </a:lnSpc>
              <a:buFont typeface="Wingdings" charset="0"/>
              <a:buChar char="v"/>
              <a:defRPr/>
            </a:pPr>
            <a:r>
              <a:rPr lang="en-US" dirty="0">
                <a:cs typeface="+mn-cs"/>
              </a:rPr>
              <a:t>example: 6-station LAN, 1,3,4 have </a:t>
            </a:r>
            <a:r>
              <a:rPr lang="en-US" dirty="0" err="1">
                <a:cs typeface="+mn-cs"/>
              </a:rPr>
              <a:t>pkt</a:t>
            </a:r>
            <a:r>
              <a:rPr lang="en-US" dirty="0">
                <a:cs typeface="+mn-cs"/>
              </a:rPr>
              <a:t>, slots 2,5,6 idle </a:t>
            </a:r>
            <a:endParaRPr lang="en-US" sz="2400" dirty="0"/>
          </a:p>
        </p:txBody>
      </p:sp>
      <p:sp>
        <p:nvSpPr>
          <p:cNvPr id="37892" name="Line 7"/>
          <p:cNvSpPr>
            <a:spLocks noChangeShapeType="1"/>
          </p:cNvSpPr>
          <p:nvPr/>
        </p:nvSpPr>
        <p:spPr bwMode="auto">
          <a:xfrm>
            <a:off x="3456387" y="5166122"/>
            <a:ext cx="456366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3623074" y="4995864"/>
            <a:ext cx="359569" cy="17264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7894" name="Rectangle 10"/>
          <p:cNvSpPr>
            <a:spLocks noChangeArrowheads="1"/>
          </p:cNvSpPr>
          <p:nvPr/>
        </p:nvSpPr>
        <p:spPr bwMode="auto">
          <a:xfrm>
            <a:off x="4342212" y="4995864"/>
            <a:ext cx="359569" cy="17264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7895" name="Rectangle 11"/>
          <p:cNvSpPr>
            <a:spLocks noChangeArrowheads="1"/>
          </p:cNvSpPr>
          <p:nvPr/>
        </p:nvSpPr>
        <p:spPr bwMode="auto">
          <a:xfrm>
            <a:off x="4698208" y="4995864"/>
            <a:ext cx="359569" cy="17264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7896" name="Line 13"/>
          <p:cNvSpPr>
            <a:spLocks noChangeShapeType="1"/>
          </p:cNvSpPr>
          <p:nvPr/>
        </p:nvSpPr>
        <p:spPr bwMode="auto">
          <a:xfrm>
            <a:off x="3624263" y="4911331"/>
            <a:ext cx="0" cy="25360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897" name="Line 16"/>
          <p:cNvSpPr>
            <a:spLocks noChangeShapeType="1"/>
          </p:cNvSpPr>
          <p:nvPr/>
        </p:nvSpPr>
        <p:spPr bwMode="auto">
          <a:xfrm>
            <a:off x="5773341" y="4913712"/>
            <a:ext cx="0" cy="2536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898" name="Text Box 23"/>
          <p:cNvSpPr txBox="1">
            <a:spLocks noChangeArrowheads="1"/>
          </p:cNvSpPr>
          <p:nvPr/>
        </p:nvSpPr>
        <p:spPr bwMode="auto">
          <a:xfrm>
            <a:off x="3698082" y="4970861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37899" name="Text Box 24"/>
          <p:cNvSpPr txBox="1">
            <a:spLocks noChangeArrowheads="1"/>
          </p:cNvSpPr>
          <p:nvPr/>
        </p:nvSpPr>
        <p:spPr bwMode="auto">
          <a:xfrm>
            <a:off x="4407694" y="4960145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37900" name="Text Box 25"/>
          <p:cNvSpPr txBox="1">
            <a:spLocks noChangeArrowheads="1"/>
          </p:cNvSpPr>
          <p:nvPr/>
        </p:nvSpPr>
        <p:spPr bwMode="auto">
          <a:xfrm>
            <a:off x="4756547" y="4964908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37901" name="Rectangle 26"/>
          <p:cNvSpPr>
            <a:spLocks noChangeArrowheads="1"/>
          </p:cNvSpPr>
          <p:nvPr/>
        </p:nvSpPr>
        <p:spPr bwMode="auto">
          <a:xfrm>
            <a:off x="5766199" y="4992292"/>
            <a:ext cx="359569" cy="17264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7902" name="Rectangle 27"/>
          <p:cNvSpPr>
            <a:spLocks noChangeArrowheads="1"/>
          </p:cNvSpPr>
          <p:nvPr/>
        </p:nvSpPr>
        <p:spPr bwMode="auto">
          <a:xfrm>
            <a:off x="6485337" y="4992292"/>
            <a:ext cx="359569" cy="17264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7903" name="Rectangle 28"/>
          <p:cNvSpPr>
            <a:spLocks noChangeArrowheads="1"/>
          </p:cNvSpPr>
          <p:nvPr/>
        </p:nvSpPr>
        <p:spPr bwMode="auto">
          <a:xfrm>
            <a:off x="6841333" y="4992292"/>
            <a:ext cx="359569" cy="17264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7904" name="Line 29"/>
          <p:cNvSpPr>
            <a:spLocks noChangeShapeType="1"/>
          </p:cNvSpPr>
          <p:nvPr/>
        </p:nvSpPr>
        <p:spPr bwMode="auto">
          <a:xfrm>
            <a:off x="5767388" y="4907756"/>
            <a:ext cx="0" cy="2536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05" name="Text Box 30"/>
          <p:cNvSpPr txBox="1">
            <a:spLocks noChangeArrowheads="1"/>
          </p:cNvSpPr>
          <p:nvPr/>
        </p:nvSpPr>
        <p:spPr bwMode="auto">
          <a:xfrm>
            <a:off x="5841207" y="4967289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37906" name="Text Box 31"/>
          <p:cNvSpPr txBox="1">
            <a:spLocks noChangeArrowheads="1"/>
          </p:cNvSpPr>
          <p:nvPr/>
        </p:nvSpPr>
        <p:spPr bwMode="auto">
          <a:xfrm>
            <a:off x="6550819" y="4956574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37907" name="Text Box 32"/>
          <p:cNvSpPr txBox="1">
            <a:spLocks noChangeArrowheads="1"/>
          </p:cNvSpPr>
          <p:nvPr/>
        </p:nvSpPr>
        <p:spPr bwMode="auto">
          <a:xfrm>
            <a:off x="6899672" y="4961336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37908" name="Line 34"/>
          <p:cNvSpPr>
            <a:spLocks noChangeShapeType="1"/>
          </p:cNvSpPr>
          <p:nvPr/>
        </p:nvSpPr>
        <p:spPr bwMode="auto">
          <a:xfrm>
            <a:off x="3985022" y="4989911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09" name="Line 35"/>
          <p:cNvSpPr>
            <a:spLocks noChangeShapeType="1"/>
          </p:cNvSpPr>
          <p:nvPr/>
        </p:nvSpPr>
        <p:spPr bwMode="auto">
          <a:xfrm>
            <a:off x="4342210" y="4993482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0" name="Line 36"/>
          <p:cNvSpPr>
            <a:spLocks noChangeShapeType="1"/>
          </p:cNvSpPr>
          <p:nvPr/>
        </p:nvSpPr>
        <p:spPr bwMode="auto">
          <a:xfrm>
            <a:off x="4699397" y="4993482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1" name="Line 37"/>
          <p:cNvSpPr>
            <a:spLocks noChangeShapeType="1"/>
          </p:cNvSpPr>
          <p:nvPr/>
        </p:nvSpPr>
        <p:spPr bwMode="auto">
          <a:xfrm>
            <a:off x="5056585" y="4993482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2" name="Line 38"/>
          <p:cNvSpPr>
            <a:spLocks noChangeShapeType="1"/>
          </p:cNvSpPr>
          <p:nvPr/>
        </p:nvSpPr>
        <p:spPr bwMode="auto">
          <a:xfrm>
            <a:off x="5417344" y="4986339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3" name="Line 39"/>
          <p:cNvSpPr>
            <a:spLocks noChangeShapeType="1"/>
          </p:cNvSpPr>
          <p:nvPr/>
        </p:nvSpPr>
        <p:spPr bwMode="auto">
          <a:xfrm>
            <a:off x="6128147" y="4989911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4" name="Line 40"/>
          <p:cNvSpPr>
            <a:spLocks noChangeShapeType="1"/>
          </p:cNvSpPr>
          <p:nvPr/>
        </p:nvSpPr>
        <p:spPr bwMode="auto">
          <a:xfrm>
            <a:off x="6838950" y="4986339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5" name="Line 41"/>
          <p:cNvSpPr>
            <a:spLocks noChangeShapeType="1"/>
          </p:cNvSpPr>
          <p:nvPr/>
        </p:nvSpPr>
        <p:spPr bwMode="auto">
          <a:xfrm>
            <a:off x="7549754" y="4982767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6" name="Line 42"/>
          <p:cNvSpPr>
            <a:spLocks noChangeShapeType="1"/>
          </p:cNvSpPr>
          <p:nvPr/>
        </p:nvSpPr>
        <p:spPr bwMode="auto">
          <a:xfrm>
            <a:off x="7199710" y="4989911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7" name="Line 43"/>
          <p:cNvSpPr>
            <a:spLocks noChangeShapeType="1"/>
          </p:cNvSpPr>
          <p:nvPr/>
        </p:nvSpPr>
        <p:spPr bwMode="auto">
          <a:xfrm>
            <a:off x="7910513" y="4918474"/>
            <a:ext cx="0" cy="25360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8" name="Line 44"/>
          <p:cNvSpPr>
            <a:spLocks noChangeShapeType="1"/>
          </p:cNvSpPr>
          <p:nvPr/>
        </p:nvSpPr>
        <p:spPr bwMode="auto">
          <a:xfrm>
            <a:off x="6485335" y="4989911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9" name="Text Box 45"/>
          <p:cNvSpPr txBox="1">
            <a:spLocks noChangeArrowheads="1"/>
          </p:cNvSpPr>
          <p:nvPr/>
        </p:nvSpPr>
        <p:spPr bwMode="auto">
          <a:xfrm>
            <a:off x="4407694" y="4521996"/>
            <a:ext cx="57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charset="0"/>
              </a:rPr>
              <a:t>6-slot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charset="0"/>
              </a:rPr>
              <a:t>frame</a:t>
            </a:r>
          </a:p>
        </p:txBody>
      </p:sp>
      <p:sp>
        <p:nvSpPr>
          <p:cNvPr id="37920" name="Line 46"/>
          <p:cNvSpPr>
            <a:spLocks noChangeShapeType="1"/>
          </p:cNvSpPr>
          <p:nvPr/>
        </p:nvSpPr>
        <p:spPr bwMode="auto">
          <a:xfrm>
            <a:off x="5016105" y="4774406"/>
            <a:ext cx="74175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21" name="Line 47"/>
          <p:cNvSpPr>
            <a:spLocks noChangeShapeType="1"/>
          </p:cNvSpPr>
          <p:nvPr/>
        </p:nvSpPr>
        <p:spPr bwMode="auto">
          <a:xfrm flipH="1">
            <a:off x="3632598" y="4770835"/>
            <a:ext cx="74175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22" name="Line 48"/>
          <p:cNvSpPr>
            <a:spLocks noChangeShapeType="1"/>
          </p:cNvSpPr>
          <p:nvPr/>
        </p:nvSpPr>
        <p:spPr bwMode="auto">
          <a:xfrm>
            <a:off x="3617119" y="47053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23" name="Line 49"/>
          <p:cNvSpPr>
            <a:spLocks noChangeShapeType="1"/>
          </p:cNvSpPr>
          <p:nvPr/>
        </p:nvSpPr>
        <p:spPr bwMode="auto">
          <a:xfrm>
            <a:off x="5761435" y="469820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24" name="Text Box 51"/>
          <p:cNvSpPr txBox="1">
            <a:spLocks noChangeArrowheads="1"/>
          </p:cNvSpPr>
          <p:nvPr/>
        </p:nvSpPr>
        <p:spPr bwMode="auto">
          <a:xfrm>
            <a:off x="6555581" y="4501756"/>
            <a:ext cx="57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charset="0"/>
              </a:rPr>
              <a:t>6-slot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charset="0"/>
              </a:rPr>
              <a:t>frame</a:t>
            </a:r>
          </a:p>
        </p:txBody>
      </p:sp>
      <p:sp>
        <p:nvSpPr>
          <p:cNvPr id="37925" name="Line 52"/>
          <p:cNvSpPr>
            <a:spLocks noChangeShapeType="1"/>
          </p:cNvSpPr>
          <p:nvPr/>
        </p:nvSpPr>
        <p:spPr bwMode="auto">
          <a:xfrm>
            <a:off x="7163992" y="4779169"/>
            <a:ext cx="74175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26" name="Line 53"/>
          <p:cNvSpPr>
            <a:spLocks noChangeShapeType="1"/>
          </p:cNvSpPr>
          <p:nvPr/>
        </p:nvSpPr>
        <p:spPr bwMode="auto">
          <a:xfrm flipH="1">
            <a:off x="5780486" y="4775597"/>
            <a:ext cx="74175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27" name="Line 55"/>
          <p:cNvSpPr>
            <a:spLocks noChangeShapeType="1"/>
          </p:cNvSpPr>
          <p:nvPr/>
        </p:nvSpPr>
        <p:spPr bwMode="auto">
          <a:xfrm>
            <a:off x="7909322" y="467796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41" name="Text Box 23">
            <a:extLst>
              <a:ext uri="{FF2B5EF4-FFF2-40B4-BE49-F238E27FC236}">
                <a16:creationId xmlns:a16="http://schemas.microsoft.com/office/drawing/2014/main" id="{AC7CC0AA-45DD-1244-9AB3-0BA6B2122115}"/>
              </a:ext>
            </a:extLst>
          </p:cNvPr>
          <p:cNvSpPr txBox="1">
            <a:spLocks noChangeArrowheads="1"/>
          </p:cNvSpPr>
          <p:nvPr/>
        </p:nvSpPr>
        <p:spPr bwMode="auto">
          <a:xfrm rot="67766">
            <a:off x="7764212" y="5188999"/>
            <a:ext cx="51167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9337410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4868" y="1316809"/>
            <a:ext cx="7132461" cy="348615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dirty="0">
                <a:solidFill>
                  <a:srgbClr val="CC0000"/>
                </a:solidFill>
                <a:cs typeface="+mn-cs"/>
              </a:rPr>
              <a:t>FDMA: frequency division multiple access </a:t>
            </a:r>
          </a:p>
          <a:p>
            <a:pPr>
              <a:buFont typeface="Wingdings" charset="0"/>
              <a:buChar char="v"/>
              <a:defRPr/>
            </a:pPr>
            <a:r>
              <a:rPr lang="en-US" sz="1800" dirty="0"/>
              <a:t>channel spectrum divided into frequency bands</a:t>
            </a:r>
          </a:p>
          <a:p>
            <a:pPr>
              <a:buFont typeface="Wingdings" charset="0"/>
              <a:buChar char="v"/>
              <a:defRPr/>
            </a:pPr>
            <a:r>
              <a:rPr lang="en-US" sz="1800" dirty="0"/>
              <a:t>each station assigned fixed frequency band</a:t>
            </a:r>
          </a:p>
          <a:p>
            <a:pPr>
              <a:buFont typeface="Wingdings" charset="0"/>
              <a:buChar char="v"/>
              <a:defRPr/>
            </a:pPr>
            <a:r>
              <a:rPr lang="en-US" sz="1800" dirty="0"/>
              <a:t>unused transmission time in frequency bands go idle </a:t>
            </a:r>
          </a:p>
          <a:p>
            <a:pPr>
              <a:buFont typeface="Wingdings" charset="0"/>
              <a:buChar char="v"/>
              <a:defRPr/>
            </a:pPr>
            <a:r>
              <a:rPr lang="en-US" sz="1800" dirty="0"/>
              <a:t>example: 6-station LAN, 1,3,4 have pkt, frequency bands 2,5,6 idle </a:t>
            </a:r>
            <a:endParaRPr lang="en-US" dirty="0">
              <a:cs typeface="+mn-cs"/>
            </a:endParaRPr>
          </a:p>
        </p:txBody>
      </p:sp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6131720" y="4061795"/>
            <a:ext cx="470297" cy="1688306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9939" name="Line 5"/>
          <p:cNvSpPr>
            <a:spLocks noChangeShapeType="1"/>
          </p:cNvSpPr>
          <p:nvPr/>
        </p:nvSpPr>
        <p:spPr bwMode="auto">
          <a:xfrm flipV="1">
            <a:off x="6130529" y="4890470"/>
            <a:ext cx="466725" cy="119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0" name="Line 6"/>
          <p:cNvSpPr>
            <a:spLocks noChangeShapeType="1"/>
          </p:cNvSpPr>
          <p:nvPr/>
        </p:nvSpPr>
        <p:spPr bwMode="auto">
          <a:xfrm flipV="1">
            <a:off x="6126958" y="5184554"/>
            <a:ext cx="473869" cy="4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1" name="Line 7"/>
          <p:cNvSpPr>
            <a:spLocks noChangeShapeType="1"/>
          </p:cNvSpPr>
          <p:nvPr/>
        </p:nvSpPr>
        <p:spPr bwMode="auto">
          <a:xfrm flipV="1">
            <a:off x="6130530" y="5473876"/>
            <a:ext cx="470297" cy="119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2" name="Line 8"/>
          <p:cNvSpPr>
            <a:spLocks noChangeShapeType="1"/>
          </p:cNvSpPr>
          <p:nvPr/>
        </p:nvSpPr>
        <p:spPr bwMode="auto">
          <a:xfrm flipV="1">
            <a:off x="6126958" y="4601147"/>
            <a:ext cx="473869" cy="4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3" name="Line 9"/>
          <p:cNvSpPr>
            <a:spLocks noChangeShapeType="1"/>
          </p:cNvSpPr>
          <p:nvPr/>
        </p:nvSpPr>
        <p:spPr bwMode="auto">
          <a:xfrm flipV="1">
            <a:off x="6130530" y="4311826"/>
            <a:ext cx="473869" cy="4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4" name="Line 11"/>
          <p:cNvSpPr>
            <a:spLocks noChangeShapeType="1"/>
          </p:cNvSpPr>
          <p:nvPr/>
        </p:nvSpPr>
        <p:spPr bwMode="auto">
          <a:xfrm>
            <a:off x="6671071" y="4266581"/>
            <a:ext cx="16716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5" name="Freeform 12"/>
          <p:cNvSpPr>
            <a:spLocks/>
          </p:cNvSpPr>
          <p:nvPr/>
        </p:nvSpPr>
        <p:spPr bwMode="auto">
          <a:xfrm>
            <a:off x="6781801" y="4177285"/>
            <a:ext cx="1296590" cy="85725"/>
          </a:xfrm>
          <a:custGeom>
            <a:avLst/>
            <a:gdLst>
              <a:gd name="T0" fmla="*/ 0 w 1089"/>
              <a:gd name="T1" fmla="*/ 2147483646 h 72"/>
              <a:gd name="T2" fmla="*/ 0 w 1089"/>
              <a:gd name="T3" fmla="*/ 2147483646 h 72"/>
              <a:gd name="T4" fmla="*/ 2147483646 w 1089"/>
              <a:gd name="T5" fmla="*/ 0 h 72"/>
              <a:gd name="T6" fmla="*/ 2147483646 w 1089"/>
              <a:gd name="T7" fmla="*/ 2147483646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6" name="Line 13"/>
          <p:cNvSpPr>
            <a:spLocks noChangeShapeType="1"/>
          </p:cNvSpPr>
          <p:nvPr/>
        </p:nvSpPr>
        <p:spPr bwMode="auto">
          <a:xfrm>
            <a:off x="6706790" y="4569000"/>
            <a:ext cx="16716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7" name="Line 15"/>
          <p:cNvSpPr>
            <a:spLocks noChangeShapeType="1"/>
          </p:cNvSpPr>
          <p:nvPr/>
        </p:nvSpPr>
        <p:spPr bwMode="auto">
          <a:xfrm>
            <a:off x="6706790" y="4867847"/>
            <a:ext cx="16716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8" name="Freeform 16"/>
          <p:cNvSpPr>
            <a:spLocks/>
          </p:cNvSpPr>
          <p:nvPr/>
        </p:nvSpPr>
        <p:spPr bwMode="auto">
          <a:xfrm>
            <a:off x="6817520" y="4778551"/>
            <a:ext cx="1296590" cy="85725"/>
          </a:xfrm>
          <a:custGeom>
            <a:avLst/>
            <a:gdLst>
              <a:gd name="T0" fmla="*/ 0 w 1089"/>
              <a:gd name="T1" fmla="*/ 2147483646 h 72"/>
              <a:gd name="T2" fmla="*/ 0 w 1089"/>
              <a:gd name="T3" fmla="*/ 2147483646 h 72"/>
              <a:gd name="T4" fmla="*/ 2147483646 w 1089"/>
              <a:gd name="T5" fmla="*/ 0 h 72"/>
              <a:gd name="T6" fmla="*/ 2147483646 w 1089"/>
              <a:gd name="T7" fmla="*/ 2147483646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grpSp>
        <p:nvGrpSpPr>
          <p:cNvPr id="39949" name="Group 17"/>
          <p:cNvGrpSpPr>
            <a:grpSpLocks/>
          </p:cNvGrpSpPr>
          <p:nvPr/>
        </p:nvGrpSpPr>
        <p:grpSpPr bwMode="auto">
          <a:xfrm>
            <a:off x="6719887" y="5082161"/>
            <a:ext cx="1671638" cy="89297"/>
            <a:chOff x="1884" y="2826"/>
            <a:chExt cx="1404" cy="75"/>
          </a:xfrm>
        </p:grpSpPr>
        <p:sp>
          <p:nvSpPr>
            <p:cNvPr id="39966" name="Line 18"/>
            <p:cNvSpPr>
              <a:spLocks noChangeShapeType="1"/>
            </p:cNvSpPr>
            <p:nvPr/>
          </p:nvSpPr>
          <p:spPr bwMode="auto">
            <a:xfrm>
              <a:off x="1884" y="2901"/>
              <a:ext cx="14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9967" name="Freeform 19"/>
            <p:cNvSpPr>
              <a:spLocks/>
            </p:cNvSpPr>
            <p:nvPr/>
          </p:nvSpPr>
          <p:spPr bwMode="auto">
            <a:xfrm>
              <a:off x="1977" y="2826"/>
              <a:ext cx="1089" cy="72"/>
            </a:xfrm>
            <a:custGeom>
              <a:avLst/>
              <a:gdLst>
                <a:gd name="T0" fmla="*/ 0 w 1089"/>
                <a:gd name="T1" fmla="*/ 72 h 72"/>
                <a:gd name="T2" fmla="*/ 0 w 1089"/>
                <a:gd name="T3" fmla="*/ 3 h 72"/>
                <a:gd name="T4" fmla="*/ 1089 w 1089"/>
                <a:gd name="T5" fmla="*/ 0 h 72"/>
                <a:gd name="T6" fmla="*/ 1089 w 1089"/>
                <a:gd name="T7" fmla="*/ 72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9" h="72">
                  <a:moveTo>
                    <a:pt x="0" y="72"/>
                  </a:moveTo>
                  <a:lnTo>
                    <a:pt x="0" y="3"/>
                  </a:lnTo>
                  <a:lnTo>
                    <a:pt x="1089" y="0"/>
                  </a:lnTo>
                  <a:lnTo>
                    <a:pt x="1089" y="72"/>
                  </a:lnTo>
                </a:path>
              </a:pathLst>
            </a:custGeom>
            <a:solidFill>
              <a:srgbClr val="00CC66"/>
            </a:solidFill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39950" name="Line 20"/>
          <p:cNvSpPr>
            <a:spLocks noChangeShapeType="1"/>
          </p:cNvSpPr>
          <p:nvPr/>
        </p:nvSpPr>
        <p:spPr bwMode="auto">
          <a:xfrm>
            <a:off x="6742509" y="5476256"/>
            <a:ext cx="16716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51" name="Line 21"/>
          <p:cNvSpPr>
            <a:spLocks noChangeShapeType="1"/>
          </p:cNvSpPr>
          <p:nvPr/>
        </p:nvSpPr>
        <p:spPr bwMode="auto">
          <a:xfrm>
            <a:off x="6747271" y="5723906"/>
            <a:ext cx="16716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52" name="Text Box 22"/>
          <p:cNvSpPr txBox="1">
            <a:spLocks noChangeArrowheads="1"/>
          </p:cNvSpPr>
          <p:nvPr/>
        </p:nvSpPr>
        <p:spPr bwMode="auto">
          <a:xfrm rot="-5400000">
            <a:off x="5199168" y="4709472"/>
            <a:ext cx="146386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charset="0"/>
              </a:rPr>
              <a:t>frequency bands</a:t>
            </a:r>
          </a:p>
        </p:txBody>
      </p:sp>
      <p:sp>
        <p:nvSpPr>
          <p:cNvPr id="39953" name="Text Box 23"/>
          <p:cNvSpPr txBox="1">
            <a:spLocks noChangeArrowheads="1"/>
          </p:cNvSpPr>
          <p:nvPr/>
        </p:nvSpPr>
        <p:spPr bwMode="auto">
          <a:xfrm rot="67766">
            <a:off x="8135687" y="3915920"/>
            <a:ext cx="51167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charset="0"/>
              </a:rPr>
              <a:t>time</a:t>
            </a:r>
          </a:p>
        </p:txBody>
      </p:sp>
      <p:sp>
        <p:nvSpPr>
          <p:cNvPr id="39954" name="Freeform 54"/>
          <p:cNvSpPr>
            <a:spLocks/>
          </p:cNvSpPr>
          <p:nvPr/>
        </p:nvSpPr>
        <p:spPr bwMode="auto">
          <a:xfrm>
            <a:off x="4185049" y="4218959"/>
            <a:ext cx="446485" cy="1153715"/>
          </a:xfrm>
          <a:custGeom>
            <a:avLst/>
            <a:gdLst>
              <a:gd name="T0" fmla="*/ 2147483646 w 375"/>
              <a:gd name="T1" fmla="*/ 0 h 969"/>
              <a:gd name="T2" fmla="*/ 0 w 375"/>
              <a:gd name="T3" fmla="*/ 2147483646 h 969"/>
              <a:gd name="T4" fmla="*/ 2147483646 w 375"/>
              <a:gd name="T5" fmla="*/ 2147483646 h 969"/>
              <a:gd name="T6" fmla="*/ 2147483646 w 375"/>
              <a:gd name="T7" fmla="*/ 0 h 9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5" h="969">
                <a:moveTo>
                  <a:pt x="375" y="0"/>
                </a:moveTo>
                <a:lnTo>
                  <a:pt x="0" y="485"/>
                </a:lnTo>
                <a:lnTo>
                  <a:pt x="375" y="969"/>
                </a:lnTo>
                <a:lnTo>
                  <a:pt x="375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cmpd="sng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39955" name="Group 56"/>
          <p:cNvGrpSpPr>
            <a:grpSpLocks/>
          </p:cNvGrpSpPr>
          <p:nvPr/>
        </p:nvGrpSpPr>
        <p:grpSpPr bwMode="auto">
          <a:xfrm>
            <a:off x="2881314" y="4697589"/>
            <a:ext cx="1250156" cy="235744"/>
            <a:chOff x="1614" y="1494"/>
            <a:chExt cx="1050" cy="198"/>
          </a:xfrm>
        </p:grpSpPr>
        <p:sp>
          <p:nvSpPr>
            <p:cNvPr id="39962" name="Rectangle 57"/>
            <p:cNvSpPr>
              <a:spLocks noChangeArrowheads="1"/>
            </p:cNvSpPr>
            <p:nvPr/>
          </p:nvSpPr>
          <p:spPr bwMode="auto">
            <a:xfrm>
              <a:off x="2358" y="1500"/>
              <a:ext cx="168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535610" name="Freeform 58"/>
            <p:cNvSpPr>
              <a:spLocks/>
            </p:cNvSpPr>
            <p:nvPr/>
          </p:nvSpPr>
          <p:spPr bwMode="auto">
            <a:xfrm>
              <a:off x="1614" y="1494"/>
              <a:ext cx="896" cy="198"/>
            </a:xfrm>
            <a:custGeom>
              <a:avLst/>
              <a:gdLst>
                <a:gd name="T0" fmla="*/ 18 w 896"/>
                <a:gd name="T1" fmla="*/ 0 h 198"/>
                <a:gd name="T2" fmla="*/ 0 w 896"/>
                <a:gd name="T3" fmla="*/ 96 h 198"/>
                <a:gd name="T4" fmla="*/ 18 w 896"/>
                <a:gd name="T5" fmla="*/ 198 h 198"/>
                <a:gd name="T6" fmla="*/ 774 w 896"/>
                <a:gd name="T7" fmla="*/ 198 h 198"/>
                <a:gd name="T8" fmla="*/ 750 w 896"/>
                <a:gd name="T9" fmla="*/ 90 h 198"/>
                <a:gd name="T10" fmla="*/ 774 w 896"/>
                <a:gd name="T11" fmla="*/ 0 h 198"/>
                <a:gd name="T12" fmla="*/ 18 w 896"/>
                <a:gd name="T13" fmla="*/ 0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6" h="198">
                  <a:moveTo>
                    <a:pt x="18" y="0"/>
                  </a:moveTo>
                  <a:lnTo>
                    <a:pt x="0" y="96"/>
                  </a:lnTo>
                  <a:lnTo>
                    <a:pt x="18" y="198"/>
                  </a:lnTo>
                  <a:lnTo>
                    <a:pt x="774" y="198"/>
                  </a:lnTo>
                  <a:cubicBezTo>
                    <a:pt x="896" y="180"/>
                    <a:pt x="750" y="123"/>
                    <a:pt x="750" y="90"/>
                  </a:cubicBezTo>
                  <a:cubicBezTo>
                    <a:pt x="750" y="57"/>
                    <a:pt x="896" y="15"/>
                    <a:pt x="774" y="0"/>
                  </a:cubicBezTo>
                  <a:lnTo>
                    <a:pt x="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 sz="1350">
                <a:ea typeface="ＭＳ Ｐゴシック" charset="0"/>
              </a:endParaRPr>
            </a:p>
          </p:txBody>
        </p:sp>
        <p:sp>
          <p:nvSpPr>
            <p:cNvPr id="39964" name="Oval 59"/>
            <p:cNvSpPr>
              <a:spLocks noChangeArrowheads="1"/>
            </p:cNvSpPr>
            <p:nvPr/>
          </p:nvSpPr>
          <p:spPr bwMode="auto">
            <a:xfrm>
              <a:off x="2502" y="1506"/>
              <a:ext cx="62" cy="1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39965" name="Line 60"/>
            <p:cNvSpPr>
              <a:spLocks noChangeShapeType="1"/>
            </p:cNvSpPr>
            <p:nvPr/>
          </p:nvSpPr>
          <p:spPr bwMode="auto">
            <a:xfrm>
              <a:off x="2526" y="1584"/>
              <a:ext cx="1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39956" name="Freeform 65"/>
          <p:cNvSpPr>
            <a:spLocks/>
          </p:cNvSpPr>
          <p:nvPr/>
        </p:nvSpPr>
        <p:spPr bwMode="auto">
          <a:xfrm>
            <a:off x="4763693" y="4738070"/>
            <a:ext cx="669131" cy="129778"/>
          </a:xfrm>
          <a:custGeom>
            <a:avLst/>
            <a:gdLst>
              <a:gd name="T0" fmla="*/ 2147483646 w 562"/>
              <a:gd name="T1" fmla="*/ 2147483646 h 266"/>
              <a:gd name="T2" fmla="*/ 2147483646 w 562"/>
              <a:gd name="T3" fmla="*/ 2147483646 h 266"/>
              <a:gd name="T4" fmla="*/ 2147483646 w 562"/>
              <a:gd name="T5" fmla="*/ 2147483646 h 266"/>
              <a:gd name="T6" fmla="*/ 2147483646 w 562"/>
              <a:gd name="T7" fmla="*/ 0 h 266"/>
              <a:gd name="T8" fmla="*/ 2147483646 w 562"/>
              <a:gd name="T9" fmla="*/ 2147483646 h 266"/>
              <a:gd name="T10" fmla="*/ 2147483646 w 562"/>
              <a:gd name="T11" fmla="*/ 2147483646 h 266"/>
              <a:gd name="T12" fmla="*/ 2147483646 w 562"/>
              <a:gd name="T13" fmla="*/ 2147483646 h 266"/>
              <a:gd name="T14" fmla="*/ 2147483646 w 562"/>
              <a:gd name="T15" fmla="*/ 2147483646 h 266"/>
              <a:gd name="T16" fmla="*/ 2147483646 w 562"/>
              <a:gd name="T17" fmla="*/ 2147483646 h 266"/>
              <a:gd name="T18" fmla="*/ 2147483646 w 562"/>
              <a:gd name="T19" fmla="*/ 2147483646 h 266"/>
              <a:gd name="T20" fmla="*/ 2147483646 w 562"/>
              <a:gd name="T21" fmla="*/ 2147483646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957" name="Freeform 66"/>
          <p:cNvSpPr>
            <a:spLocks/>
          </p:cNvSpPr>
          <p:nvPr/>
        </p:nvSpPr>
        <p:spPr bwMode="auto">
          <a:xfrm>
            <a:off x="4795839" y="4160617"/>
            <a:ext cx="320278" cy="164306"/>
          </a:xfrm>
          <a:custGeom>
            <a:avLst/>
            <a:gdLst>
              <a:gd name="T0" fmla="*/ 2147483646 w 562"/>
              <a:gd name="T1" fmla="*/ 2147483646 h 266"/>
              <a:gd name="T2" fmla="*/ 2147483646 w 562"/>
              <a:gd name="T3" fmla="*/ 2147483646 h 266"/>
              <a:gd name="T4" fmla="*/ 2147483646 w 562"/>
              <a:gd name="T5" fmla="*/ 2147483646 h 266"/>
              <a:gd name="T6" fmla="*/ 2147483646 w 562"/>
              <a:gd name="T7" fmla="*/ 0 h 266"/>
              <a:gd name="T8" fmla="*/ 2147483646 w 562"/>
              <a:gd name="T9" fmla="*/ 2147483646 h 266"/>
              <a:gd name="T10" fmla="*/ 2147483646 w 562"/>
              <a:gd name="T11" fmla="*/ 2147483646 h 266"/>
              <a:gd name="T12" fmla="*/ 2147483646 w 562"/>
              <a:gd name="T13" fmla="*/ 2147483646 h 266"/>
              <a:gd name="T14" fmla="*/ 2147483646 w 562"/>
              <a:gd name="T15" fmla="*/ 2147483646 h 266"/>
              <a:gd name="T16" fmla="*/ 2147483646 w 562"/>
              <a:gd name="T17" fmla="*/ 2147483646 h 266"/>
              <a:gd name="T18" fmla="*/ 2147483646 w 562"/>
              <a:gd name="T19" fmla="*/ 2147483646 h 266"/>
              <a:gd name="T20" fmla="*/ 2147483646 w 562"/>
              <a:gd name="T21" fmla="*/ 2147483646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958" name="Freeform 68"/>
          <p:cNvSpPr>
            <a:spLocks/>
          </p:cNvSpPr>
          <p:nvPr/>
        </p:nvSpPr>
        <p:spPr bwMode="auto">
          <a:xfrm>
            <a:off x="4727973" y="5509596"/>
            <a:ext cx="741760" cy="139303"/>
          </a:xfrm>
          <a:custGeom>
            <a:avLst/>
            <a:gdLst>
              <a:gd name="T0" fmla="*/ 2147483646 w 623"/>
              <a:gd name="T1" fmla="*/ 2147483646 h 117"/>
              <a:gd name="T2" fmla="*/ 2147483646 w 623"/>
              <a:gd name="T3" fmla="*/ 2147483646 h 117"/>
              <a:gd name="T4" fmla="*/ 2147483646 w 623"/>
              <a:gd name="T5" fmla="*/ 2147483646 h 117"/>
              <a:gd name="T6" fmla="*/ 2147483646 w 623"/>
              <a:gd name="T7" fmla="*/ 0 h 117"/>
              <a:gd name="T8" fmla="*/ 2147483646 w 623"/>
              <a:gd name="T9" fmla="*/ 2147483646 h 117"/>
              <a:gd name="T10" fmla="*/ 2147483646 w 623"/>
              <a:gd name="T11" fmla="*/ 2147483646 h 1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3" h="117">
                <a:moveTo>
                  <a:pt x="20" y="113"/>
                </a:moveTo>
                <a:cubicBezTo>
                  <a:pt x="44" y="68"/>
                  <a:pt x="0" y="1"/>
                  <a:pt x="114" y="2"/>
                </a:cubicBezTo>
                <a:cubicBezTo>
                  <a:pt x="233" y="1"/>
                  <a:pt x="144" y="114"/>
                  <a:pt x="256" y="114"/>
                </a:cubicBezTo>
                <a:cubicBezTo>
                  <a:pt x="368" y="114"/>
                  <a:pt x="288" y="0"/>
                  <a:pt x="394" y="0"/>
                </a:cubicBezTo>
                <a:cubicBezTo>
                  <a:pt x="500" y="0"/>
                  <a:pt x="421" y="117"/>
                  <a:pt x="522" y="116"/>
                </a:cubicBezTo>
                <a:cubicBezTo>
                  <a:pt x="623" y="115"/>
                  <a:pt x="570" y="64"/>
                  <a:pt x="616" y="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959" name="Text Box 69"/>
          <p:cNvSpPr txBox="1">
            <a:spLocks noChangeArrowheads="1"/>
          </p:cNvSpPr>
          <p:nvPr/>
        </p:nvSpPr>
        <p:spPr bwMode="auto">
          <a:xfrm>
            <a:off x="2993233" y="5232178"/>
            <a:ext cx="10214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charset="0"/>
              </a:rPr>
              <a:t>FDM cable</a:t>
            </a:r>
          </a:p>
        </p:txBody>
      </p:sp>
      <p:pic>
        <p:nvPicPr>
          <p:cNvPr id="39960" name="Picture 73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400" y="821944"/>
            <a:ext cx="6171010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Rectangle 74"/>
          <p:cNvSpPr>
            <a:spLocks noGrp="1" noChangeArrowheads="1"/>
          </p:cNvSpPr>
          <p:nvPr>
            <p:ph type="title"/>
          </p:nvPr>
        </p:nvSpPr>
        <p:spPr>
          <a:xfrm>
            <a:off x="1783727" y="224249"/>
            <a:ext cx="6472238" cy="857250"/>
          </a:xfrm>
        </p:spPr>
        <p:txBody>
          <a:bodyPr/>
          <a:lstStyle/>
          <a:p>
            <a:pPr>
              <a:defRPr/>
            </a:pPr>
            <a:r>
              <a:rPr lang="en-US" sz="2700" dirty="0"/>
              <a:t>Channel partitioning MAC protocols: FDMA</a:t>
            </a:r>
          </a:p>
        </p:txBody>
      </p:sp>
    </p:spTree>
    <p:extLst>
      <p:ext uri="{BB962C8B-B14F-4D97-AF65-F5344CB8AC3E}">
        <p14:creationId xmlns:p14="http://schemas.microsoft.com/office/powerpoint/2010/main" val="4006584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594360" y="10604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Random access protocols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570" y="1756649"/>
            <a:ext cx="10110470" cy="4715271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when node has packet to send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transmit at full channel data rate R.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no </a:t>
            </a:r>
            <a:r>
              <a:rPr lang="en-US" altLang="en-US" i="1" dirty="0">
                <a:ea typeface="ＭＳ Ｐゴシック" charset="-128"/>
              </a:rPr>
              <a:t>a priori</a:t>
            </a:r>
            <a:r>
              <a:rPr lang="en-US" altLang="en-US" dirty="0">
                <a:ea typeface="ＭＳ Ｐゴシック" charset="-128"/>
              </a:rPr>
              <a:t> coordination among nodes</a:t>
            </a:r>
          </a:p>
          <a:p>
            <a:pPr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two or more transmitting nodes </a:t>
            </a:r>
            <a:r>
              <a:rPr lang="en-US" altLang="en-US" dirty="0">
                <a:latin typeface="MS Mincho" charset="-128"/>
                <a:ea typeface="MS Mincho" charset="-128"/>
              </a:rPr>
              <a:t>➜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collision</a:t>
            </a:r>
            <a:r>
              <a:rPr lang="ja-JP" altLang="en-US" dirty="0"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,</a:t>
            </a:r>
          </a:p>
          <a:p>
            <a:pPr>
              <a:lnSpc>
                <a:spcPct val="75000"/>
              </a:lnSpc>
            </a:pPr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random access MAC protocol</a:t>
            </a:r>
            <a:r>
              <a:rPr lang="en-US" altLang="en-US" dirty="0">
                <a:ea typeface="ＭＳ Ｐゴシック" charset="-128"/>
              </a:rPr>
              <a:t> specifies: 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how to detect collisions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how to recover from collisions (e.g., via delayed retransmissions)</a:t>
            </a:r>
          </a:p>
          <a:p>
            <a:pPr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examples of random access MAC protocols: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slotted ALOHA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ALOHA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CSMA, CSMA/CD, CSMA/CA</a:t>
            </a:r>
          </a:p>
          <a:p>
            <a:pPr lvl="1">
              <a:lnSpc>
                <a:spcPct val="75000"/>
              </a:lnSpc>
            </a:pPr>
            <a:r>
              <a:rPr lang="en-US" altLang="en-US" sz="3600" b="1" dirty="0">
                <a:solidFill>
                  <a:srgbClr val="00B050"/>
                </a:solidFill>
                <a:ea typeface="ＭＳ Ｐゴシック" charset="-128"/>
              </a:rPr>
              <a:t>Used in </a:t>
            </a:r>
            <a:r>
              <a:rPr lang="en-US" altLang="en-US" sz="3600" b="1" dirty="0" err="1">
                <a:solidFill>
                  <a:srgbClr val="00B050"/>
                </a:solidFill>
                <a:ea typeface="ＭＳ Ｐゴシック" charset="-128"/>
              </a:rPr>
              <a:t>WiFi</a:t>
            </a:r>
            <a:endParaRPr lang="en-US" altLang="en-US" sz="3600" b="1" dirty="0">
              <a:solidFill>
                <a:srgbClr val="00B050"/>
              </a:solidFill>
              <a:ea typeface="ＭＳ Ｐゴシック" charset="-128"/>
            </a:endParaRPr>
          </a:p>
        </p:txBody>
      </p:sp>
      <p:pic>
        <p:nvPicPr>
          <p:cNvPr id="41987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54645"/>
            <a:ext cx="4456510" cy="1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2555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access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782149" y="2056033"/>
            <a:ext cx="3433375" cy="2027232"/>
          </a:xfrm>
        </p:spPr>
        <p:txBody>
          <a:bodyPr>
            <a:normAutofit/>
          </a:bodyPr>
          <a:lstStyle/>
          <a:p>
            <a:r>
              <a:rPr lang="en-US" dirty="0"/>
              <a:t>A key function of the Data Link Layer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65408" y="3693466"/>
            <a:ext cx="1681997" cy="429883"/>
          </a:xfrm>
          <a:prstGeom prst="rect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Application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765309" y="4121251"/>
            <a:ext cx="1681991" cy="429883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Transport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765309" y="4551133"/>
            <a:ext cx="1681991" cy="429883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Network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765309" y="4984434"/>
            <a:ext cx="1681991" cy="429883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Data Link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765407" y="5414317"/>
            <a:ext cx="1681991" cy="429883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Physical</a:t>
            </a:r>
          </a:p>
        </p:txBody>
      </p:sp>
      <p:sp>
        <p:nvSpPr>
          <p:cNvPr id="20" name="Left Brace 19"/>
          <p:cNvSpPr/>
          <p:nvPr/>
        </p:nvSpPr>
        <p:spPr>
          <a:xfrm rot="5400000" flipV="1">
            <a:off x="4853709" y="4234370"/>
            <a:ext cx="419669" cy="1003886"/>
          </a:xfrm>
          <a:prstGeom prst="leftBrace">
            <a:avLst>
              <a:gd name="adj1" fmla="val 8333"/>
              <a:gd name="adj2" fmla="val 49996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5642876" y="4984434"/>
            <a:ext cx="925646" cy="429883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802.11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557093" y="4984434"/>
            <a:ext cx="1008393" cy="42988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Ethernet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69705" y="3294697"/>
            <a:ext cx="13885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Data Plane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78316" y="4976271"/>
            <a:ext cx="925646" cy="429883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3GPP</a:t>
            </a:r>
          </a:p>
        </p:txBody>
      </p:sp>
      <p:sp>
        <p:nvSpPr>
          <p:cNvPr id="24" name="Left Brace 23"/>
          <p:cNvSpPr/>
          <p:nvPr/>
        </p:nvSpPr>
        <p:spPr>
          <a:xfrm rot="5400000" flipV="1">
            <a:off x="6426146" y="3734065"/>
            <a:ext cx="419669" cy="2004497"/>
          </a:xfrm>
          <a:prstGeom prst="leftBrace">
            <a:avLst>
              <a:gd name="adj1" fmla="val 8333"/>
              <a:gd name="adj2" fmla="val 49996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4745844" y="4197690"/>
            <a:ext cx="636713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/>
              <a:t>Wired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73851" y="4197690"/>
            <a:ext cx="780983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Wireless</a:t>
            </a:r>
          </a:p>
        </p:txBody>
      </p:sp>
      <p:sp>
        <p:nvSpPr>
          <p:cNvPr id="26" name="Freeform 666"/>
          <p:cNvSpPr>
            <a:spLocks/>
          </p:cNvSpPr>
          <p:nvPr/>
        </p:nvSpPr>
        <p:spPr bwMode="auto">
          <a:xfrm>
            <a:off x="6733224" y="1260612"/>
            <a:ext cx="1302544" cy="803672"/>
          </a:xfrm>
          <a:custGeom>
            <a:avLst/>
            <a:gdLst>
              <a:gd name="T0" fmla="*/ 2147483646 w 1036"/>
              <a:gd name="T1" fmla="*/ 2147483646 h 675"/>
              <a:gd name="T2" fmla="*/ 2147483646 w 1036"/>
              <a:gd name="T3" fmla="*/ 2147483646 h 675"/>
              <a:gd name="T4" fmla="*/ 2147483646 w 1036"/>
              <a:gd name="T5" fmla="*/ 2147483646 h 675"/>
              <a:gd name="T6" fmla="*/ 2147483646 w 1036"/>
              <a:gd name="T7" fmla="*/ 2147483646 h 675"/>
              <a:gd name="T8" fmla="*/ 2147483646 w 1036"/>
              <a:gd name="T9" fmla="*/ 2147483646 h 675"/>
              <a:gd name="T10" fmla="*/ 2147483646 w 1036"/>
              <a:gd name="T11" fmla="*/ 2147483646 h 675"/>
              <a:gd name="T12" fmla="*/ 2147483646 w 1036"/>
              <a:gd name="T13" fmla="*/ 2147483646 h 675"/>
              <a:gd name="T14" fmla="*/ 2147483646 w 1036"/>
              <a:gd name="T15" fmla="*/ 2147483646 h 675"/>
              <a:gd name="T16" fmla="*/ 2147483646 w 1036"/>
              <a:gd name="T17" fmla="*/ 2147483646 h 675"/>
              <a:gd name="T18" fmla="*/ 2147483646 w 1036"/>
              <a:gd name="T19" fmla="*/ 2147483646 h 675"/>
              <a:gd name="T20" fmla="*/ 2147483646 w 1036"/>
              <a:gd name="T21" fmla="*/ 2147483646 h 675"/>
              <a:gd name="T22" fmla="*/ 2147483646 w 1036"/>
              <a:gd name="T23" fmla="*/ 2147483646 h 675"/>
              <a:gd name="T24" fmla="*/ 2147483646 w 1036"/>
              <a:gd name="T25" fmla="*/ 2147483646 h 675"/>
              <a:gd name="T26" fmla="*/ 2147483646 w 1036"/>
              <a:gd name="T27" fmla="*/ 2147483646 h 675"/>
              <a:gd name="T28" fmla="*/ 2147483646 w 1036"/>
              <a:gd name="T29" fmla="*/ 2147483646 h 675"/>
              <a:gd name="T30" fmla="*/ 2147483646 w 1036"/>
              <a:gd name="T31" fmla="*/ 2147483646 h 675"/>
              <a:gd name="T32" fmla="*/ 2147483646 w 1036"/>
              <a:gd name="T33" fmla="*/ 2147483646 h 675"/>
              <a:gd name="T34" fmla="*/ 2147483646 w 1036"/>
              <a:gd name="T35" fmla="*/ 2147483646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27" name="Group 667"/>
          <p:cNvGrpSpPr>
            <a:grpSpLocks/>
          </p:cNvGrpSpPr>
          <p:nvPr/>
        </p:nvGrpSpPr>
        <p:grpSpPr bwMode="auto">
          <a:xfrm>
            <a:off x="6859429" y="2261927"/>
            <a:ext cx="1094184" cy="700088"/>
            <a:chOff x="2889" y="1631"/>
            <a:chExt cx="980" cy="743"/>
          </a:xfrm>
        </p:grpSpPr>
        <p:sp>
          <p:nvSpPr>
            <p:cNvPr id="28" name="Rectangle 668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9" name="AutoShape 669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CCFF"/>
                </a:solidFill>
              </a:endParaRPr>
            </a:p>
          </p:txBody>
        </p:sp>
      </p:grpSp>
      <p:sp>
        <p:nvSpPr>
          <p:cNvPr id="30" name="Freeform 670"/>
          <p:cNvSpPr>
            <a:spLocks/>
          </p:cNvSpPr>
          <p:nvPr/>
        </p:nvSpPr>
        <p:spPr bwMode="auto">
          <a:xfrm>
            <a:off x="6854666" y="3295390"/>
            <a:ext cx="2419350" cy="1248966"/>
          </a:xfrm>
          <a:custGeom>
            <a:avLst/>
            <a:gdLst>
              <a:gd name="T0" fmla="*/ 2147483646 w 2032"/>
              <a:gd name="T1" fmla="*/ 2147483646 h 1049"/>
              <a:gd name="T2" fmla="*/ 2147483646 w 2032"/>
              <a:gd name="T3" fmla="*/ 2147483646 h 1049"/>
              <a:gd name="T4" fmla="*/ 2147483646 w 2032"/>
              <a:gd name="T5" fmla="*/ 2147483646 h 1049"/>
              <a:gd name="T6" fmla="*/ 2147483646 w 2032"/>
              <a:gd name="T7" fmla="*/ 2147483646 h 1049"/>
              <a:gd name="T8" fmla="*/ 2147483646 w 2032"/>
              <a:gd name="T9" fmla="*/ 2147483646 h 1049"/>
              <a:gd name="T10" fmla="*/ 2147483646 w 2032"/>
              <a:gd name="T11" fmla="*/ 2147483646 h 1049"/>
              <a:gd name="T12" fmla="*/ 2147483646 w 2032"/>
              <a:gd name="T13" fmla="*/ 2147483646 h 1049"/>
              <a:gd name="T14" fmla="*/ 2147483646 w 2032"/>
              <a:gd name="T15" fmla="*/ 2147483646 h 1049"/>
              <a:gd name="T16" fmla="*/ 2147483646 w 2032"/>
              <a:gd name="T17" fmla="*/ 2147483646 h 1049"/>
              <a:gd name="T18" fmla="*/ 2147483646 w 2032"/>
              <a:gd name="T19" fmla="*/ 2147483646 h 1049"/>
              <a:gd name="T20" fmla="*/ 2147483646 w 2032"/>
              <a:gd name="T21" fmla="*/ 2147483646 h 1049"/>
              <a:gd name="T22" fmla="*/ 2147483646 w 2032"/>
              <a:gd name="T23" fmla="*/ 2147483646 h 1049"/>
              <a:gd name="T24" fmla="*/ 2147483646 w 2032"/>
              <a:gd name="T25" fmla="*/ 2147483646 h 1049"/>
              <a:gd name="T26" fmla="*/ 2147483646 w 2032"/>
              <a:gd name="T27" fmla="*/ 2147483646 h 1049"/>
              <a:gd name="T28" fmla="*/ 2147483646 w 2032"/>
              <a:gd name="T29" fmla="*/ 2147483646 h 1049"/>
              <a:gd name="T30" fmla="*/ 2147483646 w 2032"/>
              <a:gd name="T31" fmla="*/ 2147483646 h 10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032" h="1049">
                <a:moveTo>
                  <a:pt x="1044" y="26"/>
                </a:moveTo>
                <a:cubicBezTo>
                  <a:pt x="959" y="45"/>
                  <a:pt x="924" y="118"/>
                  <a:pt x="847" y="125"/>
                </a:cubicBezTo>
                <a:cubicBezTo>
                  <a:pt x="770" y="132"/>
                  <a:pt x="697" y="61"/>
                  <a:pt x="580" y="68"/>
                </a:cubicBezTo>
                <a:cubicBezTo>
                  <a:pt x="463" y="75"/>
                  <a:pt x="232" y="119"/>
                  <a:pt x="143" y="170"/>
                </a:cubicBezTo>
                <a:cubicBezTo>
                  <a:pt x="54" y="221"/>
                  <a:pt x="65" y="289"/>
                  <a:pt x="48" y="374"/>
                </a:cubicBezTo>
                <a:cubicBezTo>
                  <a:pt x="31" y="459"/>
                  <a:pt x="0" y="618"/>
                  <a:pt x="41" y="680"/>
                </a:cubicBezTo>
                <a:cubicBezTo>
                  <a:pt x="82" y="742"/>
                  <a:pt x="191" y="709"/>
                  <a:pt x="294" y="744"/>
                </a:cubicBezTo>
                <a:cubicBezTo>
                  <a:pt x="397" y="779"/>
                  <a:pt x="527" y="849"/>
                  <a:pt x="660" y="893"/>
                </a:cubicBezTo>
                <a:cubicBezTo>
                  <a:pt x="793" y="938"/>
                  <a:pt x="944" y="991"/>
                  <a:pt x="1088" y="1014"/>
                </a:cubicBezTo>
                <a:cubicBezTo>
                  <a:pt x="1232" y="1036"/>
                  <a:pt x="1401" y="1049"/>
                  <a:pt x="1525" y="1031"/>
                </a:cubicBezTo>
                <a:cubicBezTo>
                  <a:pt x="1649" y="1012"/>
                  <a:pt x="1749" y="960"/>
                  <a:pt x="1831" y="907"/>
                </a:cubicBezTo>
                <a:cubicBezTo>
                  <a:pt x="1913" y="855"/>
                  <a:pt x="1998" y="824"/>
                  <a:pt x="2015" y="714"/>
                </a:cubicBezTo>
                <a:cubicBezTo>
                  <a:pt x="2032" y="604"/>
                  <a:pt x="1990" y="350"/>
                  <a:pt x="1931" y="251"/>
                </a:cubicBezTo>
                <a:cubicBezTo>
                  <a:pt x="1872" y="151"/>
                  <a:pt x="1754" y="153"/>
                  <a:pt x="1658" y="114"/>
                </a:cubicBezTo>
                <a:cubicBezTo>
                  <a:pt x="1562" y="76"/>
                  <a:pt x="1457" y="30"/>
                  <a:pt x="1355" y="15"/>
                </a:cubicBezTo>
                <a:cubicBezTo>
                  <a:pt x="1253" y="0"/>
                  <a:pt x="1129" y="8"/>
                  <a:pt x="1044" y="26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" name="Line 671"/>
          <p:cNvSpPr>
            <a:spLocks noChangeShapeType="1"/>
          </p:cNvSpPr>
          <p:nvPr/>
        </p:nvSpPr>
        <p:spPr bwMode="auto">
          <a:xfrm rot="16200000" flipV="1">
            <a:off x="8675132" y="3912134"/>
            <a:ext cx="353616" cy="1547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2" name="Line 672"/>
          <p:cNvSpPr>
            <a:spLocks noChangeShapeType="1"/>
          </p:cNvSpPr>
          <p:nvPr/>
        </p:nvSpPr>
        <p:spPr bwMode="auto">
          <a:xfrm rot="5400000" flipV="1">
            <a:off x="8825153" y="4058582"/>
            <a:ext cx="2381" cy="64294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3" name="Line 673"/>
          <p:cNvSpPr>
            <a:spLocks noChangeShapeType="1"/>
          </p:cNvSpPr>
          <p:nvPr/>
        </p:nvSpPr>
        <p:spPr bwMode="auto">
          <a:xfrm rot="16200000" flipH="1">
            <a:off x="8914448" y="3756163"/>
            <a:ext cx="136922" cy="9644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4" name="Line 675"/>
          <p:cNvSpPr>
            <a:spLocks noChangeShapeType="1"/>
          </p:cNvSpPr>
          <p:nvPr/>
        </p:nvSpPr>
        <p:spPr bwMode="auto">
          <a:xfrm>
            <a:off x="7407118" y="3558519"/>
            <a:ext cx="183356" cy="7262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" name="Line 676"/>
          <p:cNvSpPr>
            <a:spLocks noChangeShapeType="1"/>
          </p:cNvSpPr>
          <p:nvPr/>
        </p:nvSpPr>
        <p:spPr bwMode="auto">
          <a:xfrm flipV="1">
            <a:off x="7213045" y="3749019"/>
            <a:ext cx="297656" cy="619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6" name="Line 679"/>
          <p:cNvSpPr>
            <a:spLocks noChangeShapeType="1"/>
          </p:cNvSpPr>
          <p:nvPr/>
        </p:nvSpPr>
        <p:spPr bwMode="auto">
          <a:xfrm flipH="1">
            <a:off x="7532134" y="3782356"/>
            <a:ext cx="92869" cy="1476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7" name="Line 680"/>
          <p:cNvSpPr>
            <a:spLocks noChangeShapeType="1"/>
          </p:cNvSpPr>
          <p:nvPr/>
        </p:nvSpPr>
        <p:spPr bwMode="auto">
          <a:xfrm flipH="1" flipV="1">
            <a:off x="7761924" y="3766879"/>
            <a:ext cx="66675" cy="16430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8" name="Line 681"/>
          <p:cNvSpPr>
            <a:spLocks noChangeShapeType="1"/>
          </p:cNvSpPr>
          <p:nvPr/>
        </p:nvSpPr>
        <p:spPr bwMode="auto">
          <a:xfrm>
            <a:off x="7889320" y="3768070"/>
            <a:ext cx="377429" cy="20240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" name="Line 683"/>
          <p:cNvSpPr>
            <a:spLocks noChangeShapeType="1"/>
          </p:cNvSpPr>
          <p:nvPr/>
        </p:nvSpPr>
        <p:spPr bwMode="auto">
          <a:xfrm>
            <a:off x="7545229" y="2639356"/>
            <a:ext cx="0" cy="7977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0" name="Line 684"/>
          <p:cNvSpPr>
            <a:spLocks noChangeShapeType="1"/>
          </p:cNvSpPr>
          <p:nvPr/>
        </p:nvSpPr>
        <p:spPr bwMode="auto">
          <a:xfrm flipV="1">
            <a:off x="7249955" y="2778661"/>
            <a:ext cx="126206" cy="238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41" name="Picture 685" descr="access_point_stylized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37" y="2636976"/>
            <a:ext cx="277415" cy="22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686"/>
          <p:cNvSpPr>
            <a:spLocks noChangeShapeType="1"/>
          </p:cNvSpPr>
          <p:nvPr/>
        </p:nvSpPr>
        <p:spPr bwMode="auto">
          <a:xfrm rot="5400000" flipV="1">
            <a:off x="8827534" y="4056201"/>
            <a:ext cx="2381" cy="64294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" name="Line 687"/>
          <p:cNvSpPr>
            <a:spLocks noChangeShapeType="1"/>
          </p:cNvSpPr>
          <p:nvPr/>
        </p:nvSpPr>
        <p:spPr bwMode="auto">
          <a:xfrm flipV="1">
            <a:off x="7252336" y="2776280"/>
            <a:ext cx="126206" cy="238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44" name="Picture 688" descr="access_point_stylized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25" y="2635785"/>
            <a:ext cx="277416" cy="22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695"/>
          <p:cNvSpPr>
            <a:spLocks noChangeShapeType="1"/>
          </p:cNvSpPr>
          <p:nvPr/>
        </p:nvSpPr>
        <p:spPr bwMode="auto">
          <a:xfrm>
            <a:off x="8350092" y="3501369"/>
            <a:ext cx="292894" cy="1381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6" name="Line 696"/>
          <p:cNvSpPr>
            <a:spLocks noChangeShapeType="1"/>
          </p:cNvSpPr>
          <p:nvPr/>
        </p:nvSpPr>
        <p:spPr bwMode="auto">
          <a:xfrm flipV="1">
            <a:off x="7884559" y="3491844"/>
            <a:ext cx="241697" cy="14882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7" name="Line 697"/>
          <p:cNvSpPr>
            <a:spLocks noChangeShapeType="1"/>
          </p:cNvSpPr>
          <p:nvPr/>
        </p:nvSpPr>
        <p:spPr bwMode="auto">
          <a:xfrm flipV="1">
            <a:off x="7916705" y="3710918"/>
            <a:ext cx="7286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8" name="Line 708"/>
          <p:cNvSpPr>
            <a:spLocks noChangeShapeType="1"/>
          </p:cNvSpPr>
          <p:nvPr/>
        </p:nvSpPr>
        <p:spPr bwMode="auto">
          <a:xfrm>
            <a:off x="7548800" y="1780915"/>
            <a:ext cx="114300" cy="714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9" name="Oval 407"/>
          <p:cNvSpPr>
            <a:spLocks noChangeArrowheads="1"/>
          </p:cNvSpPr>
          <p:nvPr/>
        </p:nvSpPr>
        <p:spPr bwMode="auto">
          <a:xfrm>
            <a:off x="7597617" y="1899977"/>
            <a:ext cx="290513" cy="71438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rgbClr val="EAEAEA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charset="0"/>
            </a:endParaRPr>
          </a:p>
        </p:txBody>
      </p:sp>
      <p:sp>
        <p:nvSpPr>
          <p:cNvPr id="50" name="Rectangle 410"/>
          <p:cNvSpPr>
            <a:spLocks noChangeArrowheads="1"/>
          </p:cNvSpPr>
          <p:nvPr/>
        </p:nvSpPr>
        <p:spPr bwMode="auto">
          <a:xfrm>
            <a:off x="7597618" y="1892833"/>
            <a:ext cx="291703" cy="44054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EAEAE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charset="0"/>
            </a:endParaRPr>
          </a:p>
        </p:txBody>
      </p:sp>
      <p:sp>
        <p:nvSpPr>
          <p:cNvPr id="51" name="Oval 411"/>
          <p:cNvSpPr>
            <a:spLocks noChangeArrowheads="1"/>
          </p:cNvSpPr>
          <p:nvPr/>
        </p:nvSpPr>
        <p:spPr bwMode="auto">
          <a:xfrm>
            <a:off x="7596426" y="1844019"/>
            <a:ext cx="290513" cy="83344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rgbClr val="EAEAEA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charset="0"/>
            </a:endParaRPr>
          </a:p>
        </p:txBody>
      </p:sp>
      <p:grpSp>
        <p:nvGrpSpPr>
          <p:cNvPr id="52" name="Group 712"/>
          <p:cNvGrpSpPr>
            <a:grpSpLocks/>
          </p:cNvGrpSpPr>
          <p:nvPr/>
        </p:nvGrpSpPr>
        <p:grpSpPr bwMode="auto">
          <a:xfrm>
            <a:off x="7654768" y="1865451"/>
            <a:ext cx="164306" cy="39290"/>
            <a:chOff x="2468" y="1332"/>
            <a:chExt cx="310" cy="60"/>
          </a:xfrm>
        </p:grpSpPr>
        <p:sp>
          <p:nvSpPr>
            <p:cNvPr id="53" name="Freeform 713"/>
            <p:cNvSpPr>
              <a:spLocks/>
            </p:cNvSpPr>
            <p:nvPr/>
          </p:nvSpPr>
          <p:spPr bwMode="auto">
            <a:xfrm>
              <a:off x="2468" y="1332"/>
              <a:ext cx="310" cy="60"/>
            </a:xfrm>
            <a:custGeom>
              <a:avLst/>
              <a:gdLst>
                <a:gd name="T0" fmla="*/ 0 w 310"/>
                <a:gd name="T1" fmla="*/ 60 h 60"/>
                <a:gd name="T2" fmla="*/ 96 w 310"/>
                <a:gd name="T3" fmla="*/ 60 h 60"/>
                <a:gd name="T4" fmla="*/ 192 w 310"/>
                <a:gd name="T5" fmla="*/ 0 h 60"/>
                <a:gd name="T6" fmla="*/ 310 w 310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0" h="60">
                  <a:moveTo>
                    <a:pt x="0" y="60"/>
                  </a:moveTo>
                  <a:lnTo>
                    <a:pt x="96" y="60"/>
                  </a:lnTo>
                  <a:lnTo>
                    <a:pt x="192" y="0"/>
                  </a:lnTo>
                  <a:lnTo>
                    <a:pt x="310" y="0"/>
                  </a:lnTo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127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4" name="Freeform 714"/>
            <p:cNvSpPr>
              <a:spLocks/>
            </p:cNvSpPr>
            <p:nvPr/>
          </p:nvSpPr>
          <p:spPr bwMode="auto">
            <a:xfrm>
              <a:off x="2482" y="1332"/>
              <a:ext cx="282" cy="60"/>
            </a:xfrm>
            <a:custGeom>
              <a:avLst/>
              <a:gdLst>
                <a:gd name="T0" fmla="*/ 0 w 282"/>
                <a:gd name="T1" fmla="*/ 0 h 60"/>
                <a:gd name="T2" fmla="*/ 96 w 282"/>
                <a:gd name="T3" fmla="*/ 0 h 60"/>
                <a:gd name="T4" fmla="*/ 192 w 282"/>
                <a:gd name="T5" fmla="*/ 60 h 60"/>
                <a:gd name="T6" fmla="*/ 282 w 282"/>
                <a:gd name="T7" fmla="*/ 60 h 6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2" h="60">
                  <a:moveTo>
                    <a:pt x="0" y="0"/>
                  </a:moveTo>
                  <a:lnTo>
                    <a:pt x="96" y="0"/>
                  </a:lnTo>
                  <a:lnTo>
                    <a:pt x="192" y="60"/>
                  </a:lnTo>
                  <a:lnTo>
                    <a:pt x="282" y="60"/>
                  </a:lnTo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127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55" name="Line 715"/>
          <p:cNvSpPr>
            <a:spLocks noChangeShapeType="1"/>
          </p:cNvSpPr>
          <p:nvPr/>
        </p:nvSpPr>
        <p:spPr bwMode="auto">
          <a:xfrm>
            <a:off x="7597616" y="1883310"/>
            <a:ext cx="0" cy="5596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56" name="Line 762"/>
          <p:cNvSpPr>
            <a:spLocks noChangeShapeType="1"/>
          </p:cNvSpPr>
          <p:nvPr/>
        </p:nvSpPr>
        <p:spPr bwMode="auto">
          <a:xfrm>
            <a:off x="7652385" y="2783421"/>
            <a:ext cx="5095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57" name="Group 781"/>
          <p:cNvGrpSpPr>
            <a:grpSpLocks/>
          </p:cNvGrpSpPr>
          <p:nvPr/>
        </p:nvGrpSpPr>
        <p:grpSpPr bwMode="auto">
          <a:xfrm>
            <a:off x="8525114" y="3581141"/>
            <a:ext cx="466725" cy="183356"/>
            <a:chOff x="4334" y="1470"/>
            <a:chExt cx="246" cy="107"/>
          </a:xfrm>
        </p:grpSpPr>
        <p:sp>
          <p:nvSpPr>
            <p:cNvPr id="58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59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60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61" name="Group 785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64" name="Freeform 786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5" name="Freeform 787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62" name="Line 788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3" name="Line 789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66" name="Group 790"/>
          <p:cNvGrpSpPr>
            <a:grpSpLocks/>
          </p:cNvGrpSpPr>
          <p:nvPr/>
        </p:nvGrpSpPr>
        <p:grpSpPr bwMode="auto">
          <a:xfrm>
            <a:off x="8056008" y="3357304"/>
            <a:ext cx="466725" cy="183356"/>
            <a:chOff x="4334" y="1470"/>
            <a:chExt cx="246" cy="107"/>
          </a:xfrm>
        </p:grpSpPr>
        <p:sp>
          <p:nvSpPr>
            <p:cNvPr id="67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68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69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70" name="Group 794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73" name="Freeform 79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74" name="Freeform 79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71" name="Line 797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2" name="Line 798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75" name="Group 799"/>
          <p:cNvGrpSpPr>
            <a:grpSpLocks/>
          </p:cNvGrpSpPr>
          <p:nvPr/>
        </p:nvGrpSpPr>
        <p:grpSpPr bwMode="auto">
          <a:xfrm>
            <a:off x="7513083" y="3614479"/>
            <a:ext cx="466725" cy="183356"/>
            <a:chOff x="4334" y="1470"/>
            <a:chExt cx="246" cy="107"/>
          </a:xfrm>
        </p:grpSpPr>
        <p:sp>
          <p:nvSpPr>
            <p:cNvPr id="76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77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78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79" name="Group 803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82" name="Freeform 80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83" name="Freeform 80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80" name="Line 806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1" name="Line 807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84" name="Group 808"/>
          <p:cNvGrpSpPr>
            <a:grpSpLocks/>
          </p:cNvGrpSpPr>
          <p:nvPr/>
        </p:nvGrpSpPr>
        <p:grpSpPr bwMode="auto">
          <a:xfrm>
            <a:off x="7370208" y="2709602"/>
            <a:ext cx="292894" cy="128588"/>
            <a:chOff x="4334" y="1470"/>
            <a:chExt cx="246" cy="107"/>
          </a:xfrm>
        </p:grpSpPr>
        <p:sp>
          <p:nvSpPr>
            <p:cNvPr id="85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86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87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88" name="Group 812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91" name="Freeform 81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92" name="Freeform 81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89" name="Line 815"/>
            <p:cNvSpPr>
              <a:spLocks noChangeShapeType="1"/>
            </p:cNvSpPr>
            <p:nvPr/>
          </p:nvSpPr>
          <p:spPr bwMode="auto">
            <a:xfrm>
              <a:off x="4335" y="1503"/>
              <a:ext cx="0" cy="5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0" name="Line 816"/>
            <p:cNvSpPr>
              <a:spLocks noChangeShapeType="1"/>
            </p:cNvSpPr>
            <p:nvPr/>
          </p:nvSpPr>
          <p:spPr bwMode="auto">
            <a:xfrm>
              <a:off x="4578" y="1505"/>
              <a:ext cx="0" cy="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93" name="Group 817"/>
          <p:cNvGrpSpPr>
            <a:grpSpLocks/>
          </p:cNvGrpSpPr>
          <p:nvPr/>
        </p:nvGrpSpPr>
        <p:grpSpPr bwMode="auto">
          <a:xfrm>
            <a:off x="7352349" y="1279662"/>
            <a:ext cx="388144" cy="381000"/>
            <a:chOff x="2920" y="1424"/>
            <a:chExt cx="326" cy="320"/>
          </a:xfrm>
        </p:grpSpPr>
        <p:sp>
          <p:nvSpPr>
            <p:cNvPr id="94" name="Oval 818"/>
            <p:cNvSpPr>
              <a:spLocks noChangeArrowheads="1"/>
            </p:cNvSpPr>
            <p:nvPr/>
          </p:nvSpPr>
          <p:spPr bwMode="auto">
            <a:xfrm>
              <a:off x="2920" y="1445"/>
              <a:ext cx="326" cy="28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grpSp>
          <p:nvGrpSpPr>
            <p:cNvPr id="95" name="Group 819"/>
            <p:cNvGrpSpPr>
              <a:grpSpLocks/>
            </p:cNvGrpSpPr>
            <p:nvPr/>
          </p:nvGrpSpPr>
          <p:grpSpPr bwMode="auto">
            <a:xfrm>
              <a:off x="2949" y="1424"/>
              <a:ext cx="265" cy="280"/>
              <a:chOff x="2949" y="1424"/>
              <a:chExt cx="265" cy="280"/>
            </a:xfrm>
          </p:grpSpPr>
          <p:sp>
            <p:nvSpPr>
              <p:cNvPr id="97" name="Oval 820"/>
              <p:cNvSpPr>
                <a:spLocks noChangeArrowheads="1"/>
              </p:cNvSpPr>
              <p:nvPr/>
            </p:nvSpPr>
            <p:spPr bwMode="auto">
              <a:xfrm>
                <a:off x="3030" y="1545"/>
                <a:ext cx="107" cy="92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98" name="Oval 821"/>
              <p:cNvSpPr>
                <a:spLocks noChangeArrowheads="1"/>
              </p:cNvSpPr>
              <p:nvPr/>
            </p:nvSpPr>
            <p:spPr bwMode="auto">
              <a:xfrm>
                <a:off x="3006" y="1525"/>
                <a:ext cx="154" cy="131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99" name="Oval 822"/>
              <p:cNvSpPr>
                <a:spLocks noChangeArrowheads="1"/>
              </p:cNvSpPr>
              <p:nvPr/>
            </p:nvSpPr>
            <p:spPr bwMode="auto">
              <a:xfrm>
                <a:off x="2983" y="1501"/>
                <a:ext cx="203" cy="17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100" name="Oval 823"/>
              <p:cNvSpPr>
                <a:spLocks noChangeArrowheads="1"/>
              </p:cNvSpPr>
              <p:nvPr/>
            </p:nvSpPr>
            <p:spPr bwMode="auto">
              <a:xfrm>
                <a:off x="2949" y="1476"/>
                <a:ext cx="265" cy="228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101" name="Freeform 824"/>
              <p:cNvSpPr>
                <a:spLocks/>
              </p:cNvSpPr>
              <p:nvPr/>
            </p:nvSpPr>
            <p:spPr bwMode="auto">
              <a:xfrm flipV="1">
                <a:off x="2987" y="1424"/>
                <a:ext cx="205" cy="143"/>
              </a:xfrm>
              <a:custGeom>
                <a:avLst/>
                <a:gdLst>
                  <a:gd name="T0" fmla="*/ 0 w 1180"/>
                  <a:gd name="T1" fmla="*/ 0 h 956"/>
                  <a:gd name="T2" fmla="*/ 0 w 1180"/>
                  <a:gd name="T3" fmla="*/ 0 h 956"/>
                  <a:gd name="T4" fmla="*/ 0 w 1180"/>
                  <a:gd name="T5" fmla="*/ 0 h 956"/>
                  <a:gd name="T6" fmla="*/ 0 w 1180"/>
                  <a:gd name="T7" fmla="*/ 0 h 956"/>
                  <a:gd name="T8" fmla="*/ 0 w 1180"/>
                  <a:gd name="T9" fmla="*/ 0 h 956"/>
                  <a:gd name="T10" fmla="*/ 0 w 1180"/>
                  <a:gd name="T11" fmla="*/ 0 h 956"/>
                  <a:gd name="T12" fmla="*/ 0 w 1180"/>
                  <a:gd name="T13" fmla="*/ 0 h 956"/>
                  <a:gd name="T14" fmla="*/ 0 w 1180"/>
                  <a:gd name="T15" fmla="*/ 0 h 956"/>
                  <a:gd name="T16" fmla="*/ 0 w 1180"/>
                  <a:gd name="T17" fmla="*/ 0 h 956"/>
                  <a:gd name="T18" fmla="*/ 0 w 1180"/>
                  <a:gd name="T19" fmla="*/ 0 h 9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80" h="956">
                    <a:moveTo>
                      <a:pt x="499" y="7"/>
                    </a:moveTo>
                    <a:lnTo>
                      <a:pt x="0" y="780"/>
                    </a:lnTo>
                    <a:lnTo>
                      <a:pt x="134" y="885"/>
                    </a:lnTo>
                    <a:lnTo>
                      <a:pt x="366" y="920"/>
                    </a:lnTo>
                    <a:lnTo>
                      <a:pt x="534" y="956"/>
                    </a:lnTo>
                    <a:lnTo>
                      <a:pt x="829" y="949"/>
                    </a:lnTo>
                    <a:lnTo>
                      <a:pt x="1096" y="850"/>
                    </a:lnTo>
                    <a:lnTo>
                      <a:pt x="1180" y="801"/>
                    </a:lnTo>
                    <a:lnTo>
                      <a:pt x="668" y="0"/>
                    </a:lnTo>
                    <a:lnTo>
                      <a:pt x="499" y="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cmpd="sng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96" name="Freeform 825"/>
            <p:cNvSpPr>
              <a:spLocks/>
            </p:cNvSpPr>
            <p:nvPr/>
          </p:nvSpPr>
          <p:spPr bwMode="auto">
            <a:xfrm>
              <a:off x="2995" y="1615"/>
              <a:ext cx="178" cy="129"/>
            </a:xfrm>
            <a:custGeom>
              <a:avLst/>
              <a:gdLst>
                <a:gd name="T0" fmla="*/ 0 w 1180"/>
                <a:gd name="T1" fmla="*/ 0 h 956"/>
                <a:gd name="T2" fmla="*/ 0 w 1180"/>
                <a:gd name="T3" fmla="*/ 0 h 956"/>
                <a:gd name="T4" fmla="*/ 0 w 1180"/>
                <a:gd name="T5" fmla="*/ 0 h 956"/>
                <a:gd name="T6" fmla="*/ 0 w 1180"/>
                <a:gd name="T7" fmla="*/ 0 h 956"/>
                <a:gd name="T8" fmla="*/ 0 w 1180"/>
                <a:gd name="T9" fmla="*/ 0 h 956"/>
                <a:gd name="T10" fmla="*/ 0 w 1180"/>
                <a:gd name="T11" fmla="*/ 0 h 956"/>
                <a:gd name="T12" fmla="*/ 0 w 1180"/>
                <a:gd name="T13" fmla="*/ 0 h 956"/>
                <a:gd name="T14" fmla="*/ 0 w 1180"/>
                <a:gd name="T15" fmla="*/ 0 h 956"/>
                <a:gd name="T16" fmla="*/ 0 w 1180"/>
                <a:gd name="T17" fmla="*/ 0 h 956"/>
                <a:gd name="T18" fmla="*/ 0 w 1180"/>
                <a:gd name="T19" fmla="*/ 0 h 9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80" h="956">
                  <a:moveTo>
                    <a:pt x="499" y="7"/>
                  </a:moveTo>
                  <a:lnTo>
                    <a:pt x="0" y="780"/>
                  </a:lnTo>
                  <a:lnTo>
                    <a:pt x="134" y="885"/>
                  </a:lnTo>
                  <a:lnTo>
                    <a:pt x="366" y="920"/>
                  </a:lnTo>
                  <a:lnTo>
                    <a:pt x="534" y="956"/>
                  </a:lnTo>
                  <a:lnTo>
                    <a:pt x="829" y="949"/>
                  </a:lnTo>
                  <a:lnTo>
                    <a:pt x="1096" y="850"/>
                  </a:lnTo>
                  <a:lnTo>
                    <a:pt x="1180" y="801"/>
                  </a:lnTo>
                  <a:lnTo>
                    <a:pt x="668" y="0"/>
                  </a:lnTo>
                  <a:lnTo>
                    <a:pt x="499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cmpd="sng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102" name="Group 826"/>
          <p:cNvGrpSpPr>
            <a:grpSpLocks/>
          </p:cNvGrpSpPr>
          <p:nvPr/>
        </p:nvGrpSpPr>
        <p:grpSpPr bwMode="auto">
          <a:xfrm>
            <a:off x="7435694" y="1467782"/>
            <a:ext cx="211931" cy="358378"/>
            <a:chOff x="3748" y="1253"/>
            <a:chExt cx="178" cy="301"/>
          </a:xfrm>
        </p:grpSpPr>
        <p:sp>
          <p:nvSpPr>
            <p:cNvPr id="103" name="Line 270"/>
            <p:cNvSpPr>
              <a:spLocks noChangeShapeType="1"/>
            </p:cNvSpPr>
            <p:nvPr/>
          </p:nvSpPr>
          <p:spPr bwMode="auto">
            <a:xfrm flipH="1">
              <a:off x="3748" y="1276"/>
              <a:ext cx="89" cy="2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04" name="Line 271"/>
            <p:cNvSpPr>
              <a:spLocks noChangeShapeType="1"/>
            </p:cNvSpPr>
            <p:nvPr/>
          </p:nvSpPr>
          <p:spPr bwMode="auto">
            <a:xfrm>
              <a:off x="3837" y="1276"/>
              <a:ext cx="89" cy="2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05" name="Line 272"/>
            <p:cNvSpPr>
              <a:spLocks noChangeShapeType="1"/>
            </p:cNvSpPr>
            <p:nvPr/>
          </p:nvSpPr>
          <p:spPr bwMode="auto">
            <a:xfrm>
              <a:off x="3748" y="1527"/>
              <a:ext cx="89" cy="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06" name="Line 273"/>
            <p:cNvSpPr>
              <a:spLocks noChangeShapeType="1"/>
            </p:cNvSpPr>
            <p:nvPr/>
          </p:nvSpPr>
          <p:spPr bwMode="auto">
            <a:xfrm flipH="1">
              <a:off x="3837" y="1527"/>
              <a:ext cx="89" cy="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07" name="Line 274"/>
            <p:cNvSpPr>
              <a:spLocks noChangeShapeType="1"/>
            </p:cNvSpPr>
            <p:nvPr/>
          </p:nvSpPr>
          <p:spPr bwMode="auto">
            <a:xfrm>
              <a:off x="3837" y="1282"/>
              <a:ext cx="0" cy="2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08" name="Line 275"/>
            <p:cNvSpPr>
              <a:spLocks noChangeShapeType="1"/>
            </p:cNvSpPr>
            <p:nvPr/>
          </p:nvSpPr>
          <p:spPr bwMode="auto">
            <a:xfrm flipV="1">
              <a:off x="3748" y="1501"/>
              <a:ext cx="89" cy="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09" name="Line 276"/>
            <p:cNvSpPr>
              <a:spLocks noChangeShapeType="1"/>
            </p:cNvSpPr>
            <p:nvPr/>
          </p:nvSpPr>
          <p:spPr bwMode="auto">
            <a:xfrm flipH="1" flipV="1">
              <a:off x="3837" y="1501"/>
              <a:ext cx="89" cy="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0" name="Line 277"/>
            <p:cNvSpPr>
              <a:spLocks noChangeShapeType="1"/>
            </p:cNvSpPr>
            <p:nvPr/>
          </p:nvSpPr>
          <p:spPr bwMode="auto">
            <a:xfrm>
              <a:off x="3786" y="1418"/>
              <a:ext cx="51" cy="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1" name="Line 278"/>
            <p:cNvSpPr>
              <a:spLocks noChangeShapeType="1"/>
            </p:cNvSpPr>
            <p:nvPr/>
          </p:nvSpPr>
          <p:spPr bwMode="auto">
            <a:xfrm flipV="1">
              <a:off x="3837" y="1418"/>
              <a:ext cx="54" cy="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2" name="Line 279"/>
            <p:cNvSpPr>
              <a:spLocks noChangeShapeType="1"/>
            </p:cNvSpPr>
            <p:nvPr/>
          </p:nvSpPr>
          <p:spPr bwMode="auto">
            <a:xfrm>
              <a:off x="3768" y="1455"/>
              <a:ext cx="66" cy="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3" name="Line 280"/>
            <p:cNvSpPr>
              <a:spLocks noChangeShapeType="1"/>
            </p:cNvSpPr>
            <p:nvPr/>
          </p:nvSpPr>
          <p:spPr bwMode="auto">
            <a:xfrm flipV="1">
              <a:off x="3837" y="1461"/>
              <a:ext cx="6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4" name="Line 281"/>
            <p:cNvSpPr>
              <a:spLocks noChangeShapeType="1"/>
            </p:cNvSpPr>
            <p:nvPr/>
          </p:nvSpPr>
          <p:spPr bwMode="auto">
            <a:xfrm flipV="1">
              <a:off x="3837" y="1381"/>
              <a:ext cx="34" cy="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5" name="Line 282"/>
            <p:cNvSpPr>
              <a:spLocks noChangeShapeType="1"/>
            </p:cNvSpPr>
            <p:nvPr/>
          </p:nvSpPr>
          <p:spPr bwMode="auto">
            <a:xfrm flipV="1">
              <a:off x="3837" y="1329"/>
              <a:ext cx="21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6" name="Line 283"/>
            <p:cNvSpPr>
              <a:spLocks noChangeShapeType="1"/>
            </p:cNvSpPr>
            <p:nvPr/>
          </p:nvSpPr>
          <p:spPr bwMode="auto">
            <a:xfrm>
              <a:off x="3798" y="1377"/>
              <a:ext cx="42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7" name="Line 284"/>
            <p:cNvSpPr>
              <a:spLocks noChangeShapeType="1"/>
            </p:cNvSpPr>
            <p:nvPr/>
          </p:nvSpPr>
          <p:spPr bwMode="auto">
            <a:xfrm>
              <a:off x="3817" y="1327"/>
              <a:ext cx="24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8" name="Oval 842"/>
            <p:cNvSpPr>
              <a:spLocks noChangeArrowheads="1"/>
            </p:cNvSpPr>
            <p:nvPr/>
          </p:nvSpPr>
          <p:spPr bwMode="auto">
            <a:xfrm>
              <a:off x="3821" y="1253"/>
              <a:ext cx="30" cy="2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</p:grpSp>
      <p:grpSp>
        <p:nvGrpSpPr>
          <p:cNvPr id="119" name="Group 843"/>
          <p:cNvGrpSpPr>
            <a:grpSpLocks/>
          </p:cNvGrpSpPr>
          <p:nvPr/>
        </p:nvGrpSpPr>
        <p:grpSpPr bwMode="auto">
          <a:xfrm>
            <a:off x="6872527" y="1448732"/>
            <a:ext cx="389335" cy="96440"/>
            <a:chOff x="2199" y="955"/>
            <a:chExt cx="2547" cy="506"/>
          </a:xfrm>
        </p:grpSpPr>
        <p:sp>
          <p:nvSpPr>
            <p:cNvPr id="120" name="Freeform 844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1" name="Freeform 845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2" name="Freeform 846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3" name="Freeform 847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4" name="Freeform 848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8 w 646"/>
                <a:gd name="T1" fmla="*/ 663 h 300"/>
                <a:gd name="T2" fmla="*/ 567 w 646"/>
                <a:gd name="T3" fmla="*/ 561 h 300"/>
                <a:gd name="T4" fmla="*/ 705 w 646"/>
                <a:gd name="T5" fmla="*/ 422 h 300"/>
                <a:gd name="T6" fmla="*/ 728 w 646"/>
                <a:gd name="T7" fmla="*/ 236 h 300"/>
                <a:gd name="T8" fmla="*/ 533 w 646"/>
                <a:gd name="T9" fmla="*/ 133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5" name="Freeform 849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126" name="Group 850"/>
          <p:cNvGrpSpPr>
            <a:grpSpLocks/>
          </p:cNvGrpSpPr>
          <p:nvPr/>
        </p:nvGrpSpPr>
        <p:grpSpPr bwMode="auto">
          <a:xfrm>
            <a:off x="6988016" y="1130835"/>
            <a:ext cx="389334" cy="96441"/>
            <a:chOff x="2199" y="955"/>
            <a:chExt cx="2547" cy="506"/>
          </a:xfrm>
        </p:grpSpPr>
        <p:sp>
          <p:nvSpPr>
            <p:cNvPr id="127" name="Freeform 851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8" name="Freeform 852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9" name="Freeform 853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0" name="Freeform 854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1" name="Freeform 855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8 w 646"/>
                <a:gd name="T1" fmla="*/ 663 h 300"/>
                <a:gd name="T2" fmla="*/ 567 w 646"/>
                <a:gd name="T3" fmla="*/ 561 h 300"/>
                <a:gd name="T4" fmla="*/ 705 w 646"/>
                <a:gd name="T5" fmla="*/ 422 h 300"/>
                <a:gd name="T6" fmla="*/ 728 w 646"/>
                <a:gd name="T7" fmla="*/ 236 h 300"/>
                <a:gd name="T8" fmla="*/ 533 w 646"/>
                <a:gd name="T9" fmla="*/ 133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2" name="Freeform 856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133" name="Line 857"/>
          <p:cNvSpPr>
            <a:spLocks noChangeShapeType="1"/>
          </p:cNvSpPr>
          <p:nvPr/>
        </p:nvSpPr>
        <p:spPr bwMode="auto">
          <a:xfrm flipH="1" flipV="1">
            <a:off x="7051119" y="1496357"/>
            <a:ext cx="29766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134" name="Group 858"/>
          <p:cNvGrpSpPr>
            <a:grpSpLocks/>
          </p:cNvGrpSpPr>
          <p:nvPr/>
        </p:nvGrpSpPr>
        <p:grpSpPr bwMode="auto">
          <a:xfrm>
            <a:off x="6876098" y="2621497"/>
            <a:ext cx="389334" cy="96441"/>
            <a:chOff x="2199" y="955"/>
            <a:chExt cx="2547" cy="506"/>
          </a:xfrm>
        </p:grpSpPr>
        <p:sp>
          <p:nvSpPr>
            <p:cNvPr id="135" name="Freeform 859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6" name="Freeform 860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7" name="Freeform 861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8" name="Freeform 862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9" name="Freeform 863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8 w 646"/>
                <a:gd name="T1" fmla="*/ 663 h 300"/>
                <a:gd name="T2" fmla="*/ 567 w 646"/>
                <a:gd name="T3" fmla="*/ 561 h 300"/>
                <a:gd name="T4" fmla="*/ 705 w 646"/>
                <a:gd name="T5" fmla="*/ 422 h 300"/>
                <a:gd name="T6" fmla="*/ 728 w 646"/>
                <a:gd name="T7" fmla="*/ 236 h 300"/>
                <a:gd name="T8" fmla="*/ 533 w 646"/>
                <a:gd name="T9" fmla="*/ 133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0" name="Freeform 864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141" name="Line 865"/>
          <p:cNvSpPr>
            <a:spLocks noChangeShapeType="1"/>
          </p:cNvSpPr>
          <p:nvPr/>
        </p:nvSpPr>
        <p:spPr bwMode="auto">
          <a:xfrm>
            <a:off x="7165420" y="2315506"/>
            <a:ext cx="15479" cy="41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142" name="Group 866"/>
          <p:cNvGrpSpPr>
            <a:grpSpLocks/>
          </p:cNvGrpSpPr>
          <p:nvPr/>
        </p:nvGrpSpPr>
        <p:grpSpPr bwMode="auto">
          <a:xfrm>
            <a:off x="8086965" y="3729970"/>
            <a:ext cx="389335" cy="96440"/>
            <a:chOff x="2199" y="955"/>
            <a:chExt cx="2547" cy="506"/>
          </a:xfrm>
        </p:grpSpPr>
        <p:sp>
          <p:nvSpPr>
            <p:cNvPr id="143" name="Freeform 867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4" name="Freeform 868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5" name="Freeform 869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6" name="Freeform 870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7" name="Freeform 871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8 w 646"/>
                <a:gd name="T1" fmla="*/ 663 h 300"/>
                <a:gd name="T2" fmla="*/ 567 w 646"/>
                <a:gd name="T3" fmla="*/ 561 h 300"/>
                <a:gd name="T4" fmla="*/ 705 w 646"/>
                <a:gd name="T5" fmla="*/ 422 h 300"/>
                <a:gd name="T6" fmla="*/ 728 w 646"/>
                <a:gd name="T7" fmla="*/ 236 h 300"/>
                <a:gd name="T8" fmla="*/ 533 w 646"/>
                <a:gd name="T9" fmla="*/ 133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8" name="Freeform 872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149" name="Group 873"/>
          <p:cNvGrpSpPr>
            <a:grpSpLocks/>
          </p:cNvGrpSpPr>
          <p:nvPr/>
        </p:nvGrpSpPr>
        <p:grpSpPr bwMode="auto">
          <a:xfrm>
            <a:off x="8265559" y="4047866"/>
            <a:ext cx="389335" cy="96441"/>
            <a:chOff x="2199" y="955"/>
            <a:chExt cx="2547" cy="506"/>
          </a:xfrm>
        </p:grpSpPr>
        <p:sp>
          <p:nvSpPr>
            <p:cNvPr id="150" name="Freeform 874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1" name="Freeform 875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2" name="Freeform 876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3" name="Freeform 877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4" name="Freeform 878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8 w 646"/>
                <a:gd name="T1" fmla="*/ 663 h 300"/>
                <a:gd name="T2" fmla="*/ 567 w 646"/>
                <a:gd name="T3" fmla="*/ 561 h 300"/>
                <a:gd name="T4" fmla="*/ 705 w 646"/>
                <a:gd name="T5" fmla="*/ 422 h 300"/>
                <a:gd name="T6" fmla="*/ 728 w 646"/>
                <a:gd name="T7" fmla="*/ 236 h 300"/>
                <a:gd name="T8" fmla="*/ 533 w 646"/>
                <a:gd name="T9" fmla="*/ 133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5" name="Freeform 879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156" name="Group 880"/>
          <p:cNvGrpSpPr>
            <a:grpSpLocks/>
          </p:cNvGrpSpPr>
          <p:nvPr/>
        </p:nvGrpSpPr>
        <p:grpSpPr bwMode="auto">
          <a:xfrm>
            <a:off x="7947660" y="4032388"/>
            <a:ext cx="389334" cy="96440"/>
            <a:chOff x="2199" y="955"/>
            <a:chExt cx="2547" cy="506"/>
          </a:xfrm>
        </p:grpSpPr>
        <p:sp>
          <p:nvSpPr>
            <p:cNvPr id="157" name="Freeform 881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8" name="Freeform 882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9" name="Freeform 883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0" name="Freeform 884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1" name="Freeform 885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8 w 646"/>
                <a:gd name="T1" fmla="*/ 663 h 300"/>
                <a:gd name="T2" fmla="*/ 567 w 646"/>
                <a:gd name="T3" fmla="*/ 561 h 300"/>
                <a:gd name="T4" fmla="*/ 705 w 646"/>
                <a:gd name="T5" fmla="*/ 422 h 300"/>
                <a:gd name="T6" fmla="*/ 728 w 646"/>
                <a:gd name="T7" fmla="*/ 236 h 300"/>
                <a:gd name="T8" fmla="*/ 533 w 646"/>
                <a:gd name="T9" fmla="*/ 133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2" name="Freeform 886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pic>
        <p:nvPicPr>
          <p:cNvPr id="163" name="Picture 887" descr="access_point_stylized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264" y="3768070"/>
            <a:ext cx="325041" cy="2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" name="Line 888"/>
          <p:cNvSpPr>
            <a:spLocks noChangeShapeType="1"/>
          </p:cNvSpPr>
          <p:nvPr/>
        </p:nvSpPr>
        <p:spPr bwMode="auto">
          <a:xfrm rot="5400000" flipV="1">
            <a:off x="8825153" y="4056201"/>
            <a:ext cx="2381" cy="64294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grpSp>
        <p:nvGrpSpPr>
          <p:cNvPr id="165" name="Group 889"/>
          <p:cNvGrpSpPr>
            <a:grpSpLocks/>
          </p:cNvGrpSpPr>
          <p:nvPr/>
        </p:nvGrpSpPr>
        <p:grpSpPr bwMode="auto">
          <a:xfrm flipH="1">
            <a:off x="7163038" y="3376355"/>
            <a:ext cx="310754" cy="279797"/>
            <a:chOff x="2839" y="3501"/>
            <a:chExt cx="755" cy="803"/>
          </a:xfrm>
        </p:grpSpPr>
        <p:pic>
          <p:nvPicPr>
            <p:cNvPr id="166" name="Picture 890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7" name="Freeform 891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168" name="Group 892"/>
          <p:cNvGrpSpPr>
            <a:grpSpLocks/>
          </p:cNvGrpSpPr>
          <p:nvPr/>
        </p:nvGrpSpPr>
        <p:grpSpPr bwMode="auto">
          <a:xfrm flipH="1">
            <a:off x="6924913" y="3691868"/>
            <a:ext cx="361950" cy="304800"/>
            <a:chOff x="2839" y="3501"/>
            <a:chExt cx="755" cy="803"/>
          </a:xfrm>
        </p:grpSpPr>
        <p:pic>
          <p:nvPicPr>
            <p:cNvPr id="169" name="Picture 893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0" name="Freeform 894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171" name="Group 895"/>
          <p:cNvGrpSpPr>
            <a:grpSpLocks/>
          </p:cNvGrpSpPr>
          <p:nvPr/>
        </p:nvGrpSpPr>
        <p:grpSpPr bwMode="auto">
          <a:xfrm flipH="1">
            <a:off x="7283292" y="3918087"/>
            <a:ext cx="320278" cy="261938"/>
            <a:chOff x="2839" y="3501"/>
            <a:chExt cx="755" cy="803"/>
          </a:xfrm>
        </p:grpSpPr>
        <p:pic>
          <p:nvPicPr>
            <p:cNvPr id="172" name="Picture 896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" name="Freeform 897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174" name="Group 898"/>
          <p:cNvGrpSpPr>
            <a:grpSpLocks/>
          </p:cNvGrpSpPr>
          <p:nvPr/>
        </p:nvGrpSpPr>
        <p:grpSpPr bwMode="auto">
          <a:xfrm>
            <a:off x="7744064" y="3904991"/>
            <a:ext cx="320279" cy="263129"/>
            <a:chOff x="2839" y="3501"/>
            <a:chExt cx="755" cy="803"/>
          </a:xfrm>
        </p:grpSpPr>
        <p:pic>
          <p:nvPicPr>
            <p:cNvPr id="175" name="Picture 899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6" name="Freeform 900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pic>
        <p:nvPicPr>
          <p:cNvPr id="177" name="Picture 901" descr="car_icon_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091" y="1266566"/>
            <a:ext cx="636984" cy="12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" name="Group 902"/>
          <p:cNvGrpSpPr>
            <a:grpSpLocks/>
          </p:cNvGrpSpPr>
          <p:nvPr/>
        </p:nvGrpSpPr>
        <p:grpSpPr bwMode="auto">
          <a:xfrm>
            <a:off x="7041595" y="1135597"/>
            <a:ext cx="311944" cy="289322"/>
            <a:chOff x="2751" y="1851"/>
            <a:chExt cx="462" cy="478"/>
          </a:xfrm>
        </p:grpSpPr>
        <p:pic>
          <p:nvPicPr>
            <p:cNvPr id="179" name="Picture 903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" name="Picture 904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1" name="Picture 905" descr="access_point_stylized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836" y="3769261"/>
            <a:ext cx="309563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2" name="Group 906"/>
          <p:cNvGrpSpPr>
            <a:grpSpLocks/>
          </p:cNvGrpSpPr>
          <p:nvPr/>
        </p:nvGrpSpPr>
        <p:grpSpPr bwMode="auto">
          <a:xfrm>
            <a:off x="9012080" y="3727588"/>
            <a:ext cx="170259" cy="360759"/>
            <a:chOff x="4140" y="429"/>
            <a:chExt cx="1425" cy="2396"/>
          </a:xfrm>
        </p:grpSpPr>
        <p:sp>
          <p:nvSpPr>
            <p:cNvPr id="183" name="Freeform 907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14 w 354"/>
                <a:gd name="T1" fmla="*/ 0 h 2742"/>
                <a:gd name="T2" fmla="*/ 74 w 354"/>
                <a:gd name="T3" fmla="*/ 95 h 2742"/>
                <a:gd name="T4" fmla="*/ 73 w 354"/>
                <a:gd name="T5" fmla="*/ 734 h 2742"/>
                <a:gd name="T6" fmla="*/ 0 w 354"/>
                <a:gd name="T7" fmla="*/ 768 h 2742"/>
                <a:gd name="T8" fmla="*/ 14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" name="Rectangle 908"/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185" name="Freeform 909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45 w 211"/>
                <a:gd name="T3" fmla="*/ 61 h 2537"/>
                <a:gd name="T4" fmla="*/ 2 w 211"/>
                <a:gd name="T5" fmla="*/ 699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6" name="Freeform 910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70 w 328"/>
                <a:gd name="T3" fmla="*/ 36 h 226"/>
                <a:gd name="T4" fmla="*/ 70 w 328"/>
                <a:gd name="T5" fmla="*/ 64 h 226"/>
                <a:gd name="T6" fmla="*/ 0 w 328"/>
                <a:gd name="T7" fmla="*/ 2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7" name="Rectangle 911"/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grpSp>
          <p:nvGrpSpPr>
            <p:cNvPr id="188" name="Group 912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213" name="AutoShape 913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14" name="AutoShape 914"/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189" name="Rectangle 915"/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grpSp>
          <p:nvGrpSpPr>
            <p:cNvPr id="190" name="Group 916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211" name="AutoShape 917"/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12" name="AutoShape 918"/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191" name="Rectangle 919"/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192" name="Rectangle 920"/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grpSp>
          <p:nvGrpSpPr>
            <p:cNvPr id="193" name="Group 921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209" name="AutoShape 922"/>
              <p:cNvSpPr>
                <a:spLocks noChangeArrowheads="1"/>
              </p:cNvSpPr>
              <p:nvPr/>
            </p:nvSpPr>
            <p:spPr bwMode="auto">
              <a:xfrm>
                <a:off x="618" y="2586"/>
                <a:ext cx="720" cy="1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10" name="AutoShape 923"/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194" name="Freeform 924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70 w 328"/>
                <a:gd name="T3" fmla="*/ 35 h 226"/>
                <a:gd name="T4" fmla="*/ 70 w 328"/>
                <a:gd name="T5" fmla="*/ 62 h 226"/>
                <a:gd name="T6" fmla="*/ 0 w 328"/>
                <a:gd name="T7" fmla="*/ 2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95" name="Group 925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207" name="AutoShape 926"/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08" name="AutoShape 927"/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196" name="Rectangle 928"/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197" name="Freeform 929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62 w 296"/>
                <a:gd name="T3" fmla="*/ 39 h 256"/>
                <a:gd name="T4" fmla="*/ 62 w 296"/>
                <a:gd name="T5" fmla="*/ 71 h 256"/>
                <a:gd name="T6" fmla="*/ 0 w 296"/>
                <a:gd name="T7" fmla="*/ 2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8" name="Freeform 930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65 w 304"/>
                <a:gd name="T3" fmla="*/ 46 h 288"/>
                <a:gd name="T4" fmla="*/ 61 w 304"/>
                <a:gd name="T5" fmla="*/ 81 h 288"/>
                <a:gd name="T6" fmla="*/ 2 w 304"/>
                <a:gd name="T7" fmla="*/ 35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9" name="Oval 931"/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00" name="Freeform 932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0 h 240"/>
                <a:gd name="T2" fmla="*/ 2 w 306"/>
                <a:gd name="T3" fmla="*/ 68 h 240"/>
                <a:gd name="T4" fmla="*/ 65 w 306"/>
                <a:gd name="T5" fmla="*/ 31 h 240"/>
                <a:gd name="T6" fmla="*/ 62 w 306"/>
                <a:gd name="T7" fmla="*/ 0 h 240"/>
                <a:gd name="T8" fmla="*/ 0 w 306"/>
                <a:gd name="T9" fmla="*/ 3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1" name="AutoShape 933"/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02" name="AutoShape 934"/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03" name="Oval 935"/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04" name="Oval 936"/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350">
                <a:solidFill>
                  <a:srgbClr val="FF0000"/>
                </a:solidFill>
              </a:endParaRPr>
            </a:p>
          </p:txBody>
        </p:sp>
        <p:sp>
          <p:nvSpPr>
            <p:cNvPr id="205" name="Oval 937"/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06" name="Rectangle 938"/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</p:grpSp>
      <p:grpSp>
        <p:nvGrpSpPr>
          <p:cNvPr id="215" name="Group 939"/>
          <p:cNvGrpSpPr>
            <a:grpSpLocks/>
          </p:cNvGrpSpPr>
          <p:nvPr/>
        </p:nvGrpSpPr>
        <p:grpSpPr bwMode="auto">
          <a:xfrm>
            <a:off x="8775145" y="3953807"/>
            <a:ext cx="170260" cy="360759"/>
            <a:chOff x="4140" y="429"/>
            <a:chExt cx="1425" cy="2396"/>
          </a:xfrm>
        </p:grpSpPr>
        <p:sp>
          <p:nvSpPr>
            <p:cNvPr id="216" name="Freeform 940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14 w 354"/>
                <a:gd name="T1" fmla="*/ 0 h 2742"/>
                <a:gd name="T2" fmla="*/ 74 w 354"/>
                <a:gd name="T3" fmla="*/ 95 h 2742"/>
                <a:gd name="T4" fmla="*/ 73 w 354"/>
                <a:gd name="T5" fmla="*/ 734 h 2742"/>
                <a:gd name="T6" fmla="*/ 0 w 354"/>
                <a:gd name="T7" fmla="*/ 768 h 2742"/>
                <a:gd name="T8" fmla="*/ 14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7" name="Rectangle 941"/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18" name="Freeform 942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45 w 211"/>
                <a:gd name="T3" fmla="*/ 61 h 2537"/>
                <a:gd name="T4" fmla="*/ 2 w 211"/>
                <a:gd name="T5" fmla="*/ 699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9" name="Freeform 943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70 w 328"/>
                <a:gd name="T3" fmla="*/ 36 h 226"/>
                <a:gd name="T4" fmla="*/ 70 w 328"/>
                <a:gd name="T5" fmla="*/ 64 h 226"/>
                <a:gd name="T6" fmla="*/ 0 w 328"/>
                <a:gd name="T7" fmla="*/ 2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0" name="Rectangle 944"/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grpSp>
          <p:nvGrpSpPr>
            <p:cNvPr id="221" name="Group 945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246" name="AutoShape 946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47" name="AutoShape 947"/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222" name="Rectangle 948"/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grpSp>
          <p:nvGrpSpPr>
            <p:cNvPr id="223" name="Group 949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244" name="AutoShape 950"/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45" name="AutoShape 951"/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224" name="Rectangle 952"/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25" name="Rectangle 953"/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grpSp>
          <p:nvGrpSpPr>
            <p:cNvPr id="226" name="Group 954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242" name="AutoShape 955"/>
              <p:cNvSpPr>
                <a:spLocks noChangeArrowheads="1"/>
              </p:cNvSpPr>
              <p:nvPr/>
            </p:nvSpPr>
            <p:spPr bwMode="auto">
              <a:xfrm>
                <a:off x="618" y="2586"/>
                <a:ext cx="720" cy="1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43" name="AutoShape 956"/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227" name="Freeform 957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70 w 328"/>
                <a:gd name="T3" fmla="*/ 35 h 226"/>
                <a:gd name="T4" fmla="*/ 70 w 328"/>
                <a:gd name="T5" fmla="*/ 62 h 226"/>
                <a:gd name="T6" fmla="*/ 0 w 328"/>
                <a:gd name="T7" fmla="*/ 2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228" name="Group 958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240" name="AutoShape 959"/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41" name="AutoShape 960"/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229" name="Rectangle 961"/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30" name="Freeform 962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62 w 296"/>
                <a:gd name="T3" fmla="*/ 39 h 256"/>
                <a:gd name="T4" fmla="*/ 62 w 296"/>
                <a:gd name="T5" fmla="*/ 71 h 256"/>
                <a:gd name="T6" fmla="*/ 0 w 296"/>
                <a:gd name="T7" fmla="*/ 2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1" name="Freeform 963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65 w 304"/>
                <a:gd name="T3" fmla="*/ 46 h 288"/>
                <a:gd name="T4" fmla="*/ 61 w 304"/>
                <a:gd name="T5" fmla="*/ 81 h 288"/>
                <a:gd name="T6" fmla="*/ 2 w 304"/>
                <a:gd name="T7" fmla="*/ 35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2" name="Oval 964"/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33" name="Freeform 965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0 h 240"/>
                <a:gd name="T2" fmla="*/ 2 w 306"/>
                <a:gd name="T3" fmla="*/ 68 h 240"/>
                <a:gd name="T4" fmla="*/ 65 w 306"/>
                <a:gd name="T5" fmla="*/ 31 h 240"/>
                <a:gd name="T6" fmla="*/ 62 w 306"/>
                <a:gd name="T7" fmla="*/ 0 h 240"/>
                <a:gd name="T8" fmla="*/ 0 w 306"/>
                <a:gd name="T9" fmla="*/ 3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4" name="AutoShape 966"/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35" name="AutoShape 967"/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36" name="Oval 968"/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37" name="Oval 969"/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350">
                <a:solidFill>
                  <a:srgbClr val="FF0000"/>
                </a:solidFill>
              </a:endParaRPr>
            </a:p>
          </p:txBody>
        </p:sp>
        <p:sp>
          <p:nvSpPr>
            <p:cNvPr id="238" name="Oval 970"/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39" name="Rectangle 971"/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</p:grpSp>
      <p:grpSp>
        <p:nvGrpSpPr>
          <p:cNvPr id="248" name="Group 972"/>
          <p:cNvGrpSpPr>
            <a:grpSpLocks/>
          </p:cNvGrpSpPr>
          <p:nvPr/>
        </p:nvGrpSpPr>
        <p:grpSpPr bwMode="auto">
          <a:xfrm>
            <a:off x="6808233" y="1508263"/>
            <a:ext cx="401241" cy="305990"/>
            <a:chOff x="877" y="1008"/>
            <a:chExt cx="2747" cy="2591"/>
          </a:xfrm>
        </p:grpSpPr>
        <p:pic>
          <p:nvPicPr>
            <p:cNvPr id="249" name="Picture 973" descr="antenna_styliz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" name="Picture 974" descr="laptop_keyboar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1" name="Freeform 975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6 w 2982"/>
                <a:gd name="T1" fmla="*/ 0 h 2442"/>
                <a:gd name="T2" fmla="*/ 0 w 2982"/>
                <a:gd name="T3" fmla="*/ 24 h 2442"/>
                <a:gd name="T4" fmla="*/ 72 w 2982"/>
                <a:gd name="T5" fmla="*/ 34 h 2442"/>
                <a:gd name="T6" fmla="*/ 90 w 2982"/>
                <a:gd name="T7" fmla="*/ 4 h 2442"/>
                <a:gd name="T8" fmla="*/ 16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pic>
          <p:nvPicPr>
            <p:cNvPr id="252" name="Picture 976" descr="scree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3" name="Freeform 977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76 w 2528"/>
                <a:gd name="T3" fmla="*/ 5 h 455"/>
                <a:gd name="T4" fmla="*/ 74 w 2528"/>
                <a:gd name="T5" fmla="*/ 6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4" name="Freeform 978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7 w 702"/>
                <a:gd name="T1" fmla="*/ 0 h 1893"/>
                <a:gd name="T2" fmla="*/ 0 w 702"/>
                <a:gd name="T3" fmla="*/ 25 h 1893"/>
                <a:gd name="T4" fmla="*/ 3 w 702"/>
                <a:gd name="T5" fmla="*/ 26 h 1893"/>
                <a:gd name="T6" fmla="*/ 21 w 702"/>
                <a:gd name="T7" fmla="*/ 1 h 1893"/>
                <a:gd name="T8" fmla="*/ 17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5" name="Freeform 979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23 w 756"/>
                <a:gd name="T1" fmla="*/ 0 h 2184"/>
                <a:gd name="T2" fmla="*/ 4 w 756"/>
                <a:gd name="T3" fmla="*/ 30 h 2184"/>
                <a:gd name="T4" fmla="*/ 0 w 756"/>
                <a:gd name="T5" fmla="*/ 29 h 2184"/>
                <a:gd name="T6" fmla="*/ 18 w 756"/>
                <a:gd name="T7" fmla="*/ 1 h 2184"/>
                <a:gd name="T8" fmla="*/ 23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6" name="Freeform 980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2 h 738"/>
                <a:gd name="T4" fmla="*/ 73 w 2773"/>
                <a:gd name="T5" fmla="*/ 10 h 738"/>
                <a:gd name="T6" fmla="*/ 71 w 2773"/>
                <a:gd name="T7" fmla="*/ 8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7" name="Freeform 981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39 w 637"/>
                <a:gd name="T1" fmla="*/ 0 h 1659"/>
                <a:gd name="T2" fmla="*/ 40 w 637"/>
                <a:gd name="T3" fmla="*/ 0 h 1659"/>
                <a:gd name="T4" fmla="*/ 4 w 637"/>
                <a:gd name="T5" fmla="*/ 160 h 1659"/>
                <a:gd name="T6" fmla="*/ 0 w 637"/>
                <a:gd name="T7" fmla="*/ 157 h 1659"/>
                <a:gd name="T8" fmla="*/ 39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8" name="Freeform 982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6 h 550"/>
                <a:gd name="T4" fmla="*/ 137 w 2216"/>
                <a:gd name="T5" fmla="*/ 54 h 550"/>
                <a:gd name="T6" fmla="*/ 140 w 2216"/>
                <a:gd name="T7" fmla="*/ 48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259" name="Group 983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266" name="Freeform 984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67" name="Freeform 985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68" name="Freeform 986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69" name="Freeform 987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70" name="Freeform 988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71" name="Freeform 989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260" name="Freeform 990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36 h 792"/>
                <a:gd name="T2" fmla="*/ 35 w 990"/>
                <a:gd name="T3" fmla="*/ 0 h 792"/>
                <a:gd name="T4" fmla="*/ 35 w 990"/>
                <a:gd name="T5" fmla="*/ 3 h 792"/>
                <a:gd name="T6" fmla="*/ 0 w 990"/>
                <a:gd name="T7" fmla="*/ 39 h 792"/>
                <a:gd name="T8" fmla="*/ 1 w 990"/>
                <a:gd name="T9" fmla="*/ 36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1" name="Freeform 991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90 w 2532"/>
                <a:gd name="T5" fmla="*/ 33 h 723"/>
                <a:gd name="T6" fmla="*/ 90 w 2532"/>
                <a:gd name="T7" fmla="*/ 35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2" name="Freeform 992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6 h 147"/>
                <a:gd name="T4" fmla="*/ 0 w 26"/>
                <a:gd name="T5" fmla="*/ 6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3" name="Freeform 993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42 w 1176"/>
                <a:gd name="T1" fmla="*/ 0 h 606"/>
                <a:gd name="T2" fmla="*/ 0 w 1176"/>
                <a:gd name="T3" fmla="*/ 29 h 606"/>
                <a:gd name="T4" fmla="*/ 1 w 1176"/>
                <a:gd name="T5" fmla="*/ 29 h 606"/>
                <a:gd name="T6" fmla="*/ 42 w 1176"/>
                <a:gd name="T7" fmla="*/ 1 h 606"/>
                <a:gd name="T8" fmla="*/ 42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4" name="Freeform 994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62 w 2532"/>
                <a:gd name="T5" fmla="*/ 25 h 723"/>
                <a:gd name="T6" fmla="*/ 62 w 2532"/>
                <a:gd name="T7" fmla="*/ 26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5" name="Freeform 995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32 h 723"/>
                <a:gd name="T6" fmla="*/ 0 w 2532"/>
                <a:gd name="T7" fmla="*/ 34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pic>
        <p:nvPicPr>
          <p:cNvPr id="272" name="Picture 996" descr="laptop_keyboar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64" flipH="1">
            <a:off x="8004812" y="4277657"/>
            <a:ext cx="291703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" name="Freeform 997"/>
          <p:cNvSpPr>
            <a:spLocks/>
          </p:cNvSpPr>
          <p:nvPr/>
        </p:nvSpPr>
        <p:spPr bwMode="auto">
          <a:xfrm>
            <a:off x="8101250" y="4160974"/>
            <a:ext cx="234554" cy="155972"/>
          </a:xfrm>
          <a:custGeom>
            <a:avLst/>
            <a:gdLst>
              <a:gd name="T0" fmla="*/ 2147483646 w 2982"/>
              <a:gd name="T1" fmla="*/ 0 h 2442"/>
              <a:gd name="T2" fmla="*/ 0 w 2982"/>
              <a:gd name="T3" fmla="*/ 2147483646 h 2442"/>
              <a:gd name="T4" fmla="*/ 2147483646 w 2982"/>
              <a:gd name="T5" fmla="*/ 2147483646 h 2442"/>
              <a:gd name="T6" fmla="*/ 2147483646 w 2982"/>
              <a:gd name="T7" fmla="*/ 2147483646 h 2442"/>
              <a:gd name="T8" fmla="*/ 2147483646 w 2982"/>
              <a:gd name="T9" fmla="*/ 0 h 2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2" h="2442">
                <a:moveTo>
                  <a:pt x="540" y="0"/>
                </a:moveTo>
                <a:lnTo>
                  <a:pt x="0" y="1734"/>
                </a:lnTo>
                <a:lnTo>
                  <a:pt x="2394" y="2442"/>
                </a:lnTo>
                <a:lnTo>
                  <a:pt x="2982" y="318"/>
                </a:lnTo>
                <a:lnTo>
                  <a:pt x="54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274" name="Picture 998" descr="scre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58" y="4164547"/>
            <a:ext cx="213122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" name="Freeform 999"/>
          <p:cNvSpPr>
            <a:spLocks/>
          </p:cNvSpPr>
          <p:nvPr/>
        </p:nvSpPr>
        <p:spPr bwMode="auto">
          <a:xfrm>
            <a:off x="8144115" y="4156214"/>
            <a:ext cx="198835" cy="29765"/>
          </a:xfrm>
          <a:custGeom>
            <a:avLst/>
            <a:gdLst>
              <a:gd name="T0" fmla="*/ 2147483646 w 2528"/>
              <a:gd name="T1" fmla="*/ 0 h 455"/>
              <a:gd name="T2" fmla="*/ 2147483646 w 2528"/>
              <a:gd name="T3" fmla="*/ 2147483646 h 455"/>
              <a:gd name="T4" fmla="*/ 2147483646 w 2528"/>
              <a:gd name="T5" fmla="*/ 2147483646 h 455"/>
              <a:gd name="T6" fmla="*/ 0 w 2528"/>
              <a:gd name="T7" fmla="*/ 2147483646 h 455"/>
              <a:gd name="T8" fmla="*/ 2147483646 w 2528"/>
              <a:gd name="T9" fmla="*/ 0 h 4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28" h="455">
                <a:moveTo>
                  <a:pt x="14" y="0"/>
                </a:moveTo>
                <a:lnTo>
                  <a:pt x="2528" y="341"/>
                </a:lnTo>
                <a:lnTo>
                  <a:pt x="2480" y="455"/>
                </a:lnTo>
                <a:lnTo>
                  <a:pt x="0" y="86"/>
                </a:lnTo>
                <a:lnTo>
                  <a:pt x="14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EAEAE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76" name="Freeform 1000"/>
          <p:cNvSpPr>
            <a:spLocks/>
          </p:cNvSpPr>
          <p:nvPr/>
        </p:nvSpPr>
        <p:spPr bwMode="auto">
          <a:xfrm>
            <a:off x="8100062" y="4156213"/>
            <a:ext cx="54769" cy="121444"/>
          </a:xfrm>
          <a:custGeom>
            <a:avLst/>
            <a:gdLst>
              <a:gd name="T0" fmla="*/ 2147483646 w 702"/>
              <a:gd name="T1" fmla="*/ 0 h 1893"/>
              <a:gd name="T2" fmla="*/ 0 w 702"/>
              <a:gd name="T3" fmla="*/ 2147483646 h 1893"/>
              <a:gd name="T4" fmla="*/ 2147483646 w 702"/>
              <a:gd name="T5" fmla="*/ 2147483646 h 1893"/>
              <a:gd name="T6" fmla="*/ 2147483646 w 702"/>
              <a:gd name="T7" fmla="*/ 2147483646 h 1893"/>
              <a:gd name="T8" fmla="*/ 2147483646 w 702"/>
              <a:gd name="T9" fmla="*/ 0 h 18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2" h="1893">
                <a:moveTo>
                  <a:pt x="579" y="0"/>
                </a:moveTo>
                <a:lnTo>
                  <a:pt x="0" y="1869"/>
                </a:lnTo>
                <a:lnTo>
                  <a:pt x="114" y="1893"/>
                </a:lnTo>
                <a:lnTo>
                  <a:pt x="702" y="51"/>
                </a:lnTo>
                <a:lnTo>
                  <a:pt x="579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77" name="Freeform 1001"/>
          <p:cNvSpPr>
            <a:spLocks/>
          </p:cNvSpPr>
          <p:nvPr/>
        </p:nvSpPr>
        <p:spPr bwMode="auto">
          <a:xfrm>
            <a:off x="8282228" y="4177645"/>
            <a:ext cx="59531" cy="139303"/>
          </a:xfrm>
          <a:custGeom>
            <a:avLst/>
            <a:gdLst>
              <a:gd name="T0" fmla="*/ 2147483646 w 756"/>
              <a:gd name="T1" fmla="*/ 0 h 2184"/>
              <a:gd name="T2" fmla="*/ 2147483646 w 756"/>
              <a:gd name="T3" fmla="*/ 2147483646 h 2184"/>
              <a:gd name="T4" fmla="*/ 0 w 756"/>
              <a:gd name="T5" fmla="*/ 2147483646 h 2184"/>
              <a:gd name="T6" fmla="*/ 2147483646 w 756"/>
              <a:gd name="T7" fmla="*/ 2147483646 h 2184"/>
              <a:gd name="T8" fmla="*/ 2147483646 w 756"/>
              <a:gd name="T9" fmla="*/ 0 h 2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6" h="2184">
                <a:moveTo>
                  <a:pt x="756" y="0"/>
                </a:moveTo>
                <a:lnTo>
                  <a:pt x="138" y="2184"/>
                </a:lnTo>
                <a:lnTo>
                  <a:pt x="0" y="2148"/>
                </a:lnTo>
                <a:lnTo>
                  <a:pt x="606" y="78"/>
                </a:lnTo>
                <a:lnTo>
                  <a:pt x="756" y="0"/>
                </a:ln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78" name="Freeform 1002"/>
          <p:cNvSpPr>
            <a:spLocks/>
          </p:cNvSpPr>
          <p:nvPr/>
        </p:nvSpPr>
        <p:spPr bwMode="auto">
          <a:xfrm>
            <a:off x="8098871" y="4270513"/>
            <a:ext cx="217885" cy="47625"/>
          </a:xfrm>
          <a:custGeom>
            <a:avLst/>
            <a:gdLst>
              <a:gd name="T0" fmla="*/ 2147483646 w 2773"/>
              <a:gd name="T1" fmla="*/ 0 h 738"/>
              <a:gd name="T2" fmla="*/ 0 w 2773"/>
              <a:gd name="T3" fmla="*/ 2147483646 h 738"/>
              <a:gd name="T4" fmla="*/ 2147483646 w 2773"/>
              <a:gd name="T5" fmla="*/ 2147483646 h 738"/>
              <a:gd name="T6" fmla="*/ 2147483646 w 2773"/>
              <a:gd name="T7" fmla="*/ 2147483646 h 738"/>
              <a:gd name="T8" fmla="*/ 2147483646 w 2773"/>
              <a:gd name="T9" fmla="*/ 0 h 7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73" h="738">
                <a:moveTo>
                  <a:pt x="33" y="0"/>
                </a:moveTo>
                <a:lnTo>
                  <a:pt x="0" y="99"/>
                </a:lnTo>
                <a:lnTo>
                  <a:pt x="2436" y="738"/>
                </a:lnTo>
                <a:cubicBezTo>
                  <a:pt x="2499" y="501"/>
                  <a:pt x="2773" y="727"/>
                  <a:pt x="2373" y="603"/>
                </a:cubicBezTo>
                <a:lnTo>
                  <a:pt x="33" y="0"/>
                </a:lnTo>
                <a:close/>
              </a:path>
            </a:pathLst>
          </a:custGeom>
          <a:gradFill rotWithShape="1">
            <a:gsLst>
              <a:gs pos="0">
                <a:srgbClr val="0000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79" name="Freeform 1003"/>
          <p:cNvSpPr>
            <a:spLocks/>
          </p:cNvSpPr>
          <p:nvPr/>
        </p:nvSpPr>
        <p:spPr bwMode="auto">
          <a:xfrm>
            <a:off x="8288180" y="4178835"/>
            <a:ext cx="55959" cy="140494"/>
          </a:xfrm>
          <a:custGeom>
            <a:avLst/>
            <a:gdLst>
              <a:gd name="T0" fmla="*/ 2147483646 w 637"/>
              <a:gd name="T1" fmla="*/ 0 h 1659"/>
              <a:gd name="T2" fmla="*/ 2147483646 w 637"/>
              <a:gd name="T3" fmla="*/ 0 h 1659"/>
              <a:gd name="T4" fmla="*/ 2147483646 w 637"/>
              <a:gd name="T5" fmla="*/ 2147483646 h 1659"/>
              <a:gd name="T6" fmla="*/ 0 w 637"/>
              <a:gd name="T7" fmla="*/ 2147483646 h 1659"/>
              <a:gd name="T8" fmla="*/ 2147483646 w 637"/>
              <a:gd name="T9" fmla="*/ 0 h 16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7" h="1659">
                <a:moveTo>
                  <a:pt x="615" y="0"/>
                </a:moveTo>
                <a:lnTo>
                  <a:pt x="637" y="0"/>
                </a:lnTo>
                <a:lnTo>
                  <a:pt x="68" y="1659"/>
                </a:lnTo>
                <a:lnTo>
                  <a:pt x="0" y="1647"/>
                </a:lnTo>
                <a:lnTo>
                  <a:pt x="615" y="0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80" name="Freeform 1004"/>
          <p:cNvSpPr>
            <a:spLocks/>
          </p:cNvSpPr>
          <p:nvPr/>
        </p:nvSpPr>
        <p:spPr bwMode="auto">
          <a:xfrm>
            <a:off x="8098870" y="4277656"/>
            <a:ext cx="194072" cy="46434"/>
          </a:xfrm>
          <a:custGeom>
            <a:avLst/>
            <a:gdLst>
              <a:gd name="T0" fmla="*/ 0 w 2216"/>
              <a:gd name="T1" fmla="*/ 0 h 550"/>
              <a:gd name="T2" fmla="*/ 2147483646 w 2216"/>
              <a:gd name="T3" fmla="*/ 2147483646 h 550"/>
              <a:gd name="T4" fmla="*/ 2147483646 w 2216"/>
              <a:gd name="T5" fmla="*/ 2147483646 h 550"/>
              <a:gd name="T6" fmla="*/ 2147483646 w 2216"/>
              <a:gd name="T7" fmla="*/ 2147483646 h 550"/>
              <a:gd name="T8" fmla="*/ 0 w 2216"/>
              <a:gd name="T9" fmla="*/ 0 h 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16" h="550">
                <a:moveTo>
                  <a:pt x="0" y="0"/>
                </a:moveTo>
                <a:lnTo>
                  <a:pt x="9" y="57"/>
                </a:lnTo>
                <a:lnTo>
                  <a:pt x="2164" y="550"/>
                </a:lnTo>
                <a:lnTo>
                  <a:pt x="2216" y="49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281" name="Group 1005"/>
          <p:cNvGrpSpPr>
            <a:grpSpLocks/>
          </p:cNvGrpSpPr>
          <p:nvPr/>
        </p:nvGrpSpPr>
        <p:grpSpPr bwMode="auto">
          <a:xfrm>
            <a:off x="8096490" y="4326472"/>
            <a:ext cx="65485" cy="28575"/>
            <a:chOff x="1740" y="2642"/>
            <a:chExt cx="752" cy="327"/>
          </a:xfrm>
        </p:grpSpPr>
        <p:sp>
          <p:nvSpPr>
            <p:cNvPr id="282" name="Freeform 1006"/>
            <p:cNvSpPr>
              <a:spLocks/>
            </p:cNvSpPr>
            <p:nvPr/>
          </p:nvSpPr>
          <p:spPr bwMode="auto">
            <a:xfrm>
              <a:off x="1740" y="2642"/>
              <a:ext cx="752" cy="327"/>
            </a:xfrm>
            <a:custGeom>
              <a:avLst/>
              <a:gdLst>
                <a:gd name="T0" fmla="*/ 293 w 752"/>
                <a:gd name="T1" fmla="*/ 0 h 327"/>
                <a:gd name="T2" fmla="*/ 752 w 752"/>
                <a:gd name="T3" fmla="*/ 124 h 327"/>
                <a:gd name="T4" fmla="*/ 470 w 752"/>
                <a:gd name="T5" fmla="*/ 327 h 327"/>
                <a:gd name="T6" fmla="*/ 0 w 752"/>
                <a:gd name="T7" fmla="*/ 183 h 327"/>
                <a:gd name="T8" fmla="*/ 293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3" name="Freeform 1007"/>
            <p:cNvSpPr>
              <a:spLocks/>
            </p:cNvSpPr>
            <p:nvPr/>
          </p:nvSpPr>
          <p:spPr bwMode="auto">
            <a:xfrm>
              <a:off x="1754" y="2649"/>
              <a:ext cx="726" cy="311"/>
            </a:xfrm>
            <a:custGeom>
              <a:avLst/>
              <a:gdLst>
                <a:gd name="T0" fmla="*/ 282 w 726"/>
                <a:gd name="T1" fmla="*/ 0 h 311"/>
                <a:gd name="T2" fmla="*/ 726 w 726"/>
                <a:gd name="T3" fmla="*/ 119 h 311"/>
                <a:gd name="T4" fmla="*/ 457 w 726"/>
                <a:gd name="T5" fmla="*/ 311 h 311"/>
                <a:gd name="T6" fmla="*/ 0 w 726"/>
                <a:gd name="T7" fmla="*/ 173 h 311"/>
                <a:gd name="T8" fmla="*/ 282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4" name="Freeform 1008"/>
            <p:cNvSpPr>
              <a:spLocks/>
            </p:cNvSpPr>
            <p:nvPr/>
          </p:nvSpPr>
          <p:spPr bwMode="auto">
            <a:xfrm>
              <a:off x="1808" y="2770"/>
              <a:ext cx="258" cy="100"/>
            </a:xfrm>
            <a:custGeom>
              <a:avLst/>
              <a:gdLst>
                <a:gd name="T0" fmla="*/ 0 w 258"/>
                <a:gd name="T1" fmla="*/ 44 h 100"/>
                <a:gd name="T2" fmla="*/ 75 w 258"/>
                <a:gd name="T3" fmla="*/ 0 h 100"/>
                <a:gd name="T4" fmla="*/ 258 w 258"/>
                <a:gd name="T5" fmla="*/ 50 h 100"/>
                <a:gd name="T6" fmla="*/ 183 w 258"/>
                <a:gd name="T7" fmla="*/ 100 h 100"/>
                <a:gd name="T8" fmla="*/ 0 w 258"/>
                <a:gd name="T9" fmla="*/ 44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5" name="Freeform 1009"/>
            <p:cNvSpPr>
              <a:spLocks/>
            </p:cNvSpPr>
            <p:nvPr/>
          </p:nvSpPr>
          <p:spPr bwMode="auto">
            <a:xfrm>
              <a:off x="1799" y="2816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" name="Freeform 1010"/>
            <p:cNvSpPr>
              <a:spLocks/>
            </p:cNvSpPr>
            <p:nvPr/>
          </p:nvSpPr>
          <p:spPr bwMode="auto">
            <a:xfrm>
              <a:off x="2020" y="2834"/>
              <a:ext cx="258" cy="102"/>
            </a:xfrm>
            <a:custGeom>
              <a:avLst/>
              <a:gdLst>
                <a:gd name="T0" fmla="*/ 0 w 258"/>
                <a:gd name="T1" fmla="*/ 46 h 102"/>
                <a:gd name="T2" fmla="*/ 71 w 258"/>
                <a:gd name="T3" fmla="*/ 0 h 102"/>
                <a:gd name="T4" fmla="*/ 258 w 258"/>
                <a:gd name="T5" fmla="*/ 52 h 102"/>
                <a:gd name="T6" fmla="*/ 183 w 258"/>
                <a:gd name="T7" fmla="*/ 102 h 102"/>
                <a:gd name="T8" fmla="*/ 0 w 258"/>
                <a:gd name="T9" fmla="*/ 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7" name="Freeform 1011"/>
            <p:cNvSpPr>
              <a:spLocks/>
            </p:cNvSpPr>
            <p:nvPr/>
          </p:nvSpPr>
          <p:spPr bwMode="auto">
            <a:xfrm>
              <a:off x="2011" y="2882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288" name="Freeform 1012"/>
          <p:cNvSpPr>
            <a:spLocks/>
          </p:cNvSpPr>
          <p:nvPr/>
        </p:nvSpPr>
        <p:spPr bwMode="auto">
          <a:xfrm>
            <a:off x="8208408" y="4331235"/>
            <a:ext cx="79772" cy="60722"/>
          </a:xfrm>
          <a:custGeom>
            <a:avLst/>
            <a:gdLst>
              <a:gd name="T0" fmla="*/ 2147483646 w 990"/>
              <a:gd name="T1" fmla="*/ 2147483646 h 792"/>
              <a:gd name="T2" fmla="*/ 2147483646 w 990"/>
              <a:gd name="T3" fmla="*/ 0 h 792"/>
              <a:gd name="T4" fmla="*/ 2147483646 w 990"/>
              <a:gd name="T5" fmla="*/ 2147483646 h 792"/>
              <a:gd name="T6" fmla="*/ 0 w 990"/>
              <a:gd name="T7" fmla="*/ 2147483646 h 792"/>
              <a:gd name="T8" fmla="*/ 2147483646 w 990"/>
              <a:gd name="T9" fmla="*/ 2147483646 h 7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0" h="792">
                <a:moveTo>
                  <a:pt x="3" y="738"/>
                </a:moveTo>
                <a:lnTo>
                  <a:pt x="990" y="0"/>
                </a:lnTo>
                <a:lnTo>
                  <a:pt x="987" y="60"/>
                </a:lnTo>
                <a:lnTo>
                  <a:pt x="0" y="792"/>
                </a:lnTo>
                <a:lnTo>
                  <a:pt x="3" y="738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89" name="Freeform 1013"/>
          <p:cNvSpPr>
            <a:spLocks/>
          </p:cNvSpPr>
          <p:nvPr/>
        </p:nvSpPr>
        <p:spPr bwMode="auto">
          <a:xfrm>
            <a:off x="8004811" y="4335998"/>
            <a:ext cx="203597" cy="54769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0" name="Freeform 1014"/>
          <p:cNvSpPr>
            <a:spLocks/>
          </p:cNvSpPr>
          <p:nvPr/>
        </p:nvSpPr>
        <p:spPr bwMode="auto">
          <a:xfrm>
            <a:off x="8006001" y="4325282"/>
            <a:ext cx="1191" cy="11906"/>
          </a:xfrm>
          <a:custGeom>
            <a:avLst/>
            <a:gdLst>
              <a:gd name="T0" fmla="*/ 2147483646 w 26"/>
              <a:gd name="T1" fmla="*/ 2147483646 h 147"/>
              <a:gd name="T2" fmla="*/ 2147483646 w 26"/>
              <a:gd name="T3" fmla="*/ 2147483646 h 147"/>
              <a:gd name="T4" fmla="*/ 0 w 26"/>
              <a:gd name="T5" fmla="*/ 2147483646 h 147"/>
              <a:gd name="T6" fmla="*/ 2147483646 w 26"/>
              <a:gd name="T7" fmla="*/ 0 h 147"/>
              <a:gd name="T8" fmla="*/ 2147483646 w 26"/>
              <a:gd name="T9" fmla="*/ 2147483646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" h="147">
                <a:moveTo>
                  <a:pt x="26" y="10"/>
                </a:moveTo>
                <a:lnTo>
                  <a:pt x="23" y="147"/>
                </a:lnTo>
                <a:lnTo>
                  <a:pt x="0" y="144"/>
                </a:lnTo>
                <a:lnTo>
                  <a:pt x="3" y="0"/>
                </a:lnTo>
                <a:lnTo>
                  <a:pt x="26" y="1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1" name="Freeform 1015"/>
          <p:cNvSpPr>
            <a:spLocks/>
          </p:cNvSpPr>
          <p:nvPr/>
        </p:nvSpPr>
        <p:spPr bwMode="auto">
          <a:xfrm>
            <a:off x="8006001" y="4280037"/>
            <a:ext cx="94060" cy="46434"/>
          </a:xfrm>
          <a:custGeom>
            <a:avLst/>
            <a:gdLst>
              <a:gd name="T0" fmla="*/ 2147483646 w 1176"/>
              <a:gd name="T1" fmla="*/ 0 h 606"/>
              <a:gd name="T2" fmla="*/ 0 w 1176"/>
              <a:gd name="T3" fmla="*/ 2147483646 h 606"/>
              <a:gd name="T4" fmla="*/ 2147483646 w 1176"/>
              <a:gd name="T5" fmla="*/ 2147483646 h 606"/>
              <a:gd name="T6" fmla="*/ 2147483646 w 1176"/>
              <a:gd name="T7" fmla="*/ 2147483646 h 606"/>
              <a:gd name="T8" fmla="*/ 2147483646 w 1176"/>
              <a:gd name="T9" fmla="*/ 0 h 6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6" h="606">
                <a:moveTo>
                  <a:pt x="1170" y="0"/>
                </a:moveTo>
                <a:lnTo>
                  <a:pt x="0" y="597"/>
                </a:lnTo>
                <a:lnTo>
                  <a:pt x="30" y="606"/>
                </a:lnTo>
                <a:lnTo>
                  <a:pt x="1176" y="18"/>
                </a:lnTo>
                <a:lnTo>
                  <a:pt x="1170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2" name="Freeform 1016"/>
          <p:cNvSpPr>
            <a:spLocks/>
          </p:cNvSpPr>
          <p:nvPr/>
        </p:nvSpPr>
        <p:spPr bwMode="auto">
          <a:xfrm>
            <a:off x="8011956" y="4327663"/>
            <a:ext cx="192881" cy="53578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3" name="Freeform 1017"/>
          <p:cNvSpPr>
            <a:spLocks/>
          </p:cNvSpPr>
          <p:nvPr/>
        </p:nvSpPr>
        <p:spPr bwMode="auto">
          <a:xfrm flipV="1">
            <a:off x="8204837" y="4324091"/>
            <a:ext cx="78581" cy="55960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294" name="Picture 1018" descr="laptop_keyboar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64" flipH="1">
            <a:off x="7017781" y="2444094"/>
            <a:ext cx="272654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" name="Freeform 1019"/>
          <p:cNvSpPr>
            <a:spLocks/>
          </p:cNvSpPr>
          <p:nvPr/>
        </p:nvSpPr>
        <p:spPr bwMode="auto">
          <a:xfrm>
            <a:off x="7108270" y="2327412"/>
            <a:ext cx="219075" cy="155972"/>
          </a:xfrm>
          <a:custGeom>
            <a:avLst/>
            <a:gdLst>
              <a:gd name="T0" fmla="*/ 2147483646 w 2982"/>
              <a:gd name="T1" fmla="*/ 0 h 2442"/>
              <a:gd name="T2" fmla="*/ 0 w 2982"/>
              <a:gd name="T3" fmla="*/ 2147483646 h 2442"/>
              <a:gd name="T4" fmla="*/ 2147483646 w 2982"/>
              <a:gd name="T5" fmla="*/ 2147483646 h 2442"/>
              <a:gd name="T6" fmla="*/ 2147483646 w 2982"/>
              <a:gd name="T7" fmla="*/ 2147483646 h 2442"/>
              <a:gd name="T8" fmla="*/ 2147483646 w 2982"/>
              <a:gd name="T9" fmla="*/ 0 h 2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2" h="2442">
                <a:moveTo>
                  <a:pt x="540" y="0"/>
                </a:moveTo>
                <a:lnTo>
                  <a:pt x="0" y="1734"/>
                </a:lnTo>
                <a:lnTo>
                  <a:pt x="2394" y="2442"/>
                </a:lnTo>
                <a:lnTo>
                  <a:pt x="2982" y="318"/>
                </a:lnTo>
                <a:lnTo>
                  <a:pt x="54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296" name="Picture 1020" descr="scree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986" y="2330985"/>
            <a:ext cx="2000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" name="Freeform 1021"/>
          <p:cNvSpPr>
            <a:spLocks/>
          </p:cNvSpPr>
          <p:nvPr/>
        </p:nvSpPr>
        <p:spPr bwMode="auto">
          <a:xfrm>
            <a:off x="7148750" y="2322652"/>
            <a:ext cx="185738" cy="29765"/>
          </a:xfrm>
          <a:custGeom>
            <a:avLst/>
            <a:gdLst>
              <a:gd name="T0" fmla="*/ 2147483646 w 2528"/>
              <a:gd name="T1" fmla="*/ 0 h 455"/>
              <a:gd name="T2" fmla="*/ 2147483646 w 2528"/>
              <a:gd name="T3" fmla="*/ 2147483646 h 455"/>
              <a:gd name="T4" fmla="*/ 2147483646 w 2528"/>
              <a:gd name="T5" fmla="*/ 2147483646 h 455"/>
              <a:gd name="T6" fmla="*/ 0 w 2528"/>
              <a:gd name="T7" fmla="*/ 2147483646 h 455"/>
              <a:gd name="T8" fmla="*/ 2147483646 w 2528"/>
              <a:gd name="T9" fmla="*/ 0 h 4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28" h="455">
                <a:moveTo>
                  <a:pt x="14" y="0"/>
                </a:moveTo>
                <a:lnTo>
                  <a:pt x="2528" y="341"/>
                </a:lnTo>
                <a:lnTo>
                  <a:pt x="2480" y="455"/>
                </a:lnTo>
                <a:lnTo>
                  <a:pt x="0" y="86"/>
                </a:lnTo>
                <a:lnTo>
                  <a:pt x="14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EAEAE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8" name="Freeform 1022"/>
          <p:cNvSpPr>
            <a:spLocks/>
          </p:cNvSpPr>
          <p:nvPr/>
        </p:nvSpPr>
        <p:spPr bwMode="auto">
          <a:xfrm>
            <a:off x="7107080" y="2322651"/>
            <a:ext cx="51197" cy="121444"/>
          </a:xfrm>
          <a:custGeom>
            <a:avLst/>
            <a:gdLst>
              <a:gd name="T0" fmla="*/ 2147483646 w 702"/>
              <a:gd name="T1" fmla="*/ 0 h 1893"/>
              <a:gd name="T2" fmla="*/ 0 w 702"/>
              <a:gd name="T3" fmla="*/ 2147483646 h 1893"/>
              <a:gd name="T4" fmla="*/ 2147483646 w 702"/>
              <a:gd name="T5" fmla="*/ 2147483646 h 1893"/>
              <a:gd name="T6" fmla="*/ 2147483646 w 702"/>
              <a:gd name="T7" fmla="*/ 2147483646 h 1893"/>
              <a:gd name="T8" fmla="*/ 2147483646 w 702"/>
              <a:gd name="T9" fmla="*/ 0 h 18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2" h="1893">
                <a:moveTo>
                  <a:pt x="579" y="0"/>
                </a:moveTo>
                <a:lnTo>
                  <a:pt x="0" y="1869"/>
                </a:lnTo>
                <a:lnTo>
                  <a:pt x="114" y="1893"/>
                </a:lnTo>
                <a:lnTo>
                  <a:pt x="702" y="51"/>
                </a:lnTo>
                <a:lnTo>
                  <a:pt x="579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9" name="Freeform 1023"/>
          <p:cNvSpPr>
            <a:spLocks/>
          </p:cNvSpPr>
          <p:nvPr/>
        </p:nvSpPr>
        <p:spPr bwMode="auto">
          <a:xfrm>
            <a:off x="7277339" y="2344083"/>
            <a:ext cx="55960" cy="139303"/>
          </a:xfrm>
          <a:custGeom>
            <a:avLst/>
            <a:gdLst>
              <a:gd name="T0" fmla="*/ 2147483646 w 756"/>
              <a:gd name="T1" fmla="*/ 0 h 2184"/>
              <a:gd name="T2" fmla="*/ 2147483646 w 756"/>
              <a:gd name="T3" fmla="*/ 2147483646 h 2184"/>
              <a:gd name="T4" fmla="*/ 0 w 756"/>
              <a:gd name="T5" fmla="*/ 2147483646 h 2184"/>
              <a:gd name="T6" fmla="*/ 2147483646 w 756"/>
              <a:gd name="T7" fmla="*/ 2147483646 h 2184"/>
              <a:gd name="T8" fmla="*/ 2147483646 w 756"/>
              <a:gd name="T9" fmla="*/ 0 h 2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6" h="2184">
                <a:moveTo>
                  <a:pt x="756" y="0"/>
                </a:moveTo>
                <a:lnTo>
                  <a:pt x="138" y="2184"/>
                </a:lnTo>
                <a:lnTo>
                  <a:pt x="0" y="2148"/>
                </a:lnTo>
                <a:lnTo>
                  <a:pt x="606" y="78"/>
                </a:lnTo>
                <a:lnTo>
                  <a:pt x="756" y="0"/>
                </a:ln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0" name="Freeform 1024"/>
          <p:cNvSpPr>
            <a:spLocks/>
          </p:cNvSpPr>
          <p:nvPr/>
        </p:nvSpPr>
        <p:spPr bwMode="auto">
          <a:xfrm>
            <a:off x="7105890" y="2436951"/>
            <a:ext cx="203597" cy="47625"/>
          </a:xfrm>
          <a:custGeom>
            <a:avLst/>
            <a:gdLst>
              <a:gd name="T0" fmla="*/ 2147483646 w 2773"/>
              <a:gd name="T1" fmla="*/ 0 h 738"/>
              <a:gd name="T2" fmla="*/ 0 w 2773"/>
              <a:gd name="T3" fmla="*/ 2147483646 h 738"/>
              <a:gd name="T4" fmla="*/ 2147483646 w 2773"/>
              <a:gd name="T5" fmla="*/ 2147483646 h 738"/>
              <a:gd name="T6" fmla="*/ 2147483646 w 2773"/>
              <a:gd name="T7" fmla="*/ 2147483646 h 738"/>
              <a:gd name="T8" fmla="*/ 2147483646 w 2773"/>
              <a:gd name="T9" fmla="*/ 0 h 7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73" h="738">
                <a:moveTo>
                  <a:pt x="33" y="0"/>
                </a:moveTo>
                <a:lnTo>
                  <a:pt x="0" y="99"/>
                </a:lnTo>
                <a:lnTo>
                  <a:pt x="2436" y="738"/>
                </a:lnTo>
                <a:cubicBezTo>
                  <a:pt x="2499" y="501"/>
                  <a:pt x="2773" y="727"/>
                  <a:pt x="2373" y="603"/>
                </a:cubicBezTo>
                <a:lnTo>
                  <a:pt x="33" y="0"/>
                </a:lnTo>
                <a:close/>
              </a:path>
            </a:pathLst>
          </a:custGeom>
          <a:gradFill rotWithShape="1">
            <a:gsLst>
              <a:gs pos="0">
                <a:srgbClr val="0000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1" name="Freeform 1025"/>
          <p:cNvSpPr>
            <a:spLocks/>
          </p:cNvSpPr>
          <p:nvPr/>
        </p:nvSpPr>
        <p:spPr bwMode="auto">
          <a:xfrm>
            <a:off x="7283291" y="2345272"/>
            <a:ext cx="52388" cy="140494"/>
          </a:xfrm>
          <a:custGeom>
            <a:avLst/>
            <a:gdLst>
              <a:gd name="T0" fmla="*/ 2147483646 w 637"/>
              <a:gd name="T1" fmla="*/ 0 h 1659"/>
              <a:gd name="T2" fmla="*/ 2147483646 w 637"/>
              <a:gd name="T3" fmla="*/ 0 h 1659"/>
              <a:gd name="T4" fmla="*/ 2147483646 w 637"/>
              <a:gd name="T5" fmla="*/ 2147483646 h 1659"/>
              <a:gd name="T6" fmla="*/ 0 w 637"/>
              <a:gd name="T7" fmla="*/ 2147483646 h 1659"/>
              <a:gd name="T8" fmla="*/ 2147483646 w 637"/>
              <a:gd name="T9" fmla="*/ 0 h 16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7" h="1659">
                <a:moveTo>
                  <a:pt x="615" y="0"/>
                </a:moveTo>
                <a:lnTo>
                  <a:pt x="637" y="0"/>
                </a:lnTo>
                <a:lnTo>
                  <a:pt x="68" y="1659"/>
                </a:lnTo>
                <a:lnTo>
                  <a:pt x="0" y="1647"/>
                </a:lnTo>
                <a:lnTo>
                  <a:pt x="615" y="0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2" name="Freeform 1026"/>
          <p:cNvSpPr>
            <a:spLocks/>
          </p:cNvSpPr>
          <p:nvPr/>
        </p:nvSpPr>
        <p:spPr bwMode="auto">
          <a:xfrm>
            <a:off x="7105888" y="2444093"/>
            <a:ext cx="182166" cy="46434"/>
          </a:xfrm>
          <a:custGeom>
            <a:avLst/>
            <a:gdLst>
              <a:gd name="T0" fmla="*/ 0 w 2216"/>
              <a:gd name="T1" fmla="*/ 0 h 550"/>
              <a:gd name="T2" fmla="*/ 2147483646 w 2216"/>
              <a:gd name="T3" fmla="*/ 2147483646 h 550"/>
              <a:gd name="T4" fmla="*/ 2147483646 w 2216"/>
              <a:gd name="T5" fmla="*/ 2147483646 h 550"/>
              <a:gd name="T6" fmla="*/ 2147483646 w 2216"/>
              <a:gd name="T7" fmla="*/ 2147483646 h 550"/>
              <a:gd name="T8" fmla="*/ 0 w 2216"/>
              <a:gd name="T9" fmla="*/ 0 h 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16" h="550">
                <a:moveTo>
                  <a:pt x="0" y="0"/>
                </a:moveTo>
                <a:lnTo>
                  <a:pt x="9" y="57"/>
                </a:lnTo>
                <a:lnTo>
                  <a:pt x="2164" y="550"/>
                </a:lnTo>
                <a:lnTo>
                  <a:pt x="2216" y="49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303" name="Group 1027"/>
          <p:cNvGrpSpPr>
            <a:grpSpLocks/>
          </p:cNvGrpSpPr>
          <p:nvPr/>
        </p:nvGrpSpPr>
        <p:grpSpPr bwMode="auto">
          <a:xfrm>
            <a:off x="7103508" y="2492910"/>
            <a:ext cx="60722" cy="28575"/>
            <a:chOff x="1740" y="2642"/>
            <a:chExt cx="752" cy="327"/>
          </a:xfrm>
        </p:grpSpPr>
        <p:sp>
          <p:nvSpPr>
            <p:cNvPr id="304" name="Freeform 1028"/>
            <p:cNvSpPr>
              <a:spLocks/>
            </p:cNvSpPr>
            <p:nvPr/>
          </p:nvSpPr>
          <p:spPr bwMode="auto">
            <a:xfrm>
              <a:off x="1740" y="2642"/>
              <a:ext cx="752" cy="327"/>
            </a:xfrm>
            <a:custGeom>
              <a:avLst/>
              <a:gdLst>
                <a:gd name="T0" fmla="*/ 293 w 752"/>
                <a:gd name="T1" fmla="*/ 0 h 327"/>
                <a:gd name="T2" fmla="*/ 752 w 752"/>
                <a:gd name="T3" fmla="*/ 124 h 327"/>
                <a:gd name="T4" fmla="*/ 470 w 752"/>
                <a:gd name="T5" fmla="*/ 327 h 327"/>
                <a:gd name="T6" fmla="*/ 0 w 752"/>
                <a:gd name="T7" fmla="*/ 183 h 327"/>
                <a:gd name="T8" fmla="*/ 293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05" name="Freeform 1029"/>
            <p:cNvSpPr>
              <a:spLocks/>
            </p:cNvSpPr>
            <p:nvPr/>
          </p:nvSpPr>
          <p:spPr bwMode="auto">
            <a:xfrm>
              <a:off x="1754" y="2649"/>
              <a:ext cx="726" cy="311"/>
            </a:xfrm>
            <a:custGeom>
              <a:avLst/>
              <a:gdLst>
                <a:gd name="T0" fmla="*/ 282 w 726"/>
                <a:gd name="T1" fmla="*/ 0 h 311"/>
                <a:gd name="T2" fmla="*/ 726 w 726"/>
                <a:gd name="T3" fmla="*/ 119 h 311"/>
                <a:gd name="T4" fmla="*/ 457 w 726"/>
                <a:gd name="T5" fmla="*/ 311 h 311"/>
                <a:gd name="T6" fmla="*/ 0 w 726"/>
                <a:gd name="T7" fmla="*/ 173 h 311"/>
                <a:gd name="T8" fmla="*/ 282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06" name="Freeform 1030"/>
            <p:cNvSpPr>
              <a:spLocks/>
            </p:cNvSpPr>
            <p:nvPr/>
          </p:nvSpPr>
          <p:spPr bwMode="auto">
            <a:xfrm>
              <a:off x="1808" y="2770"/>
              <a:ext cx="258" cy="100"/>
            </a:xfrm>
            <a:custGeom>
              <a:avLst/>
              <a:gdLst>
                <a:gd name="T0" fmla="*/ 0 w 258"/>
                <a:gd name="T1" fmla="*/ 44 h 100"/>
                <a:gd name="T2" fmla="*/ 75 w 258"/>
                <a:gd name="T3" fmla="*/ 0 h 100"/>
                <a:gd name="T4" fmla="*/ 258 w 258"/>
                <a:gd name="T5" fmla="*/ 50 h 100"/>
                <a:gd name="T6" fmla="*/ 183 w 258"/>
                <a:gd name="T7" fmla="*/ 100 h 100"/>
                <a:gd name="T8" fmla="*/ 0 w 258"/>
                <a:gd name="T9" fmla="*/ 44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07" name="Freeform 1031"/>
            <p:cNvSpPr>
              <a:spLocks/>
            </p:cNvSpPr>
            <p:nvPr/>
          </p:nvSpPr>
          <p:spPr bwMode="auto">
            <a:xfrm>
              <a:off x="1799" y="2816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08" name="Freeform 1032"/>
            <p:cNvSpPr>
              <a:spLocks/>
            </p:cNvSpPr>
            <p:nvPr/>
          </p:nvSpPr>
          <p:spPr bwMode="auto">
            <a:xfrm>
              <a:off x="2020" y="2834"/>
              <a:ext cx="258" cy="102"/>
            </a:xfrm>
            <a:custGeom>
              <a:avLst/>
              <a:gdLst>
                <a:gd name="T0" fmla="*/ 0 w 258"/>
                <a:gd name="T1" fmla="*/ 46 h 102"/>
                <a:gd name="T2" fmla="*/ 71 w 258"/>
                <a:gd name="T3" fmla="*/ 0 h 102"/>
                <a:gd name="T4" fmla="*/ 258 w 258"/>
                <a:gd name="T5" fmla="*/ 52 h 102"/>
                <a:gd name="T6" fmla="*/ 183 w 258"/>
                <a:gd name="T7" fmla="*/ 102 h 102"/>
                <a:gd name="T8" fmla="*/ 0 w 258"/>
                <a:gd name="T9" fmla="*/ 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09" name="Freeform 1033"/>
            <p:cNvSpPr>
              <a:spLocks/>
            </p:cNvSpPr>
            <p:nvPr/>
          </p:nvSpPr>
          <p:spPr bwMode="auto">
            <a:xfrm>
              <a:off x="2011" y="2882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310" name="Freeform 1034"/>
          <p:cNvSpPr>
            <a:spLocks/>
          </p:cNvSpPr>
          <p:nvPr/>
        </p:nvSpPr>
        <p:spPr bwMode="auto">
          <a:xfrm>
            <a:off x="7208283" y="2497672"/>
            <a:ext cx="75010" cy="60722"/>
          </a:xfrm>
          <a:custGeom>
            <a:avLst/>
            <a:gdLst>
              <a:gd name="T0" fmla="*/ 2147483646 w 990"/>
              <a:gd name="T1" fmla="*/ 2147483646 h 792"/>
              <a:gd name="T2" fmla="*/ 2147483646 w 990"/>
              <a:gd name="T3" fmla="*/ 0 h 792"/>
              <a:gd name="T4" fmla="*/ 2147483646 w 990"/>
              <a:gd name="T5" fmla="*/ 2147483646 h 792"/>
              <a:gd name="T6" fmla="*/ 0 w 990"/>
              <a:gd name="T7" fmla="*/ 2147483646 h 792"/>
              <a:gd name="T8" fmla="*/ 2147483646 w 990"/>
              <a:gd name="T9" fmla="*/ 2147483646 h 7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0" h="792">
                <a:moveTo>
                  <a:pt x="3" y="738"/>
                </a:moveTo>
                <a:lnTo>
                  <a:pt x="990" y="0"/>
                </a:lnTo>
                <a:lnTo>
                  <a:pt x="987" y="60"/>
                </a:lnTo>
                <a:lnTo>
                  <a:pt x="0" y="792"/>
                </a:lnTo>
                <a:lnTo>
                  <a:pt x="3" y="738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1" name="Freeform 1035"/>
          <p:cNvSpPr>
            <a:spLocks/>
          </p:cNvSpPr>
          <p:nvPr/>
        </p:nvSpPr>
        <p:spPr bwMode="auto">
          <a:xfrm>
            <a:off x="7018973" y="2502436"/>
            <a:ext cx="190500" cy="54769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2" name="Freeform 1036"/>
          <p:cNvSpPr>
            <a:spLocks/>
          </p:cNvSpPr>
          <p:nvPr/>
        </p:nvSpPr>
        <p:spPr bwMode="auto">
          <a:xfrm>
            <a:off x="7018974" y="2491720"/>
            <a:ext cx="1190" cy="11906"/>
          </a:xfrm>
          <a:custGeom>
            <a:avLst/>
            <a:gdLst>
              <a:gd name="T0" fmla="*/ 2147483646 w 26"/>
              <a:gd name="T1" fmla="*/ 2147483646 h 147"/>
              <a:gd name="T2" fmla="*/ 2147483646 w 26"/>
              <a:gd name="T3" fmla="*/ 2147483646 h 147"/>
              <a:gd name="T4" fmla="*/ 0 w 26"/>
              <a:gd name="T5" fmla="*/ 2147483646 h 147"/>
              <a:gd name="T6" fmla="*/ 2147483646 w 26"/>
              <a:gd name="T7" fmla="*/ 0 h 147"/>
              <a:gd name="T8" fmla="*/ 2147483646 w 26"/>
              <a:gd name="T9" fmla="*/ 2147483646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" h="147">
                <a:moveTo>
                  <a:pt x="26" y="10"/>
                </a:moveTo>
                <a:lnTo>
                  <a:pt x="23" y="147"/>
                </a:lnTo>
                <a:lnTo>
                  <a:pt x="0" y="144"/>
                </a:lnTo>
                <a:lnTo>
                  <a:pt x="3" y="0"/>
                </a:lnTo>
                <a:lnTo>
                  <a:pt x="26" y="1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3" name="Freeform 1037"/>
          <p:cNvSpPr>
            <a:spLocks/>
          </p:cNvSpPr>
          <p:nvPr/>
        </p:nvSpPr>
        <p:spPr bwMode="auto">
          <a:xfrm>
            <a:off x="7018974" y="2446475"/>
            <a:ext cx="88106" cy="46434"/>
          </a:xfrm>
          <a:custGeom>
            <a:avLst/>
            <a:gdLst>
              <a:gd name="T0" fmla="*/ 2147483646 w 1176"/>
              <a:gd name="T1" fmla="*/ 0 h 606"/>
              <a:gd name="T2" fmla="*/ 0 w 1176"/>
              <a:gd name="T3" fmla="*/ 2147483646 h 606"/>
              <a:gd name="T4" fmla="*/ 2147483646 w 1176"/>
              <a:gd name="T5" fmla="*/ 2147483646 h 606"/>
              <a:gd name="T6" fmla="*/ 2147483646 w 1176"/>
              <a:gd name="T7" fmla="*/ 2147483646 h 606"/>
              <a:gd name="T8" fmla="*/ 2147483646 w 1176"/>
              <a:gd name="T9" fmla="*/ 0 h 6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6" h="606">
                <a:moveTo>
                  <a:pt x="1170" y="0"/>
                </a:moveTo>
                <a:lnTo>
                  <a:pt x="0" y="597"/>
                </a:lnTo>
                <a:lnTo>
                  <a:pt x="30" y="606"/>
                </a:lnTo>
                <a:lnTo>
                  <a:pt x="1176" y="18"/>
                </a:lnTo>
                <a:lnTo>
                  <a:pt x="1170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4" name="Freeform 1038"/>
          <p:cNvSpPr>
            <a:spLocks/>
          </p:cNvSpPr>
          <p:nvPr/>
        </p:nvSpPr>
        <p:spPr bwMode="auto">
          <a:xfrm>
            <a:off x="7024926" y="2494101"/>
            <a:ext cx="180975" cy="53578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5" name="Freeform 1039"/>
          <p:cNvSpPr>
            <a:spLocks/>
          </p:cNvSpPr>
          <p:nvPr/>
        </p:nvSpPr>
        <p:spPr bwMode="auto">
          <a:xfrm flipV="1">
            <a:off x="7204712" y="2490528"/>
            <a:ext cx="73819" cy="55960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316" name="Group 1040"/>
          <p:cNvGrpSpPr>
            <a:grpSpLocks/>
          </p:cNvGrpSpPr>
          <p:nvPr/>
        </p:nvGrpSpPr>
        <p:grpSpPr bwMode="auto">
          <a:xfrm flipH="1">
            <a:off x="7286863" y="2392898"/>
            <a:ext cx="310754" cy="279797"/>
            <a:chOff x="2839" y="3501"/>
            <a:chExt cx="755" cy="803"/>
          </a:xfrm>
        </p:grpSpPr>
        <p:pic>
          <p:nvPicPr>
            <p:cNvPr id="317" name="Picture 1041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8" name="Freeform 1042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pic>
        <p:nvPicPr>
          <p:cNvPr id="319" name="Picture 1043" descr="laptop_keyboar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64" flipH="1">
            <a:off x="8328662" y="4230032"/>
            <a:ext cx="291703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" name="Freeform 1044"/>
          <p:cNvSpPr>
            <a:spLocks/>
          </p:cNvSpPr>
          <p:nvPr/>
        </p:nvSpPr>
        <p:spPr bwMode="auto">
          <a:xfrm>
            <a:off x="8425100" y="4113349"/>
            <a:ext cx="234554" cy="155972"/>
          </a:xfrm>
          <a:custGeom>
            <a:avLst/>
            <a:gdLst>
              <a:gd name="T0" fmla="*/ 2147483646 w 2982"/>
              <a:gd name="T1" fmla="*/ 0 h 2442"/>
              <a:gd name="T2" fmla="*/ 0 w 2982"/>
              <a:gd name="T3" fmla="*/ 2147483646 h 2442"/>
              <a:gd name="T4" fmla="*/ 2147483646 w 2982"/>
              <a:gd name="T5" fmla="*/ 2147483646 h 2442"/>
              <a:gd name="T6" fmla="*/ 2147483646 w 2982"/>
              <a:gd name="T7" fmla="*/ 2147483646 h 2442"/>
              <a:gd name="T8" fmla="*/ 2147483646 w 2982"/>
              <a:gd name="T9" fmla="*/ 0 h 2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2" h="2442">
                <a:moveTo>
                  <a:pt x="540" y="0"/>
                </a:moveTo>
                <a:lnTo>
                  <a:pt x="0" y="1734"/>
                </a:lnTo>
                <a:lnTo>
                  <a:pt x="2394" y="2442"/>
                </a:lnTo>
                <a:lnTo>
                  <a:pt x="2982" y="318"/>
                </a:lnTo>
                <a:lnTo>
                  <a:pt x="54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321" name="Picture 1045" descr="scre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008" y="4116922"/>
            <a:ext cx="213122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" name="Freeform 1046"/>
          <p:cNvSpPr>
            <a:spLocks/>
          </p:cNvSpPr>
          <p:nvPr/>
        </p:nvSpPr>
        <p:spPr bwMode="auto">
          <a:xfrm>
            <a:off x="8467965" y="4108589"/>
            <a:ext cx="198835" cy="29765"/>
          </a:xfrm>
          <a:custGeom>
            <a:avLst/>
            <a:gdLst>
              <a:gd name="T0" fmla="*/ 2147483646 w 2528"/>
              <a:gd name="T1" fmla="*/ 0 h 455"/>
              <a:gd name="T2" fmla="*/ 2147483646 w 2528"/>
              <a:gd name="T3" fmla="*/ 2147483646 h 455"/>
              <a:gd name="T4" fmla="*/ 2147483646 w 2528"/>
              <a:gd name="T5" fmla="*/ 2147483646 h 455"/>
              <a:gd name="T6" fmla="*/ 0 w 2528"/>
              <a:gd name="T7" fmla="*/ 2147483646 h 455"/>
              <a:gd name="T8" fmla="*/ 2147483646 w 2528"/>
              <a:gd name="T9" fmla="*/ 0 h 4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28" h="455">
                <a:moveTo>
                  <a:pt x="14" y="0"/>
                </a:moveTo>
                <a:lnTo>
                  <a:pt x="2528" y="341"/>
                </a:lnTo>
                <a:lnTo>
                  <a:pt x="2480" y="455"/>
                </a:lnTo>
                <a:lnTo>
                  <a:pt x="0" y="86"/>
                </a:lnTo>
                <a:lnTo>
                  <a:pt x="14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EAEAE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23" name="Freeform 1047"/>
          <p:cNvSpPr>
            <a:spLocks/>
          </p:cNvSpPr>
          <p:nvPr/>
        </p:nvSpPr>
        <p:spPr bwMode="auto">
          <a:xfrm>
            <a:off x="8423912" y="4108588"/>
            <a:ext cx="54769" cy="121444"/>
          </a:xfrm>
          <a:custGeom>
            <a:avLst/>
            <a:gdLst>
              <a:gd name="T0" fmla="*/ 2147483646 w 702"/>
              <a:gd name="T1" fmla="*/ 0 h 1893"/>
              <a:gd name="T2" fmla="*/ 0 w 702"/>
              <a:gd name="T3" fmla="*/ 2147483646 h 1893"/>
              <a:gd name="T4" fmla="*/ 2147483646 w 702"/>
              <a:gd name="T5" fmla="*/ 2147483646 h 1893"/>
              <a:gd name="T6" fmla="*/ 2147483646 w 702"/>
              <a:gd name="T7" fmla="*/ 2147483646 h 1893"/>
              <a:gd name="T8" fmla="*/ 2147483646 w 702"/>
              <a:gd name="T9" fmla="*/ 0 h 18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2" h="1893">
                <a:moveTo>
                  <a:pt x="579" y="0"/>
                </a:moveTo>
                <a:lnTo>
                  <a:pt x="0" y="1869"/>
                </a:lnTo>
                <a:lnTo>
                  <a:pt x="114" y="1893"/>
                </a:lnTo>
                <a:lnTo>
                  <a:pt x="702" y="51"/>
                </a:lnTo>
                <a:lnTo>
                  <a:pt x="579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24" name="Freeform 1048"/>
          <p:cNvSpPr>
            <a:spLocks/>
          </p:cNvSpPr>
          <p:nvPr/>
        </p:nvSpPr>
        <p:spPr bwMode="auto">
          <a:xfrm>
            <a:off x="8606078" y="4130020"/>
            <a:ext cx="59531" cy="139303"/>
          </a:xfrm>
          <a:custGeom>
            <a:avLst/>
            <a:gdLst>
              <a:gd name="T0" fmla="*/ 2147483646 w 756"/>
              <a:gd name="T1" fmla="*/ 0 h 2184"/>
              <a:gd name="T2" fmla="*/ 2147483646 w 756"/>
              <a:gd name="T3" fmla="*/ 2147483646 h 2184"/>
              <a:gd name="T4" fmla="*/ 0 w 756"/>
              <a:gd name="T5" fmla="*/ 2147483646 h 2184"/>
              <a:gd name="T6" fmla="*/ 2147483646 w 756"/>
              <a:gd name="T7" fmla="*/ 2147483646 h 2184"/>
              <a:gd name="T8" fmla="*/ 2147483646 w 756"/>
              <a:gd name="T9" fmla="*/ 0 h 2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6" h="2184">
                <a:moveTo>
                  <a:pt x="756" y="0"/>
                </a:moveTo>
                <a:lnTo>
                  <a:pt x="138" y="2184"/>
                </a:lnTo>
                <a:lnTo>
                  <a:pt x="0" y="2148"/>
                </a:lnTo>
                <a:lnTo>
                  <a:pt x="606" y="78"/>
                </a:lnTo>
                <a:lnTo>
                  <a:pt x="756" y="0"/>
                </a:ln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25" name="Freeform 1049"/>
          <p:cNvSpPr>
            <a:spLocks/>
          </p:cNvSpPr>
          <p:nvPr/>
        </p:nvSpPr>
        <p:spPr bwMode="auto">
          <a:xfrm>
            <a:off x="8422721" y="4222888"/>
            <a:ext cx="217885" cy="47625"/>
          </a:xfrm>
          <a:custGeom>
            <a:avLst/>
            <a:gdLst>
              <a:gd name="T0" fmla="*/ 2147483646 w 2773"/>
              <a:gd name="T1" fmla="*/ 0 h 738"/>
              <a:gd name="T2" fmla="*/ 0 w 2773"/>
              <a:gd name="T3" fmla="*/ 2147483646 h 738"/>
              <a:gd name="T4" fmla="*/ 2147483646 w 2773"/>
              <a:gd name="T5" fmla="*/ 2147483646 h 738"/>
              <a:gd name="T6" fmla="*/ 2147483646 w 2773"/>
              <a:gd name="T7" fmla="*/ 2147483646 h 738"/>
              <a:gd name="T8" fmla="*/ 2147483646 w 2773"/>
              <a:gd name="T9" fmla="*/ 0 h 7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73" h="738">
                <a:moveTo>
                  <a:pt x="33" y="0"/>
                </a:moveTo>
                <a:lnTo>
                  <a:pt x="0" y="99"/>
                </a:lnTo>
                <a:lnTo>
                  <a:pt x="2436" y="738"/>
                </a:lnTo>
                <a:cubicBezTo>
                  <a:pt x="2499" y="501"/>
                  <a:pt x="2773" y="727"/>
                  <a:pt x="2373" y="603"/>
                </a:cubicBezTo>
                <a:lnTo>
                  <a:pt x="33" y="0"/>
                </a:lnTo>
                <a:close/>
              </a:path>
            </a:pathLst>
          </a:custGeom>
          <a:gradFill rotWithShape="1">
            <a:gsLst>
              <a:gs pos="0">
                <a:srgbClr val="0000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26" name="Freeform 1050"/>
          <p:cNvSpPr>
            <a:spLocks/>
          </p:cNvSpPr>
          <p:nvPr/>
        </p:nvSpPr>
        <p:spPr bwMode="auto">
          <a:xfrm>
            <a:off x="8612030" y="4131210"/>
            <a:ext cx="55959" cy="140494"/>
          </a:xfrm>
          <a:custGeom>
            <a:avLst/>
            <a:gdLst>
              <a:gd name="T0" fmla="*/ 2147483646 w 637"/>
              <a:gd name="T1" fmla="*/ 0 h 1659"/>
              <a:gd name="T2" fmla="*/ 2147483646 w 637"/>
              <a:gd name="T3" fmla="*/ 0 h 1659"/>
              <a:gd name="T4" fmla="*/ 2147483646 w 637"/>
              <a:gd name="T5" fmla="*/ 2147483646 h 1659"/>
              <a:gd name="T6" fmla="*/ 0 w 637"/>
              <a:gd name="T7" fmla="*/ 2147483646 h 1659"/>
              <a:gd name="T8" fmla="*/ 2147483646 w 637"/>
              <a:gd name="T9" fmla="*/ 0 h 16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7" h="1659">
                <a:moveTo>
                  <a:pt x="615" y="0"/>
                </a:moveTo>
                <a:lnTo>
                  <a:pt x="637" y="0"/>
                </a:lnTo>
                <a:lnTo>
                  <a:pt x="68" y="1659"/>
                </a:lnTo>
                <a:lnTo>
                  <a:pt x="0" y="1647"/>
                </a:lnTo>
                <a:lnTo>
                  <a:pt x="615" y="0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27" name="Freeform 1051"/>
          <p:cNvSpPr>
            <a:spLocks/>
          </p:cNvSpPr>
          <p:nvPr/>
        </p:nvSpPr>
        <p:spPr bwMode="auto">
          <a:xfrm>
            <a:off x="8422720" y="4230031"/>
            <a:ext cx="194072" cy="46434"/>
          </a:xfrm>
          <a:custGeom>
            <a:avLst/>
            <a:gdLst>
              <a:gd name="T0" fmla="*/ 0 w 2216"/>
              <a:gd name="T1" fmla="*/ 0 h 550"/>
              <a:gd name="T2" fmla="*/ 2147483646 w 2216"/>
              <a:gd name="T3" fmla="*/ 2147483646 h 550"/>
              <a:gd name="T4" fmla="*/ 2147483646 w 2216"/>
              <a:gd name="T5" fmla="*/ 2147483646 h 550"/>
              <a:gd name="T6" fmla="*/ 2147483646 w 2216"/>
              <a:gd name="T7" fmla="*/ 2147483646 h 550"/>
              <a:gd name="T8" fmla="*/ 0 w 2216"/>
              <a:gd name="T9" fmla="*/ 0 h 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16" h="550">
                <a:moveTo>
                  <a:pt x="0" y="0"/>
                </a:moveTo>
                <a:lnTo>
                  <a:pt x="9" y="57"/>
                </a:lnTo>
                <a:lnTo>
                  <a:pt x="2164" y="550"/>
                </a:lnTo>
                <a:lnTo>
                  <a:pt x="2216" y="49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328" name="Group 1052"/>
          <p:cNvGrpSpPr>
            <a:grpSpLocks/>
          </p:cNvGrpSpPr>
          <p:nvPr/>
        </p:nvGrpSpPr>
        <p:grpSpPr bwMode="auto">
          <a:xfrm>
            <a:off x="8420340" y="4278847"/>
            <a:ext cx="65485" cy="28575"/>
            <a:chOff x="1740" y="2642"/>
            <a:chExt cx="752" cy="327"/>
          </a:xfrm>
        </p:grpSpPr>
        <p:sp>
          <p:nvSpPr>
            <p:cNvPr id="329" name="Freeform 1053"/>
            <p:cNvSpPr>
              <a:spLocks/>
            </p:cNvSpPr>
            <p:nvPr/>
          </p:nvSpPr>
          <p:spPr bwMode="auto">
            <a:xfrm>
              <a:off x="1740" y="2642"/>
              <a:ext cx="752" cy="327"/>
            </a:xfrm>
            <a:custGeom>
              <a:avLst/>
              <a:gdLst>
                <a:gd name="T0" fmla="*/ 293 w 752"/>
                <a:gd name="T1" fmla="*/ 0 h 327"/>
                <a:gd name="T2" fmla="*/ 752 w 752"/>
                <a:gd name="T3" fmla="*/ 124 h 327"/>
                <a:gd name="T4" fmla="*/ 470 w 752"/>
                <a:gd name="T5" fmla="*/ 327 h 327"/>
                <a:gd name="T6" fmla="*/ 0 w 752"/>
                <a:gd name="T7" fmla="*/ 183 h 327"/>
                <a:gd name="T8" fmla="*/ 293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0" name="Freeform 1054"/>
            <p:cNvSpPr>
              <a:spLocks/>
            </p:cNvSpPr>
            <p:nvPr/>
          </p:nvSpPr>
          <p:spPr bwMode="auto">
            <a:xfrm>
              <a:off x="1754" y="2649"/>
              <a:ext cx="726" cy="311"/>
            </a:xfrm>
            <a:custGeom>
              <a:avLst/>
              <a:gdLst>
                <a:gd name="T0" fmla="*/ 282 w 726"/>
                <a:gd name="T1" fmla="*/ 0 h 311"/>
                <a:gd name="T2" fmla="*/ 726 w 726"/>
                <a:gd name="T3" fmla="*/ 119 h 311"/>
                <a:gd name="T4" fmla="*/ 457 w 726"/>
                <a:gd name="T5" fmla="*/ 311 h 311"/>
                <a:gd name="T6" fmla="*/ 0 w 726"/>
                <a:gd name="T7" fmla="*/ 173 h 311"/>
                <a:gd name="T8" fmla="*/ 282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1" name="Freeform 1055"/>
            <p:cNvSpPr>
              <a:spLocks/>
            </p:cNvSpPr>
            <p:nvPr/>
          </p:nvSpPr>
          <p:spPr bwMode="auto">
            <a:xfrm>
              <a:off x="1808" y="2770"/>
              <a:ext cx="258" cy="100"/>
            </a:xfrm>
            <a:custGeom>
              <a:avLst/>
              <a:gdLst>
                <a:gd name="T0" fmla="*/ 0 w 258"/>
                <a:gd name="T1" fmla="*/ 44 h 100"/>
                <a:gd name="T2" fmla="*/ 75 w 258"/>
                <a:gd name="T3" fmla="*/ 0 h 100"/>
                <a:gd name="T4" fmla="*/ 258 w 258"/>
                <a:gd name="T5" fmla="*/ 50 h 100"/>
                <a:gd name="T6" fmla="*/ 183 w 258"/>
                <a:gd name="T7" fmla="*/ 100 h 100"/>
                <a:gd name="T8" fmla="*/ 0 w 258"/>
                <a:gd name="T9" fmla="*/ 44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2" name="Freeform 1056"/>
            <p:cNvSpPr>
              <a:spLocks/>
            </p:cNvSpPr>
            <p:nvPr/>
          </p:nvSpPr>
          <p:spPr bwMode="auto">
            <a:xfrm>
              <a:off x="1799" y="2816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3" name="Freeform 1057"/>
            <p:cNvSpPr>
              <a:spLocks/>
            </p:cNvSpPr>
            <p:nvPr/>
          </p:nvSpPr>
          <p:spPr bwMode="auto">
            <a:xfrm>
              <a:off x="2020" y="2834"/>
              <a:ext cx="258" cy="102"/>
            </a:xfrm>
            <a:custGeom>
              <a:avLst/>
              <a:gdLst>
                <a:gd name="T0" fmla="*/ 0 w 258"/>
                <a:gd name="T1" fmla="*/ 46 h 102"/>
                <a:gd name="T2" fmla="*/ 71 w 258"/>
                <a:gd name="T3" fmla="*/ 0 h 102"/>
                <a:gd name="T4" fmla="*/ 258 w 258"/>
                <a:gd name="T5" fmla="*/ 52 h 102"/>
                <a:gd name="T6" fmla="*/ 183 w 258"/>
                <a:gd name="T7" fmla="*/ 102 h 102"/>
                <a:gd name="T8" fmla="*/ 0 w 258"/>
                <a:gd name="T9" fmla="*/ 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4" name="Freeform 1058"/>
            <p:cNvSpPr>
              <a:spLocks/>
            </p:cNvSpPr>
            <p:nvPr/>
          </p:nvSpPr>
          <p:spPr bwMode="auto">
            <a:xfrm>
              <a:off x="2011" y="2882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335" name="Freeform 1059"/>
          <p:cNvSpPr>
            <a:spLocks/>
          </p:cNvSpPr>
          <p:nvPr/>
        </p:nvSpPr>
        <p:spPr bwMode="auto">
          <a:xfrm>
            <a:off x="8532258" y="4283610"/>
            <a:ext cx="79772" cy="60722"/>
          </a:xfrm>
          <a:custGeom>
            <a:avLst/>
            <a:gdLst>
              <a:gd name="T0" fmla="*/ 2147483646 w 990"/>
              <a:gd name="T1" fmla="*/ 2147483646 h 792"/>
              <a:gd name="T2" fmla="*/ 2147483646 w 990"/>
              <a:gd name="T3" fmla="*/ 0 h 792"/>
              <a:gd name="T4" fmla="*/ 2147483646 w 990"/>
              <a:gd name="T5" fmla="*/ 2147483646 h 792"/>
              <a:gd name="T6" fmla="*/ 0 w 990"/>
              <a:gd name="T7" fmla="*/ 2147483646 h 792"/>
              <a:gd name="T8" fmla="*/ 2147483646 w 990"/>
              <a:gd name="T9" fmla="*/ 2147483646 h 7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0" h="792">
                <a:moveTo>
                  <a:pt x="3" y="738"/>
                </a:moveTo>
                <a:lnTo>
                  <a:pt x="990" y="0"/>
                </a:lnTo>
                <a:lnTo>
                  <a:pt x="987" y="60"/>
                </a:lnTo>
                <a:lnTo>
                  <a:pt x="0" y="792"/>
                </a:lnTo>
                <a:lnTo>
                  <a:pt x="3" y="738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36" name="Freeform 1060"/>
          <p:cNvSpPr>
            <a:spLocks/>
          </p:cNvSpPr>
          <p:nvPr/>
        </p:nvSpPr>
        <p:spPr bwMode="auto">
          <a:xfrm>
            <a:off x="8328661" y="4288373"/>
            <a:ext cx="203597" cy="54769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37" name="Freeform 1061"/>
          <p:cNvSpPr>
            <a:spLocks/>
          </p:cNvSpPr>
          <p:nvPr/>
        </p:nvSpPr>
        <p:spPr bwMode="auto">
          <a:xfrm>
            <a:off x="8329851" y="4277657"/>
            <a:ext cx="1191" cy="11906"/>
          </a:xfrm>
          <a:custGeom>
            <a:avLst/>
            <a:gdLst>
              <a:gd name="T0" fmla="*/ 2147483646 w 26"/>
              <a:gd name="T1" fmla="*/ 2147483646 h 147"/>
              <a:gd name="T2" fmla="*/ 2147483646 w 26"/>
              <a:gd name="T3" fmla="*/ 2147483646 h 147"/>
              <a:gd name="T4" fmla="*/ 0 w 26"/>
              <a:gd name="T5" fmla="*/ 2147483646 h 147"/>
              <a:gd name="T6" fmla="*/ 2147483646 w 26"/>
              <a:gd name="T7" fmla="*/ 0 h 147"/>
              <a:gd name="T8" fmla="*/ 2147483646 w 26"/>
              <a:gd name="T9" fmla="*/ 2147483646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" h="147">
                <a:moveTo>
                  <a:pt x="26" y="10"/>
                </a:moveTo>
                <a:lnTo>
                  <a:pt x="23" y="147"/>
                </a:lnTo>
                <a:lnTo>
                  <a:pt x="0" y="144"/>
                </a:lnTo>
                <a:lnTo>
                  <a:pt x="3" y="0"/>
                </a:lnTo>
                <a:lnTo>
                  <a:pt x="26" y="1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38" name="Freeform 1062"/>
          <p:cNvSpPr>
            <a:spLocks/>
          </p:cNvSpPr>
          <p:nvPr/>
        </p:nvSpPr>
        <p:spPr bwMode="auto">
          <a:xfrm>
            <a:off x="8329851" y="4232412"/>
            <a:ext cx="94060" cy="46434"/>
          </a:xfrm>
          <a:custGeom>
            <a:avLst/>
            <a:gdLst>
              <a:gd name="T0" fmla="*/ 2147483646 w 1176"/>
              <a:gd name="T1" fmla="*/ 0 h 606"/>
              <a:gd name="T2" fmla="*/ 0 w 1176"/>
              <a:gd name="T3" fmla="*/ 2147483646 h 606"/>
              <a:gd name="T4" fmla="*/ 2147483646 w 1176"/>
              <a:gd name="T5" fmla="*/ 2147483646 h 606"/>
              <a:gd name="T6" fmla="*/ 2147483646 w 1176"/>
              <a:gd name="T7" fmla="*/ 2147483646 h 606"/>
              <a:gd name="T8" fmla="*/ 2147483646 w 1176"/>
              <a:gd name="T9" fmla="*/ 0 h 6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6" h="606">
                <a:moveTo>
                  <a:pt x="1170" y="0"/>
                </a:moveTo>
                <a:lnTo>
                  <a:pt x="0" y="597"/>
                </a:lnTo>
                <a:lnTo>
                  <a:pt x="30" y="606"/>
                </a:lnTo>
                <a:lnTo>
                  <a:pt x="1176" y="18"/>
                </a:lnTo>
                <a:lnTo>
                  <a:pt x="1170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39" name="Freeform 1063"/>
          <p:cNvSpPr>
            <a:spLocks/>
          </p:cNvSpPr>
          <p:nvPr/>
        </p:nvSpPr>
        <p:spPr bwMode="auto">
          <a:xfrm>
            <a:off x="8335806" y="4280038"/>
            <a:ext cx="192881" cy="53578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40" name="Freeform 1064"/>
          <p:cNvSpPr>
            <a:spLocks/>
          </p:cNvSpPr>
          <p:nvPr/>
        </p:nvSpPr>
        <p:spPr bwMode="auto">
          <a:xfrm flipV="1">
            <a:off x="8528687" y="4276466"/>
            <a:ext cx="78581" cy="55960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341" name="Group 1065"/>
          <p:cNvGrpSpPr>
            <a:grpSpLocks/>
          </p:cNvGrpSpPr>
          <p:nvPr/>
        </p:nvGrpSpPr>
        <p:grpSpPr bwMode="auto">
          <a:xfrm>
            <a:off x="7595236" y="1846400"/>
            <a:ext cx="292894" cy="127397"/>
            <a:chOff x="4650" y="1129"/>
            <a:chExt cx="246" cy="95"/>
          </a:xfrm>
        </p:grpSpPr>
        <p:sp>
          <p:nvSpPr>
            <p:cNvPr id="342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43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44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345" name="Group 1069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348" name="Freeform 107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49" name="Freeform 107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346" name="Line 1072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47" name="Line 1073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350" name="Group 1074"/>
          <p:cNvGrpSpPr>
            <a:grpSpLocks/>
          </p:cNvGrpSpPr>
          <p:nvPr/>
        </p:nvGrpSpPr>
        <p:grpSpPr bwMode="auto">
          <a:xfrm>
            <a:off x="7370208" y="2707223"/>
            <a:ext cx="292894" cy="127397"/>
            <a:chOff x="4650" y="1129"/>
            <a:chExt cx="246" cy="95"/>
          </a:xfrm>
        </p:grpSpPr>
        <p:sp>
          <p:nvSpPr>
            <p:cNvPr id="351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52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53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354" name="Group 1078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357" name="Freeform 1079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58" name="Freeform 1080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355" name="Line 1081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6" name="Line 1082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359" name="Group 1083"/>
          <p:cNvGrpSpPr>
            <a:grpSpLocks/>
          </p:cNvGrpSpPr>
          <p:nvPr/>
        </p:nvGrpSpPr>
        <p:grpSpPr bwMode="auto">
          <a:xfrm>
            <a:off x="6978491" y="2238116"/>
            <a:ext cx="389334" cy="96441"/>
            <a:chOff x="2199" y="955"/>
            <a:chExt cx="2547" cy="506"/>
          </a:xfrm>
        </p:grpSpPr>
        <p:sp>
          <p:nvSpPr>
            <p:cNvPr id="360" name="Freeform 1084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1" name="Freeform 1085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2" name="Freeform 1086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3" name="Freeform 1087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4" name="Freeform 1088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8 w 646"/>
                <a:gd name="T1" fmla="*/ 663 h 300"/>
                <a:gd name="T2" fmla="*/ 567 w 646"/>
                <a:gd name="T3" fmla="*/ 561 h 300"/>
                <a:gd name="T4" fmla="*/ 705 w 646"/>
                <a:gd name="T5" fmla="*/ 422 h 300"/>
                <a:gd name="T6" fmla="*/ 728 w 646"/>
                <a:gd name="T7" fmla="*/ 236 h 300"/>
                <a:gd name="T8" fmla="*/ 533 w 646"/>
                <a:gd name="T9" fmla="*/ 133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5" name="Freeform 1089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366" name="Group 1090"/>
          <p:cNvGrpSpPr>
            <a:grpSpLocks/>
          </p:cNvGrpSpPr>
          <p:nvPr/>
        </p:nvGrpSpPr>
        <p:grpSpPr bwMode="auto">
          <a:xfrm>
            <a:off x="7517844" y="3615668"/>
            <a:ext cx="463154" cy="185738"/>
            <a:chOff x="2356" y="1300"/>
            <a:chExt cx="555" cy="194"/>
          </a:xfrm>
        </p:grpSpPr>
        <p:sp>
          <p:nvSpPr>
            <p:cNvPr id="367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68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69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370" name="Group 1094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373" name="Freeform 109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74" name="Freeform 109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371" name="Line 1097"/>
            <p:cNvSpPr>
              <a:spLocks noChangeShapeType="1"/>
            </p:cNvSpPr>
            <p:nvPr/>
          </p:nvSpPr>
          <p:spPr bwMode="auto">
            <a:xfrm>
              <a:off x="2357" y="1361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2" name="Line 1098"/>
            <p:cNvSpPr>
              <a:spLocks noChangeShapeType="1"/>
            </p:cNvSpPr>
            <p:nvPr/>
          </p:nvSpPr>
          <p:spPr bwMode="auto">
            <a:xfrm>
              <a:off x="2907" y="1363"/>
              <a:ext cx="0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375" name="Group 1099"/>
          <p:cNvGrpSpPr>
            <a:grpSpLocks/>
          </p:cNvGrpSpPr>
          <p:nvPr/>
        </p:nvGrpSpPr>
        <p:grpSpPr bwMode="auto">
          <a:xfrm>
            <a:off x="8058388" y="3358493"/>
            <a:ext cx="463154" cy="185738"/>
            <a:chOff x="2356" y="1300"/>
            <a:chExt cx="555" cy="194"/>
          </a:xfrm>
        </p:grpSpPr>
        <p:sp>
          <p:nvSpPr>
            <p:cNvPr id="376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77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78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379" name="Group 1103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382" name="Freeform 110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83" name="Freeform 110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380" name="Line 1106"/>
            <p:cNvSpPr>
              <a:spLocks noChangeShapeType="1"/>
            </p:cNvSpPr>
            <p:nvPr/>
          </p:nvSpPr>
          <p:spPr bwMode="auto">
            <a:xfrm>
              <a:off x="2357" y="1361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1" name="Line 1107"/>
            <p:cNvSpPr>
              <a:spLocks noChangeShapeType="1"/>
            </p:cNvSpPr>
            <p:nvPr/>
          </p:nvSpPr>
          <p:spPr bwMode="auto">
            <a:xfrm>
              <a:off x="2907" y="1363"/>
              <a:ext cx="0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384" name="Group 1108"/>
          <p:cNvGrpSpPr>
            <a:grpSpLocks/>
          </p:cNvGrpSpPr>
          <p:nvPr/>
        </p:nvGrpSpPr>
        <p:grpSpPr bwMode="auto">
          <a:xfrm>
            <a:off x="8520350" y="3584712"/>
            <a:ext cx="463154" cy="185738"/>
            <a:chOff x="2356" y="1300"/>
            <a:chExt cx="555" cy="194"/>
          </a:xfrm>
        </p:grpSpPr>
        <p:sp>
          <p:nvSpPr>
            <p:cNvPr id="385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86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87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388" name="Group 1112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391" name="Freeform 111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92" name="Freeform 111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389" name="Line 1115"/>
            <p:cNvSpPr>
              <a:spLocks noChangeShapeType="1"/>
            </p:cNvSpPr>
            <p:nvPr/>
          </p:nvSpPr>
          <p:spPr bwMode="auto">
            <a:xfrm>
              <a:off x="2357" y="1361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0" name="Line 1116"/>
            <p:cNvSpPr>
              <a:spLocks noChangeShapeType="1"/>
            </p:cNvSpPr>
            <p:nvPr/>
          </p:nvSpPr>
          <p:spPr bwMode="auto">
            <a:xfrm>
              <a:off x="2907" y="1363"/>
              <a:ext cx="0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393" name="Freeform 1118"/>
          <p:cNvSpPr>
            <a:spLocks/>
          </p:cNvSpPr>
          <p:nvPr/>
        </p:nvSpPr>
        <p:spPr bwMode="auto">
          <a:xfrm>
            <a:off x="8084581" y="2621496"/>
            <a:ext cx="985838" cy="506016"/>
          </a:xfrm>
          <a:custGeom>
            <a:avLst/>
            <a:gdLst>
              <a:gd name="T0" fmla="*/ 2147483646 w 828"/>
              <a:gd name="T1" fmla="*/ 2147483646 h 425"/>
              <a:gd name="T2" fmla="*/ 2147483646 w 828"/>
              <a:gd name="T3" fmla="*/ 2147483646 h 425"/>
              <a:gd name="T4" fmla="*/ 2147483646 w 828"/>
              <a:gd name="T5" fmla="*/ 2147483646 h 425"/>
              <a:gd name="T6" fmla="*/ 2147483646 w 828"/>
              <a:gd name="T7" fmla="*/ 2147483646 h 425"/>
              <a:gd name="T8" fmla="*/ 2147483646 w 828"/>
              <a:gd name="T9" fmla="*/ 2147483646 h 425"/>
              <a:gd name="T10" fmla="*/ 2147483646 w 828"/>
              <a:gd name="T11" fmla="*/ 2147483646 h 425"/>
              <a:gd name="T12" fmla="*/ 2147483646 w 828"/>
              <a:gd name="T13" fmla="*/ 2147483646 h 425"/>
              <a:gd name="T14" fmla="*/ 2147483646 w 828"/>
              <a:gd name="T15" fmla="*/ 2147483646 h 425"/>
              <a:gd name="T16" fmla="*/ 2147483646 w 828"/>
              <a:gd name="T17" fmla="*/ 2147483646 h 425"/>
              <a:gd name="T18" fmla="*/ 2147483646 w 828"/>
              <a:gd name="T19" fmla="*/ 2147483646 h 425"/>
              <a:gd name="T20" fmla="*/ 2147483646 w 828"/>
              <a:gd name="T21" fmla="*/ 2147483646 h 425"/>
              <a:gd name="T22" fmla="*/ 2147483646 w 828"/>
              <a:gd name="T23" fmla="*/ 2147483646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4" name="Freeform 1119"/>
          <p:cNvSpPr>
            <a:spLocks/>
          </p:cNvSpPr>
          <p:nvPr/>
        </p:nvSpPr>
        <p:spPr bwMode="auto">
          <a:xfrm>
            <a:off x="8098871" y="1477308"/>
            <a:ext cx="1297781" cy="844153"/>
          </a:xfrm>
          <a:custGeom>
            <a:avLst/>
            <a:gdLst>
              <a:gd name="T0" fmla="*/ 2147483646 w 765"/>
              <a:gd name="T1" fmla="*/ 2147483646 h 459"/>
              <a:gd name="T2" fmla="*/ 2147483646 w 765"/>
              <a:gd name="T3" fmla="*/ 2147483646 h 459"/>
              <a:gd name="T4" fmla="*/ 2147483646 w 765"/>
              <a:gd name="T5" fmla="*/ 2147483646 h 459"/>
              <a:gd name="T6" fmla="*/ 2147483646 w 765"/>
              <a:gd name="T7" fmla="*/ 2147483646 h 459"/>
              <a:gd name="T8" fmla="*/ 2147483646 w 765"/>
              <a:gd name="T9" fmla="*/ 2147483646 h 459"/>
              <a:gd name="T10" fmla="*/ 2147483646 w 765"/>
              <a:gd name="T11" fmla="*/ 2147483646 h 459"/>
              <a:gd name="T12" fmla="*/ 2147483646 w 765"/>
              <a:gd name="T13" fmla="*/ 2147483646 h 459"/>
              <a:gd name="T14" fmla="*/ 2147483646 w 765"/>
              <a:gd name="T15" fmla="*/ 2147483646 h 459"/>
              <a:gd name="T16" fmla="*/ 2147483646 w 765"/>
              <a:gd name="T17" fmla="*/ 2147483646 h 459"/>
              <a:gd name="T18" fmla="*/ 2147483646 w 765"/>
              <a:gd name="T19" fmla="*/ 2147483646 h 459"/>
              <a:gd name="T20" fmla="*/ 2147483646 w 765"/>
              <a:gd name="T21" fmla="*/ 2147483646 h 459"/>
              <a:gd name="T22" fmla="*/ 2147483646 w 765"/>
              <a:gd name="T23" fmla="*/ 2147483646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5" name="Line 1120"/>
          <p:cNvSpPr>
            <a:spLocks noChangeShapeType="1"/>
          </p:cNvSpPr>
          <p:nvPr/>
        </p:nvSpPr>
        <p:spPr bwMode="auto">
          <a:xfrm>
            <a:off x="8378666" y="2835808"/>
            <a:ext cx="122634" cy="904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6" name="Line 1121"/>
          <p:cNvSpPr>
            <a:spLocks noChangeShapeType="1"/>
          </p:cNvSpPr>
          <p:nvPr/>
        </p:nvSpPr>
        <p:spPr bwMode="auto">
          <a:xfrm>
            <a:off x="8451294" y="2776277"/>
            <a:ext cx="2095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7" name="Line 1122"/>
          <p:cNvSpPr>
            <a:spLocks noChangeShapeType="1"/>
          </p:cNvSpPr>
          <p:nvPr/>
        </p:nvSpPr>
        <p:spPr bwMode="auto">
          <a:xfrm flipV="1">
            <a:off x="8628700" y="2840573"/>
            <a:ext cx="101203" cy="7858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8" name="Line 1123"/>
          <p:cNvSpPr>
            <a:spLocks noChangeShapeType="1"/>
          </p:cNvSpPr>
          <p:nvPr/>
        </p:nvSpPr>
        <p:spPr bwMode="auto">
          <a:xfrm flipV="1">
            <a:off x="8514400" y="1845211"/>
            <a:ext cx="92869" cy="6548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9" name="Line 1124"/>
          <p:cNvSpPr>
            <a:spLocks noChangeShapeType="1"/>
          </p:cNvSpPr>
          <p:nvPr/>
        </p:nvSpPr>
        <p:spPr bwMode="auto">
          <a:xfrm flipV="1">
            <a:off x="8514399" y="1897597"/>
            <a:ext cx="197644" cy="21669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00" name="Line 1125"/>
          <p:cNvSpPr>
            <a:spLocks noChangeShapeType="1"/>
          </p:cNvSpPr>
          <p:nvPr/>
        </p:nvSpPr>
        <p:spPr bwMode="auto">
          <a:xfrm>
            <a:off x="8788241" y="1896406"/>
            <a:ext cx="0" cy="1476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01" name="Line 1126"/>
          <p:cNvSpPr>
            <a:spLocks noChangeShapeType="1"/>
          </p:cNvSpPr>
          <p:nvPr/>
        </p:nvSpPr>
        <p:spPr bwMode="auto">
          <a:xfrm>
            <a:off x="8523923" y="2126196"/>
            <a:ext cx="141684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02" name="Line 1127"/>
          <p:cNvSpPr>
            <a:spLocks noChangeShapeType="1"/>
          </p:cNvSpPr>
          <p:nvPr/>
        </p:nvSpPr>
        <p:spPr bwMode="auto">
          <a:xfrm>
            <a:off x="8944213" y="2119052"/>
            <a:ext cx="1333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03" name="Line 1128"/>
          <p:cNvSpPr>
            <a:spLocks noChangeShapeType="1"/>
          </p:cNvSpPr>
          <p:nvPr/>
        </p:nvSpPr>
        <p:spPr bwMode="auto">
          <a:xfrm flipH="1">
            <a:off x="8303659" y="2176202"/>
            <a:ext cx="73819" cy="5286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04" name="Line 1129"/>
          <p:cNvSpPr>
            <a:spLocks noChangeShapeType="1"/>
          </p:cNvSpPr>
          <p:nvPr/>
        </p:nvSpPr>
        <p:spPr bwMode="auto">
          <a:xfrm flipH="1">
            <a:off x="8747761" y="2176204"/>
            <a:ext cx="83344" cy="54530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405" name="Group 1130"/>
          <p:cNvGrpSpPr>
            <a:grpSpLocks/>
          </p:cNvGrpSpPr>
          <p:nvPr/>
        </p:nvGrpSpPr>
        <p:grpSpPr bwMode="auto">
          <a:xfrm>
            <a:off x="8598933" y="1772582"/>
            <a:ext cx="292894" cy="127397"/>
            <a:chOff x="4650" y="1129"/>
            <a:chExt cx="246" cy="95"/>
          </a:xfrm>
        </p:grpSpPr>
        <p:sp>
          <p:nvSpPr>
            <p:cNvPr id="406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07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08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409" name="Group 1134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12" name="Freeform 113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3" name="Freeform 113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10" name="Line 1137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" name="Line 1138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414" name="Group 1139"/>
          <p:cNvGrpSpPr>
            <a:grpSpLocks/>
          </p:cNvGrpSpPr>
          <p:nvPr/>
        </p:nvGrpSpPr>
        <p:grpSpPr bwMode="auto">
          <a:xfrm>
            <a:off x="8653701" y="2044044"/>
            <a:ext cx="292894" cy="132159"/>
            <a:chOff x="4650" y="1129"/>
            <a:chExt cx="246" cy="95"/>
          </a:xfrm>
        </p:grpSpPr>
        <p:sp>
          <p:nvSpPr>
            <p:cNvPr id="415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16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17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418" name="Group 1143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21" name="Freeform 114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2" name="Freeform 114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19" name="Line 1146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0" name="Line 1147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423" name="Group 1148"/>
          <p:cNvGrpSpPr>
            <a:grpSpLocks/>
          </p:cNvGrpSpPr>
          <p:nvPr/>
        </p:nvGrpSpPr>
        <p:grpSpPr bwMode="auto">
          <a:xfrm>
            <a:off x="8234601" y="1846400"/>
            <a:ext cx="292894" cy="127397"/>
            <a:chOff x="4650" y="1129"/>
            <a:chExt cx="246" cy="95"/>
          </a:xfrm>
        </p:grpSpPr>
        <p:sp>
          <p:nvSpPr>
            <p:cNvPr id="424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25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26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427" name="Group 115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30" name="Freeform 115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1" name="Freeform 115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28" name="Line 115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9" name="Line 115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432" name="Group 1157"/>
          <p:cNvGrpSpPr>
            <a:grpSpLocks/>
          </p:cNvGrpSpPr>
          <p:nvPr/>
        </p:nvGrpSpPr>
        <p:grpSpPr bwMode="auto">
          <a:xfrm>
            <a:off x="8242936" y="2044044"/>
            <a:ext cx="292894" cy="127397"/>
            <a:chOff x="4650" y="1129"/>
            <a:chExt cx="246" cy="95"/>
          </a:xfrm>
        </p:grpSpPr>
        <p:sp>
          <p:nvSpPr>
            <p:cNvPr id="433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34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35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436" name="Group 1161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39" name="Freeform 116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" name="Freeform 116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37" name="Line 1164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8" name="Line 1165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441" name="Line 1166"/>
          <p:cNvSpPr>
            <a:spLocks noChangeShapeType="1"/>
          </p:cNvSpPr>
          <p:nvPr/>
        </p:nvSpPr>
        <p:spPr bwMode="auto">
          <a:xfrm>
            <a:off x="9100185" y="2117862"/>
            <a:ext cx="13335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442" name="Group 1167"/>
          <p:cNvGrpSpPr>
            <a:grpSpLocks/>
          </p:cNvGrpSpPr>
          <p:nvPr/>
        </p:nvGrpSpPr>
        <p:grpSpPr bwMode="auto">
          <a:xfrm>
            <a:off x="8382240" y="2909627"/>
            <a:ext cx="364331" cy="152400"/>
            <a:chOff x="4650" y="1129"/>
            <a:chExt cx="246" cy="95"/>
          </a:xfrm>
        </p:grpSpPr>
        <p:sp>
          <p:nvSpPr>
            <p:cNvPr id="443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44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45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446" name="Group 1171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9" name="Freeform 117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0" name="Freeform 117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47" name="Line 1174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8" name="Line 1175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451" name="Group 1176"/>
          <p:cNvGrpSpPr>
            <a:grpSpLocks/>
          </p:cNvGrpSpPr>
          <p:nvPr/>
        </p:nvGrpSpPr>
        <p:grpSpPr bwMode="auto">
          <a:xfrm>
            <a:off x="8142925" y="2698887"/>
            <a:ext cx="364331" cy="152400"/>
            <a:chOff x="4650" y="1129"/>
            <a:chExt cx="246" cy="95"/>
          </a:xfrm>
        </p:grpSpPr>
        <p:sp>
          <p:nvSpPr>
            <p:cNvPr id="452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53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54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455" name="Group 1180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58" name="Freeform 118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" name="Freeform 118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56" name="Line 1183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7" name="Line 1184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460" name="Group 1185"/>
          <p:cNvGrpSpPr>
            <a:grpSpLocks/>
          </p:cNvGrpSpPr>
          <p:nvPr/>
        </p:nvGrpSpPr>
        <p:grpSpPr bwMode="auto">
          <a:xfrm>
            <a:off x="8639415" y="2708412"/>
            <a:ext cx="364331" cy="152400"/>
            <a:chOff x="4650" y="1129"/>
            <a:chExt cx="246" cy="95"/>
          </a:xfrm>
        </p:grpSpPr>
        <p:sp>
          <p:nvSpPr>
            <p:cNvPr id="461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62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63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464" name="Group 1189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67" name="Freeform 119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8" name="Freeform 119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65" name="Line 1192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66" name="Line 1193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469" name="Text Box 580"/>
          <p:cNvSpPr txBox="1">
            <a:spLocks noChangeArrowheads="1"/>
          </p:cNvSpPr>
          <p:nvPr/>
        </p:nvSpPr>
        <p:spPr bwMode="auto">
          <a:xfrm>
            <a:off x="8502494" y="1529695"/>
            <a:ext cx="883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charset="0"/>
              </a:rPr>
              <a:t>global ISP</a:t>
            </a:r>
          </a:p>
        </p:txBody>
      </p:sp>
      <p:sp>
        <p:nvSpPr>
          <p:cNvPr id="470" name="Line 1196"/>
          <p:cNvSpPr>
            <a:spLocks noChangeShapeType="1"/>
          </p:cNvSpPr>
          <p:nvPr/>
        </p:nvSpPr>
        <p:spPr bwMode="auto">
          <a:xfrm flipH="1">
            <a:off x="8333424" y="3053694"/>
            <a:ext cx="167878" cy="31194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471" name="Line 1197"/>
          <p:cNvSpPr>
            <a:spLocks noChangeShapeType="1"/>
          </p:cNvSpPr>
          <p:nvPr/>
        </p:nvSpPr>
        <p:spPr bwMode="auto">
          <a:xfrm>
            <a:off x="7884556" y="1904740"/>
            <a:ext cx="3571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00043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8D1E49-2A21-4A83-A0E0-FB1597B4B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8B852E-5494-418B-A833-75CF016A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DF31E3C1-1A46-4329-9F80-B576692F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294B4592-99CA-47B1-816F-CE2D44F65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F690E4C-72F8-4AC5-AF99-562763CC6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834CDD4-CAB8-4ACC-9AAC-5399C743D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AEB045A-6821-475B-A28E-047437ABE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9B790C0-3D34-4626-BAFB-6EB473F40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EDA4D87F-91A4-4628-9A6E-F01820A7E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045DAB88-124C-459C-A889-DAE9C9BE2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5D44010-1DAA-4CAC-B83F-7E3E8C455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E8C01D66-5C93-4A2E-AA74-DE97574EA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E2E1A6E1-6C4A-47D3-81E2-9F8624F1B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3E849CB5-4526-49DC-B77B-A20FDB7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A18C8A4-FB2A-44C1-93D3-26C6DDFE0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85D014FD-8C5A-4071-B19E-4910AAB61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A37D7262-3596-4026-9AD4-E94332E5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187E37E0-AAC3-4B33-AF36-334ACCBD3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09758BB-8A0E-4BEB-BC0C-F410AD98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97C4EFE2-9D25-4978-BD9A-873B49270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9CCAF82A-A0E0-4B55-A97B-EFFAE79AF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F800DD8-3954-4F73-8807-16F1CFAC1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84E1C91A-4B06-4852-918C-6380FA98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77" y="795527"/>
            <a:ext cx="10488547" cy="1190912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July 1977: The birth of the Internet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030" y="2250281"/>
            <a:ext cx="4959318" cy="367823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map&#10;&#10;Description automatically generated"/>
          <p:cNvPicPr>
            <a:picLocks noChangeAspect="1"/>
          </p:cNvPicPr>
          <p:nvPr/>
        </p:nvPicPr>
        <p:blipFill rotWithShape="1">
          <a:blip r:embed="rId2"/>
          <a:srcRect l="241" r="6722" b="2"/>
          <a:stretch/>
        </p:blipFill>
        <p:spPr>
          <a:xfrm>
            <a:off x="1103257" y="2416047"/>
            <a:ext cx="4626864" cy="3346704"/>
          </a:xfrm>
          <a:prstGeom prst="rect">
            <a:avLst/>
          </a:prstGeom>
          <a:ln w="12700"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380703" y="2228850"/>
            <a:ext cx="5028928" cy="3699669"/>
          </a:xfrm>
        </p:spPr>
        <p:txBody>
          <a:bodyPr anchor="ctr">
            <a:normAutofit/>
          </a:bodyPr>
          <a:lstStyle/>
          <a:p>
            <a:r>
              <a:rPr lang="en-US" dirty="0"/>
              <a:t>ARPA demonstrates ARPANET</a:t>
            </a:r>
          </a:p>
          <a:p>
            <a:pPr lvl="1"/>
            <a:r>
              <a:rPr lang="en-US" sz="2800" dirty="0"/>
              <a:t>San Francisco (wireless) </a:t>
            </a:r>
            <a:r>
              <a:rPr lang="en-US" sz="2800" dirty="0">
                <a:sym typeface="Wingdings"/>
              </a:rPr>
              <a:t> Norway (satellite)  UCL (landline)  USA (satellite)  Los Angeles (ARPANET)</a:t>
            </a:r>
          </a:p>
          <a:p>
            <a:pPr lvl="1"/>
            <a:r>
              <a:rPr lang="en-US" sz="2800" dirty="0">
                <a:sym typeface="Wingdings"/>
              </a:rPr>
              <a:t>Round trip of 94,000 miles</a:t>
            </a:r>
            <a:r>
              <a:rPr lang="en-US" sz="2800" dirty="0"/>
              <a:t> to deliver a message 800 miles away.</a:t>
            </a:r>
          </a:p>
        </p:txBody>
      </p:sp>
    </p:spTree>
    <p:extLst>
      <p:ext uri="{BB962C8B-B14F-4D97-AF65-F5344CB8AC3E}">
        <p14:creationId xmlns:p14="http://schemas.microsoft.com/office/powerpoint/2010/main" val="7137237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68" name="Freeform 92"/>
          <p:cNvSpPr>
            <a:spLocks/>
          </p:cNvSpPr>
          <p:nvPr/>
        </p:nvSpPr>
        <p:spPr bwMode="auto">
          <a:xfrm>
            <a:off x="7199195" y="3003609"/>
            <a:ext cx="1731169" cy="2271713"/>
          </a:xfrm>
          <a:custGeom>
            <a:avLst/>
            <a:gdLst>
              <a:gd name="T0" fmla="*/ 0 w 1454"/>
              <a:gd name="T1" fmla="*/ 2743200 h 1908"/>
              <a:gd name="T2" fmla="*/ 31750 w 1454"/>
              <a:gd name="T3" fmla="*/ 2668588 h 1908"/>
              <a:gd name="T4" fmla="*/ 446088 w 1454"/>
              <a:gd name="T5" fmla="*/ 0 h 1908"/>
              <a:gd name="T6" fmla="*/ 1978025 w 1454"/>
              <a:gd name="T7" fmla="*/ 477838 h 1908"/>
              <a:gd name="T8" fmla="*/ 2308225 w 1454"/>
              <a:gd name="T9" fmla="*/ 2370138 h 1908"/>
              <a:gd name="T10" fmla="*/ 393700 w 1454"/>
              <a:gd name="T11" fmla="*/ 3028950 h 1908"/>
              <a:gd name="T12" fmla="*/ 0 w 1454"/>
              <a:gd name="T13" fmla="*/ 2743200 h 19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54" h="1908">
                <a:moveTo>
                  <a:pt x="0" y="1728"/>
                </a:moveTo>
                <a:cubicBezTo>
                  <a:pt x="15" y="1684"/>
                  <a:pt x="4" y="1697"/>
                  <a:pt x="20" y="1681"/>
                </a:cubicBezTo>
                <a:lnTo>
                  <a:pt x="281" y="0"/>
                </a:lnTo>
                <a:lnTo>
                  <a:pt x="1246" y="301"/>
                </a:lnTo>
                <a:lnTo>
                  <a:pt x="1454" y="1493"/>
                </a:lnTo>
                <a:lnTo>
                  <a:pt x="248" y="1908"/>
                </a:lnTo>
                <a:lnTo>
                  <a:pt x="0" y="1728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50000">
                <a:schemeClr val="bg1"/>
              </a:gs>
              <a:gs pos="100000">
                <a:srgbClr val="000099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/>
          <a:lstStyle/>
          <a:p>
            <a:pPr>
              <a:defRPr/>
            </a:pPr>
            <a:endParaRPr lang="en-US" sz="1350">
              <a:ea typeface="ＭＳ Ｐゴシック" charset="0"/>
            </a:endParaRPr>
          </a:p>
        </p:txBody>
      </p:sp>
      <p:pic>
        <p:nvPicPr>
          <p:cNvPr id="35842" name="Picture 8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61" y="834559"/>
            <a:ext cx="5826919" cy="1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3670" y="244008"/>
            <a:ext cx="6875009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000" dirty="0"/>
              <a:t>Where is the link layer (MAC) implemented?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91060" y="1883230"/>
            <a:ext cx="4298152" cy="4506684"/>
          </a:xfrm>
        </p:spPr>
        <p:txBody>
          <a:bodyPr>
            <a:normAutofit/>
          </a:bodyPr>
          <a:lstStyle/>
          <a:p>
            <a:r>
              <a:rPr lang="en-US" altLang="en-US" sz="1800" dirty="0">
                <a:ea typeface="ＭＳ Ｐゴシック" charset="-128"/>
              </a:rPr>
              <a:t>in each and every host</a:t>
            </a:r>
          </a:p>
          <a:p>
            <a:r>
              <a:rPr lang="en-US" altLang="en-US" sz="1800" dirty="0">
                <a:ea typeface="ＭＳ Ｐゴシック" charset="-128"/>
              </a:rPr>
              <a:t>link layer implemented in </a:t>
            </a:r>
            <a:r>
              <a:rPr lang="ja-JP" altLang="en-US" sz="1800" dirty="0">
                <a:ea typeface="ＭＳ Ｐゴシック" charset="-128"/>
              </a:rPr>
              <a:t>“</a:t>
            </a:r>
            <a:r>
              <a:rPr lang="en-US" altLang="ja-JP" sz="1800" dirty="0">
                <a:ea typeface="ＭＳ Ｐゴシック" charset="-128"/>
              </a:rPr>
              <a:t>adaptor</a:t>
            </a:r>
            <a:r>
              <a:rPr lang="ja-JP" altLang="en-US" sz="1800" dirty="0">
                <a:ea typeface="ＭＳ Ｐゴシック" charset="-128"/>
              </a:rPr>
              <a:t>”</a:t>
            </a:r>
            <a:r>
              <a:rPr lang="en-US" altLang="ja-JP" sz="1800" dirty="0">
                <a:ea typeface="ＭＳ Ｐゴシック" charset="-128"/>
              </a:rPr>
              <a:t> (aka </a:t>
            </a:r>
            <a:r>
              <a:rPr lang="en-US" altLang="ja-JP" sz="1800" i="1" dirty="0">
                <a:solidFill>
                  <a:srgbClr val="CC0000"/>
                </a:solidFill>
                <a:ea typeface="ＭＳ Ｐゴシック" charset="-128"/>
              </a:rPr>
              <a:t>network interface card</a:t>
            </a:r>
            <a:r>
              <a:rPr lang="en-US" altLang="ja-JP" sz="1800" dirty="0">
                <a:ea typeface="ＭＳ Ｐゴシック" charset="-128"/>
              </a:rPr>
              <a:t> NIC) or on a chip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Ethernet card, 802.11 card; Ethernet chipset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implements link, physical layer</a:t>
            </a:r>
          </a:p>
          <a:p>
            <a:r>
              <a:rPr lang="en-US" altLang="en-US" sz="1800" dirty="0">
                <a:ea typeface="ＭＳ Ｐゴシック" charset="-128"/>
              </a:rPr>
              <a:t>attaches into host</a:t>
            </a:r>
            <a:r>
              <a:rPr lang="ja-JP" altLang="en-US" sz="1800" dirty="0">
                <a:ea typeface="ＭＳ Ｐゴシック" charset="-128"/>
              </a:rPr>
              <a:t>’</a:t>
            </a:r>
            <a:r>
              <a:rPr lang="en-US" altLang="ja-JP" sz="1800" dirty="0">
                <a:ea typeface="ＭＳ Ｐゴシック" charset="-128"/>
              </a:rPr>
              <a:t>s system buses</a:t>
            </a:r>
          </a:p>
          <a:p>
            <a:r>
              <a:rPr lang="en-US" altLang="en-US" sz="1800" dirty="0">
                <a:ea typeface="ＭＳ Ｐゴシック" charset="-128"/>
              </a:rPr>
              <a:t>combination of hardware, software, firmware</a:t>
            </a:r>
          </a:p>
          <a:p>
            <a:pPr lvl="1"/>
            <a:endParaRPr lang="en-US" altLang="en-US" dirty="0">
              <a:ea typeface="ＭＳ Ｐゴシック" charset="-128"/>
            </a:endParaRPr>
          </a:p>
        </p:txBody>
      </p:sp>
      <p:sp>
        <p:nvSpPr>
          <p:cNvPr id="35845" name="Rectangle 42"/>
          <p:cNvSpPr>
            <a:spLocks noChangeArrowheads="1"/>
          </p:cNvSpPr>
          <p:nvPr/>
        </p:nvSpPr>
        <p:spPr bwMode="auto">
          <a:xfrm>
            <a:off x="7554002" y="3002420"/>
            <a:ext cx="1377553" cy="180141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5846" name="Rectangle 44"/>
          <p:cNvSpPr>
            <a:spLocks noChangeArrowheads="1"/>
          </p:cNvSpPr>
          <p:nvPr/>
        </p:nvSpPr>
        <p:spPr bwMode="auto">
          <a:xfrm>
            <a:off x="7890947" y="4456173"/>
            <a:ext cx="500063" cy="2119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5847" name="Rectangle 45"/>
          <p:cNvSpPr>
            <a:spLocks noChangeArrowheads="1"/>
          </p:cNvSpPr>
          <p:nvPr/>
        </p:nvSpPr>
        <p:spPr bwMode="auto">
          <a:xfrm>
            <a:off x="7890948" y="4015641"/>
            <a:ext cx="492919" cy="38933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900"/>
              <a:t>controller</a:t>
            </a:r>
          </a:p>
        </p:txBody>
      </p:sp>
      <p:sp>
        <p:nvSpPr>
          <p:cNvPr id="35848" name="Text Box 46"/>
          <p:cNvSpPr txBox="1">
            <a:spLocks noChangeArrowheads="1"/>
          </p:cNvSpPr>
          <p:nvPr/>
        </p:nvSpPr>
        <p:spPr bwMode="auto">
          <a:xfrm>
            <a:off x="7736579" y="4472459"/>
            <a:ext cx="832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dirty="0">
                <a:latin typeface="Arial" charset="0"/>
              </a:rPr>
              <a:t>physical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dirty="0">
                <a:latin typeface="Arial" charset="0"/>
              </a:rPr>
              <a:t>transmission</a:t>
            </a:r>
          </a:p>
        </p:txBody>
      </p:sp>
      <p:sp>
        <p:nvSpPr>
          <p:cNvPr id="35849" name="Freeform 47"/>
          <p:cNvSpPr>
            <a:spLocks/>
          </p:cNvSpPr>
          <p:nvPr/>
        </p:nvSpPr>
        <p:spPr bwMode="auto">
          <a:xfrm>
            <a:off x="7930239" y="3654883"/>
            <a:ext cx="150019" cy="345281"/>
          </a:xfrm>
          <a:custGeom>
            <a:avLst/>
            <a:gdLst>
              <a:gd name="T0" fmla="*/ 0 w 361"/>
              <a:gd name="T1" fmla="*/ 0 h 478"/>
              <a:gd name="T2" fmla="*/ 0 w 361"/>
              <a:gd name="T3" fmla="*/ 2147483646 h 478"/>
              <a:gd name="T4" fmla="*/ 2147483646 w 361"/>
              <a:gd name="T5" fmla="*/ 2147483646 h 478"/>
              <a:gd name="T6" fmla="*/ 2147483646 w 361"/>
              <a:gd name="T7" fmla="*/ 2147483646 h 47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1" h="478">
                <a:moveTo>
                  <a:pt x="0" y="0"/>
                </a:moveTo>
                <a:lnTo>
                  <a:pt x="0" y="230"/>
                </a:lnTo>
                <a:lnTo>
                  <a:pt x="361" y="230"/>
                </a:lnTo>
                <a:lnTo>
                  <a:pt x="359" y="478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50" name="Line 48"/>
          <p:cNvSpPr>
            <a:spLocks noChangeShapeType="1"/>
          </p:cNvSpPr>
          <p:nvPr/>
        </p:nvSpPr>
        <p:spPr bwMode="auto">
          <a:xfrm>
            <a:off x="7829035" y="3784658"/>
            <a:ext cx="1019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51" name="Line 49"/>
          <p:cNvSpPr>
            <a:spLocks noChangeShapeType="1"/>
          </p:cNvSpPr>
          <p:nvPr/>
        </p:nvSpPr>
        <p:spPr bwMode="auto">
          <a:xfrm flipV="1">
            <a:off x="8125500" y="3790613"/>
            <a:ext cx="0" cy="2250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52" name="Rectangle 50"/>
          <p:cNvSpPr>
            <a:spLocks noChangeArrowheads="1"/>
          </p:cNvSpPr>
          <p:nvPr/>
        </p:nvSpPr>
        <p:spPr bwMode="auto">
          <a:xfrm>
            <a:off x="7745692" y="3266737"/>
            <a:ext cx="492919" cy="38933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900"/>
              <a:t>cpu</a:t>
            </a:r>
          </a:p>
        </p:txBody>
      </p:sp>
      <p:sp>
        <p:nvSpPr>
          <p:cNvPr id="35853" name="Rectangle 51"/>
          <p:cNvSpPr>
            <a:spLocks noChangeArrowheads="1"/>
          </p:cNvSpPr>
          <p:nvPr/>
        </p:nvSpPr>
        <p:spPr bwMode="auto">
          <a:xfrm>
            <a:off x="8360054" y="3267929"/>
            <a:ext cx="492919" cy="38933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900"/>
              <a:t>memory</a:t>
            </a:r>
          </a:p>
        </p:txBody>
      </p:sp>
      <p:sp>
        <p:nvSpPr>
          <p:cNvPr id="35854" name="Line 52"/>
          <p:cNvSpPr>
            <a:spLocks noChangeShapeType="1"/>
          </p:cNvSpPr>
          <p:nvPr/>
        </p:nvSpPr>
        <p:spPr bwMode="auto">
          <a:xfrm flipH="1" flipV="1">
            <a:off x="7973101" y="3657262"/>
            <a:ext cx="1190" cy="1273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55" name="Line 53"/>
          <p:cNvSpPr>
            <a:spLocks noChangeShapeType="1"/>
          </p:cNvSpPr>
          <p:nvPr/>
        </p:nvSpPr>
        <p:spPr bwMode="auto">
          <a:xfrm flipH="1" flipV="1">
            <a:off x="8627945" y="3658452"/>
            <a:ext cx="1190" cy="128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56" name="Text Box 54"/>
          <p:cNvSpPr txBox="1">
            <a:spLocks noChangeArrowheads="1"/>
          </p:cNvSpPr>
          <p:nvPr/>
        </p:nvSpPr>
        <p:spPr bwMode="auto">
          <a:xfrm>
            <a:off x="8963702" y="3881101"/>
            <a:ext cx="71045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i="1">
                <a:latin typeface="Arial" charset="0"/>
              </a:rPr>
              <a:t>host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i="1">
                <a:latin typeface="Arial" charset="0"/>
              </a:rPr>
              <a:t>bus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i="1">
                <a:latin typeface="Arial" charset="0"/>
              </a:rPr>
              <a:t>(e.g., PCI)</a:t>
            </a:r>
          </a:p>
        </p:txBody>
      </p:sp>
      <p:sp>
        <p:nvSpPr>
          <p:cNvPr id="35857" name="Line 55"/>
          <p:cNvSpPr>
            <a:spLocks noChangeShapeType="1"/>
          </p:cNvSpPr>
          <p:nvPr/>
        </p:nvSpPr>
        <p:spPr bwMode="auto">
          <a:xfrm flipH="1">
            <a:off x="8125501" y="4246622"/>
            <a:ext cx="9525" cy="254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58" name="Line 56"/>
          <p:cNvSpPr>
            <a:spLocks noChangeShapeType="1"/>
          </p:cNvSpPr>
          <p:nvPr/>
        </p:nvSpPr>
        <p:spPr bwMode="auto">
          <a:xfrm>
            <a:off x="8124309" y="4646673"/>
            <a:ext cx="0" cy="27503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59" name="Line 57"/>
          <p:cNvSpPr>
            <a:spLocks noChangeShapeType="1"/>
          </p:cNvSpPr>
          <p:nvPr/>
        </p:nvSpPr>
        <p:spPr bwMode="auto">
          <a:xfrm flipH="1" flipV="1">
            <a:off x="8722003" y="3788233"/>
            <a:ext cx="286941" cy="201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60" name="Text Box 58"/>
          <p:cNvSpPr txBox="1">
            <a:spLocks noChangeArrowheads="1"/>
          </p:cNvSpPr>
          <p:nvPr/>
        </p:nvSpPr>
        <p:spPr bwMode="auto">
          <a:xfrm>
            <a:off x="8429111" y="5058627"/>
            <a:ext cx="1011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i="1">
                <a:latin typeface="Arial" charset="0"/>
              </a:rPr>
              <a:t>network adapter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i="1">
                <a:latin typeface="Arial" charset="0"/>
              </a:rPr>
              <a:t>card</a:t>
            </a:r>
          </a:p>
        </p:txBody>
      </p:sp>
      <p:sp>
        <p:nvSpPr>
          <p:cNvPr id="35861" name="Line 59"/>
          <p:cNvSpPr>
            <a:spLocks noChangeShapeType="1"/>
          </p:cNvSpPr>
          <p:nvPr/>
        </p:nvSpPr>
        <p:spPr bwMode="auto">
          <a:xfrm flipH="1" flipV="1">
            <a:off x="8585082" y="4551421"/>
            <a:ext cx="203597" cy="5631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62" name="Rectangle 43"/>
          <p:cNvSpPr>
            <a:spLocks noChangeArrowheads="1"/>
          </p:cNvSpPr>
          <p:nvPr/>
        </p:nvSpPr>
        <p:spPr bwMode="auto">
          <a:xfrm>
            <a:off x="7720687" y="3932296"/>
            <a:ext cx="841772" cy="84891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grpSp>
        <p:nvGrpSpPr>
          <p:cNvPr id="306260" name="Group 84"/>
          <p:cNvGrpSpPr>
            <a:grpSpLocks/>
          </p:cNvGrpSpPr>
          <p:nvPr/>
        </p:nvGrpSpPr>
        <p:grpSpPr bwMode="auto">
          <a:xfrm>
            <a:off x="6749138" y="3098858"/>
            <a:ext cx="1126331" cy="1549004"/>
            <a:chOff x="2669" y="1728"/>
            <a:chExt cx="946" cy="1301"/>
          </a:xfrm>
        </p:grpSpPr>
        <p:sp>
          <p:nvSpPr>
            <p:cNvPr id="35869" name="Freeform 62"/>
            <p:cNvSpPr>
              <a:spLocks/>
            </p:cNvSpPr>
            <p:nvPr/>
          </p:nvSpPr>
          <p:spPr bwMode="auto">
            <a:xfrm>
              <a:off x="3225" y="2509"/>
              <a:ext cx="390" cy="520"/>
            </a:xfrm>
            <a:custGeom>
              <a:avLst/>
              <a:gdLst>
                <a:gd name="T0" fmla="*/ 390 w 390"/>
                <a:gd name="T1" fmla="*/ 0 h 520"/>
                <a:gd name="T2" fmla="*/ 0 w 390"/>
                <a:gd name="T3" fmla="*/ 221 h 520"/>
                <a:gd name="T4" fmla="*/ 3 w 390"/>
                <a:gd name="T5" fmla="*/ 433 h 520"/>
                <a:gd name="T6" fmla="*/ 388 w 390"/>
                <a:gd name="T7" fmla="*/ 520 h 520"/>
                <a:gd name="T8" fmla="*/ 390 w 390"/>
                <a:gd name="T9" fmla="*/ 0 h 5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0" h="520">
                  <a:moveTo>
                    <a:pt x="390" y="0"/>
                  </a:moveTo>
                  <a:lnTo>
                    <a:pt x="0" y="221"/>
                  </a:lnTo>
                  <a:lnTo>
                    <a:pt x="3" y="433"/>
                  </a:lnTo>
                  <a:lnTo>
                    <a:pt x="388" y="520"/>
                  </a:lnTo>
                  <a:lnTo>
                    <a:pt x="39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70" name="Freeform 63"/>
            <p:cNvSpPr>
              <a:spLocks/>
            </p:cNvSpPr>
            <p:nvPr/>
          </p:nvSpPr>
          <p:spPr bwMode="auto">
            <a:xfrm>
              <a:off x="3222" y="1767"/>
              <a:ext cx="275" cy="443"/>
            </a:xfrm>
            <a:custGeom>
              <a:avLst/>
              <a:gdLst>
                <a:gd name="T0" fmla="*/ 264 w 275"/>
                <a:gd name="T1" fmla="*/ 108 h 443"/>
                <a:gd name="T2" fmla="*/ 0 w 275"/>
                <a:gd name="T3" fmla="*/ 0 h 443"/>
                <a:gd name="T4" fmla="*/ 2 w 275"/>
                <a:gd name="T5" fmla="*/ 443 h 443"/>
                <a:gd name="T6" fmla="*/ 275 w 275"/>
                <a:gd name="T7" fmla="*/ 412 h 443"/>
                <a:gd name="T8" fmla="*/ 264 w 275"/>
                <a:gd name="T9" fmla="*/ 108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5" h="443">
                  <a:moveTo>
                    <a:pt x="264" y="108"/>
                  </a:moveTo>
                  <a:lnTo>
                    <a:pt x="0" y="0"/>
                  </a:lnTo>
                  <a:lnTo>
                    <a:pt x="2" y="443"/>
                  </a:lnTo>
                  <a:lnTo>
                    <a:pt x="275" y="412"/>
                  </a:lnTo>
                  <a:lnTo>
                    <a:pt x="264" y="108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71" name="Rectangle 64"/>
            <p:cNvSpPr>
              <a:spLocks noChangeArrowheads="1"/>
            </p:cNvSpPr>
            <p:nvPr/>
          </p:nvSpPr>
          <p:spPr bwMode="auto">
            <a:xfrm>
              <a:off x="2737" y="1775"/>
              <a:ext cx="489" cy="5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35872" name="Text Box 65"/>
            <p:cNvSpPr txBox="1">
              <a:spLocks noChangeArrowheads="1"/>
            </p:cNvSpPr>
            <p:nvPr/>
          </p:nvSpPr>
          <p:spPr bwMode="auto">
            <a:xfrm>
              <a:off x="2669" y="1728"/>
              <a:ext cx="618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latin typeface="Arial" charset="0"/>
                </a:rPr>
                <a:t>application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latin typeface="Arial" charset="0"/>
                </a:rPr>
                <a:t>transport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latin typeface="Arial" charset="0"/>
                </a:rPr>
                <a:t>network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latin typeface="Arial" charset="0"/>
                </a:rPr>
                <a:t>link</a:t>
              </a:r>
            </a:p>
          </p:txBody>
        </p:sp>
        <p:sp>
          <p:nvSpPr>
            <p:cNvPr id="35873" name="Line 66"/>
            <p:cNvSpPr>
              <a:spLocks noChangeShapeType="1"/>
            </p:cNvSpPr>
            <p:nvPr/>
          </p:nvSpPr>
          <p:spPr bwMode="auto">
            <a:xfrm>
              <a:off x="2737" y="188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74" name="Line 67"/>
            <p:cNvSpPr>
              <a:spLocks noChangeShapeType="1"/>
            </p:cNvSpPr>
            <p:nvPr/>
          </p:nvSpPr>
          <p:spPr bwMode="auto">
            <a:xfrm>
              <a:off x="2737" y="199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75" name="Line 68"/>
            <p:cNvSpPr>
              <a:spLocks noChangeShapeType="1"/>
            </p:cNvSpPr>
            <p:nvPr/>
          </p:nvSpPr>
          <p:spPr bwMode="auto">
            <a:xfrm>
              <a:off x="2735" y="2098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76" name="Line 69"/>
            <p:cNvSpPr>
              <a:spLocks noChangeShapeType="1"/>
            </p:cNvSpPr>
            <p:nvPr/>
          </p:nvSpPr>
          <p:spPr bwMode="auto">
            <a:xfrm>
              <a:off x="2738" y="2206"/>
              <a:ext cx="4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77" name="Rectangle 70"/>
            <p:cNvSpPr>
              <a:spLocks noChangeArrowheads="1"/>
            </p:cNvSpPr>
            <p:nvPr/>
          </p:nvSpPr>
          <p:spPr bwMode="auto">
            <a:xfrm>
              <a:off x="2695" y="2212"/>
              <a:ext cx="552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35878" name="Line 71"/>
            <p:cNvSpPr>
              <a:spLocks noChangeShapeType="1"/>
            </p:cNvSpPr>
            <p:nvPr/>
          </p:nvSpPr>
          <p:spPr bwMode="auto">
            <a:xfrm>
              <a:off x="2738" y="222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79" name="Line 72"/>
            <p:cNvSpPr>
              <a:spLocks noChangeShapeType="1"/>
            </p:cNvSpPr>
            <p:nvPr/>
          </p:nvSpPr>
          <p:spPr bwMode="auto">
            <a:xfrm>
              <a:off x="3225" y="2218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80" name="Rectangle 73"/>
            <p:cNvSpPr>
              <a:spLocks noChangeArrowheads="1"/>
            </p:cNvSpPr>
            <p:nvPr/>
          </p:nvSpPr>
          <p:spPr bwMode="auto">
            <a:xfrm>
              <a:off x="2737" y="2415"/>
              <a:ext cx="489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35881" name="Text Box 74"/>
            <p:cNvSpPr txBox="1">
              <a:spLocks noChangeArrowheads="1"/>
            </p:cNvSpPr>
            <p:nvPr/>
          </p:nvSpPr>
          <p:spPr bwMode="auto">
            <a:xfrm>
              <a:off x="2724" y="2345"/>
              <a:ext cx="505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900">
                <a:latin typeface="Arial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900">
                <a:latin typeface="Arial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900">
                <a:latin typeface="Arial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latin typeface="Arial" charset="0"/>
                </a:rPr>
                <a:t>link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latin typeface="Arial" charset="0"/>
                </a:rPr>
                <a:t>physical</a:t>
              </a:r>
            </a:p>
          </p:txBody>
        </p:sp>
        <p:sp>
          <p:nvSpPr>
            <p:cNvPr id="35882" name="Line 75"/>
            <p:cNvSpPr>
              <a:spLocks noChangeShapeType="1"/>
            </p:cNvSpPr>
            <p:nvPr/>
          </p:nvSpPr>
          <p:spPr bwMode="auto">
            <a:xfrm>
              <a:off x="2737" y="252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83" name="Line 76"/>
            <p:cNvSpPr>
              <a:spLocks noChangeShapeType="1"/>
            </p:cNvSpPr>
            <p:nvPr/>
          </p:nvSpPr>
          <p:spPr bwMode="auto">
            <a:xfrm>
              <a:off x="2737" y="2632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84" name="Line 77"/>
            <p:cNvSpPr>
              <a:spLocks noChangeShapeType="1"/>
            </p:cNvSpPr>
            <p:nvPr/>
          </p:nvSpPr>
          <p:spPr bwMode="auto">
            <a:xfrm>
              <a:off x="2735" y="272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85" name="Line 78"/>
            <p:cNvSpPr>
              <a:spLocks noChangeShapeType="1"/>
            </p:cNvSpPr>
            <p:nvPr/>
          </p:nvSpPr>
          <p:spPr bwMode="auto">
            <a:xfrm>
              <a:off x="2733" y="283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86" name="Rectangle 79"/>
            <p:cNvSpPr>
              <a:spLocks noChangeArrowheads="1"/>
            </p:cNvSpPr>
            <p:nvPr/>
          </p:nvSpPr>
          <p:spPr bwMode="auto">
            <a:xfrm>
              <a:off x="2719" y="2390"/>
              <a:ext cx="518" cy="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35887" name="Line 80"/>
            <p:cNvSpPr>
              <a:spLocks noChangeShapeType="1"/>
            </p:cNvSpPr>
            <p:nvPr/>
          </p:nvSpPr>
          <p:spPr bwMode="auto">
            <a:xfrm>
              <a:off x="2737" y="261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88" name="Line 81"/>
            <p:cNvSpPr>
              <a:spLocks noChangeShapeType="1"/>
            </p:cNvSpPr>
            <p:nvPr/>
          </p:nvSpPr>
          <p:spPr bwMode="auto">
            <a:xfrm>
              <a:off x="3226" y="2614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89" name="Rectangle 82"/>
            <p:cNvSpPr>
              <a:spLocks noChangeArrowheads="1"/>
            </p:cNvSpPr>
            <p:nvPr/>
          </p:nvSpPr>
          <p:spPr bwMode="auto">
            <a:xfrm>
              <a:off x="2736" y="1778"/>
              <a:ext cx="490" cy="43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35890" name="Rectangle 83"/>
            <p:cNvSpPr>
              <a:spLocks noChangeArrowheads="1"/>
            </p:cNvSpPr>
            <p:nvPr/>
          </p:nvSpPr>
          <p:spPr bwMode="auto">
            <a:xfrm>
              <a:off x="2733" y="2721"/>
              <a:ext cx="489" cy="21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</p:grpSp>
      <p:pic>
        <p:nvPicPr>
          <p:cNvPr id="35864" name="Picture 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972" y="1883230"/>
            <a:ext cx="1013222" cy="101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5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246" y="2029679"/>
            <a:ext cx="857250" cy="87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66" name="Group 89"/>
          <p:cNvGrpSpPr>
            <a:grpSpLocks/>
          </p:cNvGrpSpPr>
          <p:nvPr/>
        </p:nvGrpSpPr>
        <p:grpSpPr bwMode="auto">
          <a:xfrm>
            <a:off x="6753900" y="4980048"/>
            <a:ext cx="832247" cy="821531"/>
            <a:chOff x="-44" y="1473"/>
            <a:chExt cx="981" cy="1105"/>
          </a:xfrm>
        </p:grpSpPr>
        <p:pic>
          <p:nvPicPr>
            <p:cNvPr id="35867" name="Picture 90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68" name="Freeform 9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326 w 356"/>
                <a:gd name="T3" fmla="*/ 131 h 368"/>
                <a:gd name="T4" fmla="*/ 2759 w 356"/>
                <a:gd name="T5" fmla="*/ 2736 h 368"/>
                <a:gd name="T6" fmla="*/ 608 w 356"/>
                <a:gd name="T7" fmla="*/ 3422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0138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0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68C24B-D176-0F44-92E2-DC02D9330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 in Cellular Networks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C818AD-E2F5-7442-8AE2-D0C63CAF6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333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372">
            <a:extLst>
              <a:ext uri="{FF2B5EF4-FFF2-40B4-BE49-F238E27FC236}">
                <a16:creationId xmlns:a16="http://schemas.microsoft.com/office/drawing/2014/main" id="{4CCF5FBB-FD4E-6649-8D96-331CCC0E8376}"/>
              </a:ext>
            </a:extLst>
          </p:cNvPr>
          <p:cNvGrpSpPr>
            <a:grpSpLocks/>
          </p:cNvGrpSpPr>
          <p:nvPr/>
        </p:nvGrpSpPr>
        <p:grpSpPr bwMode="auto">
          <a:xfrm>
            <a:off x="4838701" y="2635250"/>
            <a:ext cx="5349875" cy="3657600"/>
            <a:chOff x="1820" y="1536"/>
            <a:chExt cx="3370" cy="2304"/>
          </a:xfrm>
        </p:grpSpPr>
        <p:sp>
          <p:nvSpPr>
            <p:cNvPr id="16405" name="AutoShape 2">
              <a:extLst>
                <a:ext uri="{FF2B5EF4-FFF2-40B4-BE49-F238E27FC236}">
                  <a16:creationId xmlns:a16="http://schemas.microsoft.com/office/drawing/2014/main" id="{0A5AE4AF-3971-C74D-AC95-F2CE46B78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0" y="1536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6" name="AutoShape 4">
              <a:extLst>
                <a:ext uri="{FF2B5EF4-FFF2-40B4-BE49-F238E27FC236}">
                  <a16:creationId xmlns:a16="http://schemas.microsoft.com/office/drawing/2014/main" id="{05AB596F-5AF0-B44D-9ABC-14BA70510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8" y="1823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7" name="AutoShape 5">
              <a:extLst>
                <a:ext uri="{FF2B5EF4-FFF2-40B4-BE49-F238E27FC236}">
                  <a16:creationId xmlns:a16="http://schemas.microsoft.com/office/drawing/2014/main" id="{120D78BF-979F-1B49-AA96-7BA33C19F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" y="2699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8" name="AutoShape 7">
              <a:extLst>
                <a:ext uri="{FF2B5EF4-FFF2-40B4-BE49-F238E27FC236}">
                  <a16:creationId xmlns:a16="http://schemas.microsoft.com/office/drawing/2014/main" id="{2A8F6C11-7A9F-9545-95A0-8CA1DE3A0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0" y="2971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9" name="AutoShape 8">
              <a:extLst>
                <a:ext uri="{FF2B5EF4-FFF2-40B4-BE49-F238E27FC236}">
                  <a16:creationId xmlns:a16="http://schemas.microsoft.com/office/drawing/2014/main" id="{9A00261D-183D-5F4A-90FC-6C150B563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9" y="2118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10" name="AutoShape 9">
              <a:extLst>
                <a:ext uri="{FF2B5EF4-FFF2-40B4-BE49-F238E27FC236}">
                  <a16:creationId xmlns:a16="http://schemas.microsoft.com/office/drawing/2014/main" id="{CEBC0FBE-F3FC-944C-B75E-0CA543B03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0" y="2397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11" name="AutoShape 10">
              <a:extLst>
                <a:ext uri="{FF2B5EF4-FFF2-40B4-BE49-F238E27FC236}">
                  <a16:creationId xmlns:a16="http://schemas.microsoft.com/office/drawing/2014/main" id="{ED3E3F85-AC0B-0C43-99C7-4566B8247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5" y="3264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6412" name="Group 11">
              <a:extLst>
                <a:ext uri="{FF2B5EF4-FFF2-40B4-BE49-F238E27FC236}">
                  <a16:creationId xmlns:a16="http://schemas.microsoft.com/office/drawing/2014/main" id="{56F9C6D9-404D-F341-B14D-D9A00D53CC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0" y="3346"/>
              <a:ext cx="153" cy="306"/>
              <a:chOff x="3796" y="1043"/>
              <a:chExt cx="865" cy="1237"/>
            </a:xfrm>
          </p:grpSpPr>
          <p:sp>
            <p:nvSpPr>
              <p:cNvPr id="16630" name="Line 12">
                <a:extLst>
                  <a:ext uri="{FF2B5EF4-FFF2-40B4-BE49-F238E27FC236}">
                    <a16:creationId xmlns:a16="http://schemas.microsoft.com/office/drawing/2014/main" id="{E96BDEE0-72A0-5149-B8A5-BAC5A4967A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1" name="Line 13">
                <a:extLst>
                  <a:ext uri="{FF2B5EF4-FFF2-40B4-BE49-F238E27FC236}">
                    <a16:creationId xmlns:a16="http://schemas.microsoft.com/office/drawing/2014/main" id="{B69B3C72-FDB2-0E4D-ABD1-B25814707A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2" name="Line 14">
                <a:extLst>
                  <a:ext uri="{FF2B5EF4-FFF2-40B4-BE49-F238E27FC236}">
                    <a16:creationId xmlns:a16="http://schemas.microsoft.com/office/drawing/2014/main" id="{E389959B-8C9F-2B48-BECD-040935E17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3" name="Line 15">
                <a:extLst>
                  <a:ext uri="{FF2B5EF4-FFF2-40B4-BE49-F238E27FC236}">
                    <a16:creationId xmlns:a16="http://schemas.microsoft.com/office/drawing/2014/main" id="{F6A092AB-8DE4-E443-9109-DA8D9C1EF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4" name="Line 16">
                <a:extLst>
                  <a:ext uri="{FF2B5EF4-FFF2-40B4-BE49-F238E27FC236}">
                    <a16:creationId xmlns:a16="http://schemas.microsoft.com/office/drawing/2014/main" id="{2B248A4D-9C9D-2749-8F0E-FC4E63613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5" name="Line 17">
                <a:extLst>
                  <a:ext uri="{FF2B5EF4-FFF2-40B4-BE49-F238E27FC236}">
                    <a16:creationId xmlns:a16="http://schemas.microsoft.com/office/drawing/2014/main" id="{2CDBEA8E-7393-5543-A99E-04695F0F9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6" name="Line 18">
                <a:extLst>
                  <a:ext uri="{FF2B5EF4-FFF2-40B4-BE49-F238E27FC236}">
                    <a16:creationId xmlns:a16="http://schemas.microsoft.com/office/drawing/2014/main" id="{98525C3F-4A82-0F47-893A-E6B2BE1C8C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7" name="Line 19">
                <a:extLst>
                  <a:ext uri="{FF2B5EF4-FFF2-40B4-BE49-F238E27FC236}">
                    <a16:creationId xmlns:a16="http://schemas.microsoft.com/office/drawing/2014/main" id="{001CA0B4-0A27-E544-AB80-2F94EAE17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8" name="Line 20">
                <a:extLst>
                  <a:ext uri="{FF2B5EF4-FFF2-40B4-BE49-F238E27FC236}">
                    <a16:creationId xmlns:a16="http://schemas.microsoft.com/office/drawing/2014/main" id="{C6F8009B-8323-FE41-80BA-10AB0EA77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9" name="Line 21">
                <a:extLst>
                  <a:ext uri="{FF2B5EF4-FFF2-40B4-BE49-F238E27FC236}">
                    <a16:creationId xmlns:a16="http://schemas.microsoft.com/office/drawing/2014/main" id="{51A4F280-9790-1342-825E-AC7E56441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0" name="Line 22">
                <a:extLst>
                  <a:ext uri="{FF2B5EF4-FFF2-40B4-BE49-F238E27FC236}">
                    <a16:creationId xmlns:a16="http://schemas.microsoft.com/office/drawing/2014/main" id="{90693C00-E143-B44B-B008-5CD4B256B5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1" name="Line 23">
                <a:extLst>
                  <a:ext uri="{FF2B5EF4-FFF2-40B4-BE49-F238E27FC236}">
                    <a16:creationId xmlns:a16="http://schemas.microsoft.com/office/drawing/2014/main" id="{8AB94402-FA48-C64D-B416-633382655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2" name="Line 24">
                <a:extLst>
                  <a:ext uri="{FF2B5EF4-FFF2-40B4-BE49-F238E27FC236}">
                    <a16:creationId xmlns:a16="http://schemas.microsoft.com/office/drawing/2014/main" id="{0EFED88F-4F92-7044-99A8-F9374B580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3" name="Line 25">
                <a:extLst>
                  <a:ext uri="{FF2B5EF4-FFF2-40B4-BE49-F238E27FC236}">
                    <a16:creationId xmlns:a16="http://schemas.microsoft.com/office/drawing/2014/main" id="{A8E32C98-56F0-FA4B-8121-6EEBD41570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4" name="Line 26">
                <a:extLst>
                  <a:ext uri="{FF2B5EF4-FFF2-40B4-BE49-F238E27FC236}">
                    <a16:creationId xmlns:a16="http://schemas.microsoft.com/office/drawing/2014/main" id="{0F8EA597-989C-664D-ACAC-F0B187423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645" name="Group 27">
                <a:extLst>
                  <a:ext uri="{FF2B5EF4-FFF2-40B4-BE49-F238E27FC236}">
                    <a16:creationId xmlns:a16="http://schemas.microsoft.com/office/drawing/2014/main" id="{3AD68E55-F856-7043-97EF-F45067CF1B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656" name="Line 28">
                  <a:extLst>
                    <a:ext uri="{FF2B5EF4-FFF2-40B4-BE49-F238E27FC236}">
                      <a16:creationId xmlns:a16="http://schemas.microsoft.com/office/drawing/2014/main" id="{0070B609-D24F-174F-A9E6-FC3FB4A772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7" name="Line 29">
                  <a:extLst>
                    <a:ext uri="{FF2B5EF4-FFF2-40B4-BE49-F238E27FC236}">
                      <a16:creationId xmlns:a16="http://schemas.microsoft.com/office/drawing/2014/main" id="{E4E358F3-142C-7B42-8F57-3EAAEF6EF7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8" name="Line 30">
                  <a:extLst>
                    <a:ext uri="{FF2B5EF4-FFF2-40B4-BE49-F238E27FC236}">
                      <a16:creationId xmlns:a16="http://schemas.microsoft.com/office/drawing/2014/main" id="{03BF7D78-33AA-404A-AF7B-5D61E9A6D5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9" name="Line 31">
                  <a:extLst>
                    <a:ext uri="{FF2B5EF4-FFF2-40B4-BE49-F238E27FC236}">
                      <a16:creationId xmlns:a16="http://schemas.microsoft.com/office/drawing/2014/main" id="{7BDBFE7F-B6B6-9C42-9AB0-149B892D44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46" name="Group 32">
                <a:extLst>
                  <a:ext uri="{FF2B5EF4-FFF2-40B4-BE49-F238E27FC236}">
                    <a16:creationId xmlns:a16="http://schemas.microsoft.com/office/drawing/2014/main" id="{A7F886B3-1EB3-6F45-9679-CABDCFA44D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652" name="Line 33">
                  <a:extLst>
                    <a:ext uri="{FF2B5EF4-FFF2-40B4-BE49-F238E27FC236}">
                      <a16:creationId xmlns:a16="http://schemas.microsoft.com/office/drawing/2014/main" id="{4D15154A-9F12-2C42-BA0F-0A84146A3F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3" name="Line 34">
                  <a:extLst>
                    <a:ext uri="{FF2B5EF4-FFF2-40B4-BE49-F238E27FC236}">
                      <a16:creationId xmlns:a16="http://schemas.microsoft.com/office/drawing/2014/main" id="{5DE1ABE3-8047-D14F-A05D-22AE59F430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4" name="Line 35">
                  <a:extLst>
                    <a:ext uri="{FF2B5EF4-FFF2-40B4-BE49-F238E27FC236}">
                      <a16:creationId xmlns:a16="http://schemas.microsoft.com/office/drawing/2014/main" id="{BA0586B8-118B-8E43-A9F3-EA3D5956FE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5" name="Line 36">
                  <a:extLst>
                    <a:ext uri="{FF2B5EF4-FFF2-40B4-BE49-F238E27FC236}">
                      <a16:creationId xmlns:a16="http://schemas.microsoft.com/office/drawing/2014/main" id="{5B3E1B00-5565-0949-90F3-75B3E61D14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47" name="Group 37">
                <a:extLst>
                  <a:ext uri="{FF2B5EF4-FFF2-40B4-BE49-F238E27FC236}">
                    <a16:creationId xmlns:a16="http://schemas.microsoft.com/office/drawing/2014/main" id="{385DDCB2-282E-E540-9E65-45240652B8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648" name="Line 38">
                  <a:extLst>
                    <a:ext uri="{FF2B5EF4-FFF2-40B4-BE49-F238E27FC236}">
                      <a16:creationId xmlns:a16="http://schemas.microsoft.com/office/drawing/2014/main" id="{2DBD247A-55A5-0946-B521-07407DC8C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49" name="Line 39">
                  <a:extLst>
                    <a:ext uri="{FF2B5EF4-FFF2-40B4-BE49-F238E27FC236}">
                      <a16:creationId xmlns:a16="http://schemas.microsoft.com/office/drawing/2014/main" id="{3C271C7D-BEBF-0349-872B-01ECEE76F4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0" name="Line 40">
                  <a:extLst>
                    <a:ext uri="{FF2B5EF4-FFF2-40B4-BE49-F238E27FC236}">
                      <a16:creationId xmlns:a16="http://schemas.microsoft.com/office/drawing/2014/main" id="{E9615528-F33E-0E4E-8CCC-7C2285862A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1" name="Line 41">
                  <a:extLst>
                    <a:ext uri="{FF2B5EF4-FFF2-40B4-BE49-F238E27FC236}">
                      <a16:creationId xmlns:a16="http://schemas.microsoft.com/office/drawing/2014/main" id="{FEDC39AB-33A4-2C47-B1AB-46038D4CF3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3" name="Group 42">
              <a:extLst>
                <a:ext uri="{FF2B5EF4-FFF2-40B4-BE49-F238E27FC236}">
                  <a16:creationId xmlns:a16="http://schemas.microsoft.com/office/drawing/2014/main" id="{6370A6F9-6BBE-9F45-9310-C0EABFB386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0" y="2509"/>
              <a:ext cx="153" cy="306"/>
              <a:chOff x="3796" y="1043"/>
              <a:chExt cx="865" cy="1237"/>
            </a:xfrm>
          </p:grpSpPr>
          <p:sp>
            <p:nvSpPr>
              <p:cNvPr id="16600" name="Line 43">
                <a:extLst>
                  <a:ext uri="{FF2B5EF4-FFF2-40B4-BE49-F238E27FC236}">
                    <a16:creationId xmlns:a16="http://schemas.microsoft.com/office/drawing/2014/main" id="{C9BCB2C7-4FDA-4140-8257-56383F2A83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1" name="Line 44">
                <a:extLst>
                  <a:ext uri="{FF2B5EF4-FFF2-40B4-BE49-F238E27FC236}">
                    <a16:creationId xmlns:a16="http://schemas.microsoft.com/office/drawing/2014/main" id="{8030B8AD-D105-2648-8BFA-C316DC4B4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2" name="Line 45">
                <a:extLst>
                  <a:ext uri="{FF2B5EF4-FFF2-40B4-BE49-F238E27FC236}">
                    <a16:creationId xmlns:a16="http://schemas.microsoft.com/office/drawing/2014/main" id="{450250E3-FE09-184E-9931-7C4949F16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3" name="Line 46">
                <a:extLst>
                  <a:ext uri="{FF2B5EF4-FFF2-40B4-BE49-F238E27FC236}">
                    <a16:creationId xmlns:a16="http://schemas.microsoft.com/office/drawing/2014/main" id="{FC3C4DC3-D65A-3341-A92D-B09CB99E7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4" name="Line 47">
                <a:extLst>
                  <a:ext uri="{FF2B5EF4-FFF2-40B4-BE49-F238E27FC236}">
                    <a16:creationId xmlns:a16="http://schemas.microsoft.com/office/drawing/2014/main" id="{E243669C-C0F7-7E41-A1B0-468C3BA385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5" name="Line 48">
                <a:extLst>
                  <a:ext uri="{FF2B5EF4-FFF2-40B4-BE49-F238E27FC236}">
                    <a16:creationId xmlns:a16="http://schemas.microsoft.com/office/drawing/2014/main" id="{F7289138-0970-3149-91E4-08850E4E16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6" name="Line 49">
                <a:extLst>
                  <a:ext uri="{FF2B5EF4-FFF2-40B4-BE49-F238E27FC236}">
                    <a16:creationId xmlns:a16="http://schemas.microsoft.com/office/drawing/2014/main" id="{B6EB669E-EBFC-B84B-AF4C-2C568C24BE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7" name="Line 50">
                <a:extLst>
                  <a:ext uri="{FF2B5EF4-FFF2-40B4-BE49-F238E27FC236}">
                    <a16:creationId xmlns:a16="http://schemas.microsoft.com/office/drawing/2014/main" id="{17C2046E-295D-CF43-A246-7B693A85EE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8" name="Line 51">
                <a:extLst>
                  <a:ext uri="{FF2B5EF4-FFF2-40B4-BE49-F238E27FC236}">
                    <a16:creationId xmlns:a16="http://schemas.microsoft.com/office/drawing/2014/main" id="{291DCA0D-58D9-3E4D-8B0A-1D8D1B4173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9" name="Line 52">
                <a:extLst>
                  <a:ext uri="{FF2B5EF4-FFF2-40B4-BE49-F238E27FC236}">
                    <a16:creationId xmlns:a16="http://schemas.microsoft.com/office/drawing/2014/main" id="{A8F06830-D1CD-1A4A-90A2-2080B388B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0" name="Line 53">
                <a:extLst>
                  <a:ext uri="{FF2B5EF4-FFF2-40B4-BE49-F238E27FC236}">
                    <a16:creationId xmlns:a16="http://schemas.microsoft.com/office/drawing/2014/main" id="{1BB9A437-6CCF-1D44-8E44-91A14AE80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1" name="Line 54">
                <a:extLst>
                  <a:ext uri="{FF2B5EF4-FFF2-40B4-BE49-F238E27FC236}">
                    <a16:creationId xmlns:a16="http://schemas.microsoft.com/office/drawing/2014/main" id="{6FE1592E-2CC0-6644-B599-A2550229D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2" name="Line 55">
                <a:extLst>
                  <a:ext uri="{FF2B5EF4-FFF2-40B4-BE49-F238E27FC236}">
                    <a16:creationId xmlns:a16="http://schemas.microsoft.com/office/drawing/2014/main" id="{D974376F-B06B-D545-9522-B084A9A0F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3" name="Line 56">
                <a:extLst>
                  <a:ext uri="{FF2B5EF4-FFF2-40B4-BE49-F238E27FC236}">
                    <a16:creationId xmlns:a16="http://schemas.microsoft.com/office/drawing/2014/main" id="{9576E13B-555F-8246-9922-FABD0D1B2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4" name="Line 57">
                <a:extLst>
                  <a:ext uri="{FF2B5EF4-FFF2-40B4-BE49-F238E27FC236}">
                    <a16:creationId xmlns:a16="http://schemas.microsoft.com/office/drawing/2014/main" id="{9D546D24-637E-8446-BF1E-4E79ECDD14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615" name="Group 58">
                <a:extLst>
                  <a:ext uri="{FF2B5EF4-FFF2-40B4-BE49-F238E27FC236}">
                    <a16:creationId xmlns:a16="http://schemas.microsoft.com/office/drawing/2014/main" id="{B6810F77-FF9D-0D46-A1C6-449A093D3A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626" name="Line 59">
                  <a:extLst>
                    <a:ext uri="{FF2B5EF4-FFF2-40B4-BE49-F238E27FC236}">
                      <a16:creationId xmlns:a16="http://schemas.microsoft.com/office/drawing/2014/main" id="{46FC0B98-F771-9F4A-AD4D-A70211BFDD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7" name="Line 60">
                  <a:extLst>
                    <a:ext uri="{FF2B5EF4-FFF2-40B4-BE49-F238E27FC236}">
                      <a16:creationId xmlns:a16="http://schemas.microsoft.com/office/drawing/2014/main" id="{DC28695A-5180-AB41-A5EF-7FBA17989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8" name="Line 61">
                  <a:extLst>
                    <a:ext uri="{FF2B5EF4-FFF2-40B4-BE49-F238E27FC236}">
                      <a16:creationId xmlns:a16="http://schemas.microsoft.com/office/drawing/2014/main" id="{3B1227F0-BCCF-8643-A9E6-CBF3DEF0A1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9" name="Line 62">
                  <a:extLst>
                    <a:ext uri="{FF2B5EF4-FFF2-40B4-BE49-F238E27FC236}">
                      <a16:creationId xmlns:a16="http://schemas.microsoft.com/office/drawing/2014/main" id="{2D24C0CF-1289-5A4F-959E-87335CDEEE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16" name="Group 63">
                <a:extLst>
                  <a:ext uri="{FF2B5EF4-FFF2-40B4-BE49-F238E27FC236}">
                    <a16:creationId xmlns:a16="http://schemas.microsoft.com/office/drawing/2014/main" id="{8165FF6B-8E3B-044C-89C4-5EBB71D438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622" name="Line 64">
                  <a:extLst>
                    <a:ext uri="{FF2B5EF4-FFF2-40B4-BE49-F238E27FC236}">
                      <a16:creationId xmlns:a16="http://schemas.microsoft.com/office/drawing/2014/main" id="{861D58C8-3186-ED4D-8D05-B743C4832C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3" name="Line 65">
                  <a:extLst>
                    <a:ext uri="{FF2B5EF4-FFF2-40B4-BE49-F238E27FC236}">
                      <a16:creationId xmlns:a16="http://schemas.microsoft.com/office/drawing/2014/main" id="{4A320410-9BCE-A242-A9CD-2A4A714796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4" name="Line 66">
                  <a:extLst>
                    <a:ext uri="{FF2B5EF4-FFF2-40B4-BE49-F238E27FC236}">
                      <a16:creationId xmlns:a16="http://schemas.microsoft.com/office/drawing/2014/main" id="{C59C4FE4-4293-E74D-A460-D8E16A669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5" name="Line 67">
                  <a:extLst>
                    <a:ext uri="{FF2B5EF4-FFF2-40B4-BE49-F238E27FC236}">
                      <a16:creationId xmlns:a16="http://schemas.microsoft.com/office/drawing/2014/main" id="{0BBCDA81-DEFE-7B47-A183-12F5FB8D3F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17" name="Group 68">
                <a:extLst>
                  <a:ext uri="{FF2B5EF4-FFF2-40B4-BE49-F238E27FC236}">
                    <a16:creationId xmlns:a16="http://schemas.microsoft.com/office/drawing/2014/main" id="{DB2DC6F8-D72B-B44B-B3F9-44A11FAEE0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618" name="Line 69">
                  <a:extLst>
                    <a:ext uri="{FF2B5EF4-FFF2-40B4-BE49-F238E27FC236}">
                      <a16:creationId xmlns:a16="http://schemas.microsoft.com/office/drawing/2014/main" id="{693228E0-1BFB-144D-B370-A6152BCF77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19" name="Line 70">
                  <a:extLst>
                    <a:ext uri="{FF2B5EF4-FFF2-40B4-BE49-F238E27FC236}">
                      <a16:creationId xmlns:a16="http://schemas.microsoft.com/office/drawing/2014/main" id="{11B77C1E-9FCB-424B-BAA4-4305EF97D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0" name="Line 71">
                  <a:extLst>
                    <a:ext uri="{FF2B5EF4-FFF2-40B4-BE49-F238E27FC236}">
                      <a16:creationId xmlns:a16="http://schemas.microsoft.com/office/drawing/2014/main" id="{D864B6D9-2004-4B46-AB12-C14FA4F16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1" name="Line 72">
                  <a:extLst>
                    <a:ext uri="{FF2B5EF4-FFF2-40B4-BE49-F238E27FC236}">
                      <a16:creationId xmlns:a16="http://schemas.microsoft.com/office/drawing/2014/main" id="{AC5C5A6E-F054-F242-BD36-534D48AE51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4" name="Group 73">
              <a:extLst>
                <a:ext uri="{FF2B5EF4-FFF2-40B4-BE49-F238E27FC236}">
                  <a16:creationId xmlns:a16="http://schemas.microsoft.com/office/drawing/2014/main" id="{F1E0C250-6853-F14E-BF7A-7ED600B798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6" y="3076"/>
              <a:ext cx="153" cy="306"/>
              <a:chOff x="3796" y="1043"/>
              <a:chExt cx="865" cy="1237"/>
            </a:xfrm>
          </p:grpSpPr>
          <p:sp>
            <p:nvSpPr>
              <p:cNvPr id="16570" name="Line 74">
                <a:extLst>
                  <a:ext uri="{FF2B5EF4-FFF2-40B4-BE49-F238E27FC236}">
                    <a16:creationId xmlns:a16="http://schemas.microsoft.com/office/drawing/2014/main" id="{8C9A7B72-3735-5E47-BF6A-2B2DEB2672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1" name="Line 75">
                <a:extLst>
                  <a:ext uri="{FF2B5EF4-FFF2-40B4-BE49-F238E27FC236}">
                    <a16:creationId xmlns:a16="http://schemas.microsoft.com/office/drawing/2014/main" id="{5D392C8E-F582-1E42-9568-2D0CAA5862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2" name="Line 76">
                <a:extLst>
                  <a:ext uri="{FF2B5EF4-FFF2-40B4-BE49-F238E27FC236}">
                    <a16:creationId xmlns:a16="http://schemas.microsoft.com/office/drawing/2014/main" id="{58EC0D4D-01F4-DB42-A286-621E7ADCC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3" name="Line 77">
                <a:extLst>
                  <a:ext uri="{FF2B5EF4-FFF2-40B4-BE49-F238E27FC236}">
                    <a16:creationId xmlns:a16="http://schemas.microsoft.com/office/drawing/2014/main" id="{776A2E1F-45C0-2243-A125-0CF8FC806F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4" name="Line 78">
                <a:extLst>
                  <a:ext uri="{FF2B5EF4-FFF2-40B4-BE49-F238E27FC236}">
                    <a16:creationId xmlns:a16="http://schemas.microsoft.com/office/drawing/2014/main" id="{0F43C3F7-63CB-C041-BE59-F1B63B081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5" name="Line 79">
                <a:extLst>
                  <a:ext uri="{FF2B5EF4-FFF2-40B4-BE49-F238E27FC236}">
                    <a16:creationId xmlns:a16="http://schemas.microsoft.com/office/drawing/2014/main" id="{656C89E0-274B-3640-AECD-1CB1BDE068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6" name="Line 80">
                <a:extLst>
                  <a:ext uri="{FF2B5EF4-FFF2-40B4-BE49-F238E27FC236}">
                    <a16:creationId xmlns:a16="http://schemas.microsoft.com/office/drawing/2014/main" id="{68022D4E-EC38-E249-946E-ECDA8D6578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7" name="Line 81">
                <a:extLst>
                  <a:ext uri="{FF2B5EF4-FFF2-40B4-BE49-F238E27FC236}">
                    <a16:creationId xmlns:a16="http://schemas.microsoft.com/office/drawing/2014/main" id="{A8A91E68-2A24-D94F-ACA6-26769E08B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8" name="Line 82">
                <a:extLst>
                  <a:ext uri="{FF2B5EF4-FFF2-40B4-BE49-F238E27FC236}">
                    <a16:creationId xmlns:a16="http://schemas.microsoft.com/office/drawing/2014/main" id="{0CB13AB5-6F79-DA49-BC0F-13972A4872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9" name="Line 83">
                <a:extLst>
                  <a:ext uri="{FF2B5EF4-FFF2-40B4-BE49-F238E27FC236}">
                    <a16:creationId xmlns:a16="http://schemas.microsoft.com/office/drawing/2014/main" id="{6ED99395-B6C5-4A45-9927-B0DF4EA93B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0" name="Line 84">
                <a:extLst>
                  <a:ext uri="{FF2B5EF4-FFF2-40B4-BE49-F238E27FC236}">
                    <a16:creationId xmlns:a16="http://schemas.microsoft.com/office/drawing/2014/main" id="{FBC402E5-4DCA-6346-993F-2887C438F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1" name="Line 85">
                <a:extLst>
                  <a:ext uri="{FF2B5EF4-FFF2-40B4-BE49-F238E27FC236}">
                    <a16:creationId xmlns:a16="http://schemas.microsoft.com/office/drawing/2014/main" id="{E8F6E856-3640-2540-9271-9CCFD47085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2" name="Line 86">
                <a:extLst>
                  <a:ext uri="{FF2B5EF4-FFF2-40B4-BE49-F238E27FC236}">
                    <a16:creationId xmlns:a16="http://schemas.microsoft.com/office/drawing/2014/main" id="{E74351BA-EFD8-2742-9AB3-4927B70974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3" name="Line 87">
                <a:extLst>
                  <a:ext uri="{FF2B5EF4-FFF2-40B4-BE49-F238E27FC236}">
                    <a16:creationId xmlns:a16="http://schemas.microsoft.com/office/drawing/2014/main" id="{A4EF743B-89D9-EE43-A715-BFC8F2CAF4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4" name="Line 88">
                <a:extLst>
                  <a:ext uri="{FF2B5EF4-FFF2-40B4-BE49-F238E27FC236}">
                    <a16:creationId xmlns:a16="http://schemas.microsoft.com/office/drawing/2014/main" id="{75C276D6-000E-5F43-A2B2-CA08EF6778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585" name="Group 89">
                <a:extLst>
                  <a:ext uri="{FF2B5EF4-FFF2-40B4-BE49-F238E27FC236}">
                    <a16:creationId xmlns:a16="http://schemas.microsoft.com/office/drawing/2014/main" id="{C13B8BCA-58F1-CA46-825F-BE9EC2A174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96" name="Line 90">
                  <a:extLst>
                    <a:ext uri="{FF2B5EF4-FFF2-40B4-BE49-F238E27FC236}">
                      <a16:creationId xmlns:a16="http://schemas.microsoft.com/office/drawing/2014/main" id="{16D6085E-BE0D-B046-95B3-EFB9C5BC58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7" name="Line 91">
                  <a:extLst>
                    <a:ext uri="{FF2B5EF4-FFF2-40B4-BE49-F238E27FC236}">
                      <a16:creationId xmlns:a16="http://schemas.microsoft.com/office/drawing/2014/main" id="{8BB5A0E9-BEC4-0B4F-BE80-8CFD3CA03B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8" name="Line 92">
                  <a:extLst>
                    <a:ext uri="{FF2B5EF4-FFF2-40B4-BE49-F238E27FC236}">
                      <a16:creationId xmlns:a16="http://schemas.microsoft.com/office/drawing/2014/main" id="{EAA20AE0-CE54-2445-AD07-B5E873E8A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9" name="Line 93">
                  <a:extLst>
                    <a:ext uri="{FF2B5EF4-FFF2-40B4-BE49-F238E27FC236}">
                      <a16:creationId xmlns:a16="http://schemas.microsoft.com/office/drawing/2014/main" id="{60FCA028-417A-194C-A2AF-0FFCDE1A0D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86" name="Group 94">
                <a:extLst>
                  <a:ext uri="{FF2B5EF4-FFF2-40B4-BE49-F238E27FC236}">
                    <a16:creationId xmlns:a16="http://schemas.microsoft.com/office/drawing/2014/main" id="{F4866F8E-561B-B14B-8EFD-D905A4AAF7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92" name="Line 95">
                  <a:extLst>
                    <a:ext uri="{FF2B5EF4-FFF2-40B4-BE49-F238E27FC236}">
                      <a16:creationId xmlns:a16="http://schemas.microsoft.com/office/drawing/2014/main" id="{04E67CEA-D72B-6F4F-9AA0-C814D8E011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3" name="Line 96">
                  <a:extLst>
                    <a:ext uri="{FF2B5EF4-FFF2-40B4-BE49-F238E27FC236}">
                      <a16:creationId xmlns:a16="http://schemas.microsoft.com/office/drawing/2014/main" id="{E265FEEA-B4AF-3A42-AFED-1006DA63C8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4" name="Line 97">
                  <a:extLst>
                    <a:ext uri="{FF2B5EF4-FFF2-40B4-BE49-F238E27FC236}">
                      <a16:creationId xmlns:a16="http://schemas.microsoft.com/office/drawing/2014/main" id="{61534CAF-DFF7-1F49-B6F4-D71884A0FA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5" name="Line 98">
                  <a:extLst>
                    <a:ext uri="{FF2B5EF4-FFF2-40B4-BE49-F238E27FC236}">
                      <a16:creationId xmlns:a16="http://schemas.microsoft.com/office/drawing/2014/main" id="{079023A9-A34E-C741-8127-3EBDC8A867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87" name="Group 99">
                <a:extLst>
                  <a:ext uri="{FF2B5EF4-FFF2-40B4-BE49-F238E27FC236}">
                    <a16:creationId xmlns:a16="http://schemas.microsoft.com/office/drawing/2014/main" id="{20343673-A10A-0B41-B05D-212AD10680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588" name="Line 100">
                  <a:extLst>
                    <a:ext uri="{FF2B5EF4-FFF2-40B4-BE49-F238E27FC236}">
                      <a16:creationId xmlns:a16="http://schemas.microsoft.com/office/drawing/2014/main" id="{57EA0A44-C384-C947-B98F-BD9538314C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89" name="Line 101">
                  <a:extLst>
                    <a:ext uri="{FF2B5EF4-FFF2-40B4-BE49-F238E27FC236}">
                      <a16:creationId xmlns:a16="http://schemas.microsoft.com/office/drawing/2014/main" id="{F2158262-D101-D144-A7BB-422DC32833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0" name="Line 102">
                  <a:extLst>
                    <a:ext uri="{FF2B5EF4-FFF2-40B4-BE49-F238E27FC236}">
                      <a16:creationId xmlns:a16="http://schemas.microsoft.com/office/drawing/2014/main" id="{0EDD032A-4622-854A-8427-9B401C039D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1" name="Line 103">
                  <a:extLst>
                    <a:ext uri="{FF2B5EF4-FFF2-40B4-BE49-F238E27FC236}">
                      <a16:creationId xmlns:a16="http://schemas.microsoft.com/office/drawing/2014/main" id="{320A9922-C8CF-1E4C-B87E-8032D735F8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5" name="Group 135">
              <a:extLst>
                <a:ext uri="{FF2B5EF4-FFF2-40B4-BE49-F238E27FC236}">
                  <a16:creationId xmlns:a16="http://schemas.microsoft.com/office/drawing/2014/main" id="{95B38354-92E6-B845-9798-9E8AF13754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" y="1649"/>
              <a:ext cx="153" cy="306"/>
              <a:chOff x="3796" y="1043"/>
              <a:chExt cx="865" cy="1237"/>
            </a:xfrm>
          </p:grpSpPr>
          <p:sp>
            <p:nvSpPr>
              <p:cNvPr id="16540" name="Line 136">
                <a:extLst>
                  <a:ext uri="{FF2B5EF4-FFF2-40B4-BE49-F238E27FC236}">
                    <a16:creationId xmlns:a16="http://schemas.microsoft.com/office/drawing/2014/main" id="{31E30EDB-F11B-344F-8E69-4B753DFDC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1" name="Line 137">
                <a:extLst>
                  <a:ext uri="{FF2B5EF4-FFF2-40B4-BE49-F238E27FC236}">
                    <a16:creationId xmlns:a16="http://schemas.microsoft.com/office/drawing/2014/main" id="{40975C3F-D01D-B54B-8718-8B467B83DA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2" name="Line 138">
                <a:extLst>
                  <a:ext uri="{FF2B5EF4-FFF2-40B4-BE49-F238E27FC236}">
                    <a16:creationId xmlns:a16="http://schemas.microsoft.com/office/drawing/2014/main" id="{CC23B292-2639-AF46-8B3F-2745F05C9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3" name="Line 139">
                <a:extLst>
                  <a:ext uri="{FF2B5EF4-FFF2-40B4-BE49-F238E27FC236}">
                    <a16:creationId xmlns:a16="http://schemas.microsoft.com/office/drawing/2014/main" id="{0E020127-E875-0E44-83F4-546499BF9D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4" name="Line 140">
                <a:extLst>
                  <a:ext uri="{FF2B5EF4-FFF2-40B4-BE49-F238E27FC236}">
                    <a16:creationId xmlns:a16="http://schemas.microsoft.com/office/drawing/2014/main" id="{5E584D0C-9D8B-4840-A465-1290C92AC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5" name="Line 141">
                <a:extLst>
                  <a:ext uri="{FF2B5EF4-FFF2-40B4-BE49-F238E27FC236}">
                    <a16:creationId xmlns:a16="http://schemas.microsoft.com/office/drawing/2014/main" id="{3524A4F7-620E-B649-A40C-BBC55EA779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6" name="Line 142">
                <a:extLst>
                  <a:ext uri="{FF2B5EF4-FFF2-40B4-BE49-F238E27FC236}">
                    <a16:creationId xmlns:a16="http://schemas.microsoft.com/office/drawing/2014/main" id="{F1876AD9-3A82-3E48-AB21-174C8F6DE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7" name="Line 143">
                <a:extLst>
                  <a:ext uri="{FF2B5EF4-FFF2-40B4-BE49-F238E27FC236}">
                    <a16:creationId xmlns:a16="http://schemas.microsoft.com/office/drawing/2014/main" id="{EF57B75F-5B45-4248-9C51-9891548965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8" name="Line 144">
                <a:extLst>
                  <a:ext uri="{FF2B5EF4-FFF2-40B4-BE49-F238E27FC236}">
                    <a16:creationId xmlns:a16="http://schemas.microsoft.com/office/drawing/2014/main" id="{F5BBB425-A36D-BE42-B110-14150E3B3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9" name="Line 145">
                <a:extLst>
                  <a:ext uri="{FF2B5EF4-FFF2-40B4-BE49-F238E27FC236}">
                    <a16:creationId xmlns:a16="http://schemas.microsoft.com/office/drawing/2014/main" id="{9ACA0B49-867A-F846-98D9-D854F0866A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0" name="Line 146">
                <a:extLst>
                  <a:ext uri="{FF2B5EF4-FFF2-40B4-BE49-F238E27FC236}">
                    <a16:creationId xmlns:a16="http://schemas.microsoft.com/office/drawing/2014/main" id="{434C92CE-7ED7-EA45-806F-0B35CB4E1D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1" name="Line 147">
                <a:extLst>
                  <a:ext uri="{FF2B5EF4-FFF2-40B4-BE49-F238E27FC236}">
                    <a16:creationId xmlns:a16="http://schemas.microsoft.com/office/drawing/2014/main" id="{C3110235-F599-DC48-94B9-6A77D31C6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2" name="Line 148">
                <a:extLst>
                  <a:ext uri="{FF2B5EF4-FFF2-40B4-BE49-F238E27FC236}">
                    <a16:creationId xmlns:a16="http://schemas.microsoft.com/office/drawing/2014/main" id="{BBC36599-7287-B94D-8683-61AE59ECCD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3" name="Line 149">
                <a:extLst>
                  <a:ext uri="{FF2B5EF4-FFF2-40B4-BE49-F238E27FC236}">
                    <a16:creationId xmlns:a16="http://schemas.microsoft.com/office/drawing/2014/main" id="{D0A1F4F3-3586-3E4F-A5F9-0A04FA4160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4" name="Line 150">
                <a:extLst>
                  <a:ext uri="{FF2B5EF4-FFF2-40B4-BE49-F238E27FC236}">
                    <a16:creationId xmlns:a16="http://schemas.microsoft.com/office/drawing/2014/main" id="{299533CB-80C7-044E-9417-2273733742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555" name="Group 151">
                <a:extLst>
                  <a:ext uri="{FF2B5EF4-FFF2-40B4-BE49-F238E27FC236}">
                    <a16:creationId xmlns:a16="http://schemas.microsoft.com/office/drawing/2014/main" id="{17958D48-96B4-0B46-9264-1854DB1DA9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66" name="Line 152">
                  <a:extLst>
                    <a:ext uri="{FF2B5EF4-FFF2-40B4-BE49-F238E27FC236}">
                      <a16:creationId xmlns:a16="http://schemas.microsoft.com/office/drawing/2014/main" id="{9F8176CF-D067-4640-AAE9-1809CDCA3E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7" name="Line 153">
                  <a:extLst>
                    <a:ext uri="{FF2B5EF4-FFF2-40B4-BE49-F238E27FC236}">
                      <a16:creationId xmlns:a16="http://schemas.microsoft.com/office/drawing/2014/main" id="{6E72F414-C4C6-A242-AA7F-E1C8C398AB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8" name="Line 154">
                  <a:extLst>
                    <a:ext uri="{FF2B5EF4-FFF2-40B4-BE49-F238E27FC236}">
                      <a16:creationId xmlns:a16="http://schemas.microsoft.com/office/drawing/2014/main" id="{C16858C2-DD67-D141-8891-6C46406AD9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9" name="Line 155">
                  <a:extLst>
                    <a:ext uri="{FF2B5EF4-FFF2-40B4-BE49-F238E27FC236}">
                      <a16:creationId xmlns:a16="http://schemas.microsoft.com/office/drawing/2014/main" id="{6C7F0177-A3DA-2F47-843F-E4BA905B44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56" name="Group 156">
                <a:extLst>
                  <a:ext uri="{FF2B5EF4-FFF2-40B4-BE49-F238E27FC236}">
                    <a16:creationId xmlns:a16="http://schemas.microsoft.com/office/drawing/2014/main" id="{D8ED3E6F-032F-A347-BD86-4D739F0256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62" name="Line 157">
                  <a:extLst>
                    <a:ext uri="{FF2B5EF4-FFF2-40B4-BE49-F238E27FC236}">
                      <a16:creationId xmlns:a16="http://schemas.microsoft.com/office/drawing/2014/main" id="{76600A22-95EC-464D-BC87-391822C69E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3" name="Line 158">
                  <a:extLst>
                    <a:ext uri="{FF2B5EF4-FFF2-40B4-BE49-F238E27FC236}">
                      <a16:creationId xmlns:a16="http://schemas.microsoft.com/office/drawing/2014/main" id="{36539E90-F31D-154C-9078-47ED3B3AB3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4" name="Line 159">
                  <a:extLst>
                    <a:ext uri="{FF2B5EF4-FFF2-40B4-BE49-F238E27FC236}">
                      <a16:creationId xmlns:a16="http://schemas.microsoft.com/office/drawing/2014/main" id="{7CED3E99-B8A4-3D40-BE0E-3F5DE69F87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5" name="Line 160">
                  <a:extLst>
                    <a:ext uri="{FF2B5EF4-FFF2-40B4-BE49-F238E27FC236}">
                      <a16:creationId xmlns:a16="http://schemas.microsoft.com/office/drawing/2014/main" id="{AFA86AFD-EB4D-9045-9672-C2281EADA0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57" name="Group 161">
                <a:extLst>
                  <a:ext uri="{FF2B5EF4-FFF2-40B4-BE49-F238E27FC236}">
                    <a16:creationId xmlns:a16="http://schemas.microsoft.com/office/drawing/2014/main" id="{B5995AD3-D43B-BE46-9268-8C6247F153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558" name="Line 162">
                  <a:extLst>
                    <a:ext uri="{FF2B5EF4-FFF2-40B4-BE49-F238E27FC236}">
                      <a16:creationId xmlns:a16="http://schemas.microsoft.com/office/drawing/2014/main" id="{61EF28DD-5FEB-1F49-A87D-52402BE14D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59" name="Line 163">
                  <a:extLst>
                    <a:ext uri="{FF2B5EF4-FFF2-40B4-BE49-F238E27FC236}">
                      <a16:creationId xmlns:a16="http://schemas.microsoft.com/office/drawing/2014/main" id="{0F22840F-C3C8-494C-94A7-81701019A1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0" name="Line 164">
                  <a:extLst>
                    <a:ext uri="{FF2B5EF4-FFF2-40B4-BE49-F238E27FC236}">
                      <a16:creationId xmlns:a16="http://schemas.microsoft.com/office/drawing/2014/main" id="{87D30618-FD55-B342-A705-9A0DD7C657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1" name="Line 165">
                  <a:extLst>
                    <a:ext uri="{FF2B5EF4-FFF2-40B4-BE49-F238E27FC236}">
                      <a16:creationId xmlns:a16="http://schemas.microsoft.com/office/drawing/2014/main" id="{A3AF63F4-C124-F74D-B47B-C2A1E29BC4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6" name="Group 197">
              <a:extLst>
                <a:ext uri="{FF2B5EF4-FFF2-40B4-BE49-F238E27FC236}">
                  <a16:creationId xmlns:a16="http://schemas.microsoft.com/office/drawing/2014/main" id="{F6680D24-7117-9449-B476-5F2D5A821B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9" y="1941"/>
              <a:ext cx="153" cy="306"/>
              <a:chOff x="3796" y="1043"/>
              <a:chExt cx="865" cy="1237"/>
            </a:xfrm>
          </p:grpSpPr>
          <p:sp>
            <p:nvSpPr>
              <p:cNvPr id="16510" name="Line 198">
                <a:extLst>
                  <a:ext uri="{FF2B5EF4-FFF2-40B4-BE49-F238E27FC236}">
                    <a16:creationId xmlns:a16="http://schemas.microsoft.com/office/drawing/2014/main" id="{A482843C-15FD-EE4E-9591-FF137F8CC5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1" name="Line 199">
                <a:extLst>
                  <a:ext uri="{FF2B5EF4-FFF2-40B4-BE49-F238E27FC236}">
                    <a16:creationId xmlns:a16="http://schemas.microsoft.com/office/drawing/2014/main" id="{71C609EB-8604-9F4D-9951-3DB6EF38E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2" name="Line 200">
                <a:extLst>
                  <a:ext uri="{FF2B5EF4-FFF2-40B4-BE49-F238E27FC236}">
                    <a16:creationId xmlns:a16="http://schemas.microsoft.com/office/drawing/2014/main" id="{BAB0FBE6-9723-0342-B229-221730986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3" name="Line 201">
                <a:extLst>
                  <a:ext uri="{FF2B5EF4-FFF2-40B4-BE49-F238E27FC236}">
                    <a16:creationId xmlns:a16="http://schemas.microsoft.com/office/drawing/2014/main" id="{3F2FA75B-250C-2D42-93EE-92D1C3C985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4" name="Line 202">
                <a:extLst>
                  <a:ext uri="{FF2B5EF4-FFF2-40B4-BE49-F238E27FC236}">
                    <a16:creationId xmlns:a16="http://schemas.microsoft.com/office/drawing/2014/main" id="{EEBDDC40-C53A-F047-8ECA-03477BB93E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5" name="Line 203">
                <a:extLst>
                  <a:ext uri="{FF2B5EF4-FFF2-40B4-BE49-F238E27FC236}">
                    <a16:creationId xmlns:a16="http://schemas.microsoft.com/office/drawing/2014/main" id="{3C0B254D-66A2-EA47-BA90-6DEBAA7212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6" name="Line 204">
                <a:extLst>
                  <a:ext uri="{FF2B5EF4-FFF2-40B4-BE49-F238E27FC236}">
                    <a16:creationId xmlns:a16="http://schemas.microsoft.com/office/drawing/2014/main" id="{8DC0A28E-C0F7-9A4B-917D-EC4309E56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7" name="Line 205">
                <a:extLst>
                  <a:ext uri="{FF2B5EF4-FFF2-40B4-BE49-F238E27FC236}">
                    <a16:creationId xmlns:a16="http://schemas.microsoft.com/office/drawing/2014/main" id="{F0CC111B-0B6A-8D4B-B9C7-55DC6D36A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8" name="Line 206">
                <a:extLst>
                  <a:ext uri="{FF2B5EF4-FFF2-40B4-BE49-F238E27FC236}">
                    <a16:creationId xmlns:a16="http://schemas.microsoft.com/office/drawing/2014/main" id="{D7474D79-6B41-C649-9054-B3F2C6A76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9" name="Line 207">
                <a:extLst>
                  <a:ext uri="{FF2B5EF4-FFF2-40B4-BE49-F238E27FC236}">
                    <a16:creationId xmlns:a16="http://schemas.microsoft.com/office/drawing/2014/main" id="{4E72B8AD-989C-A644-A399-021BF5D0B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0" name="Line 208">
                <a:extLst>
                  <a:ext uri="{FF2B5EF4-FFF2-40B4-BE49-F238E27FC236}">
                    <a16:creationId xmlns:a16="http://schemas.microsoft.com/office/drawing/2014/main" id="{43988D3D-AD81-314B-AE8A-29AE97DC0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1" name="Line 209">
                <a:extLst>
                  <a:ext uri="{FF2B5EF4-FFF2-40B4-BE49-F238E27FC236}">
                    <a16:creationId xmlns:a16="http://schemas.microsoft.com/office/drawing/2014/main" id="{1A6365C9-EE80-4344-AF60-5896A23700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2" name="Line 210">
                <a:extLst>
                  <a:ext uri="{FF2B5EF4-FFF2-40B4-BE49-F238E27FC236}">
                    <a16:creationId xmlns:a16="http://schemas.microsoft.com/office/drawing/2014/main" id="{38A28849-6531-034C-88A8-D9018D884F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3" name="Line 211">
                <a:extLst>
                  <a:ext uri="{FF2B5EF4-FFF2-40B4-BE49-F238E27FC236}">
                    <a16:creationId xmlns:a16="http://schemas.microsoft.com/office/drawing/2014/main" id="{1D4AACCA-C524-9348-A2E1-2382A6A4DC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4" name="Line 212">
                <a:extLst>
                  <a:ext uri="{FF2B5EF4-FFF2-40B4-BE49-F238E27FC236}">
                    <a16:creationId xmlns:a16="http://schemas.microsoft.com/office/drawing/2014/main" id="{591C3531-13FE-D246-BF7C-EC84C2812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525" name="Group 213">
                <a:extLst>
                  <a:ext uri="{FF2B5EF4-FFF2-40B4-BE49-F238E27FC236}">
                    <a16:creationId xmlns:a16="http://schemas.microsoft.com/office/drawing/2014/main" id="{E1E3F181-8DC1-6040-B24C-17F6224F3F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36" name="Line 214">
                  <a:extLst>
                    <a:ext uri="{FF2B5EF4-FFF2-40B4-BE49-F238E27FC236}">
                      <a16:creationId xmlns:a16="http://schemas.microsoft.com/office/drawing/2014/main" id="{D3EAE197-76A5-A545-80EF-04B4E36C1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7" name="Line 215">
                  <a:extLst>
                    <a:ext uri="{FF2B5EF4-FFF2-40B4-BE49-F238E27FC236}">
                      <a16:creationId xmlns:a16="http://schemas.microsoft.com/office/drawing/2014/main" id="{1BED6DAE-7BD0-AB49-B1DC-5C95434FA1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8" name="Line 216">
                  <a:extLst>
                    <a:ext uri="{FF2B5EF4-FFF2-40B4-BE49-F238E27FC236}">
                      <a16:creationId xmlns:a16="http://schemas.microsoft.com/office/drawing/2014/main" id="{D8A9D4B5-DFB2-4549-934B-275600E7AD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9" name="Line 217">
                  <a:extLst>
                    <a:ext uri="{FF2B5EF4-FFF2-40B4-BE49-F238E27FC236}">
                      <a16:creationId xmlns:a16="http://schemas.microsoft.com/office/drawing/2014/main" id="{A62D41E2-1DA4-FA4A-AB7E-F9DF1C47C5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26" name="Group 218">
                <a:extLst>
                  <a:ext uri="{FF2B5EF4-FFF2-40B4-BE49-F238E27FC236}">
                    <a16:creationId xmlns:a16="http://schemas.microsoft.com/office/drawing/2014/main" id="{09D7B758-39FD-E84C-8441-4E0DE61191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32" name="Line 219">
                  <a:extLst>
                    <a:ext uri="{FF2B5EF4-FFF2-40B4-BE49-F238E27FC236}">
                      <a16:creationId xmlns:a16="http://schemas.microsoft.com/office/drawing/2014/main" id="{020C2930-AA9B-974E-998F-36864C6F94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3" name="Line 220">
                  <a:extLst>
                    <a:ext uri="{FF2B5EF4-FFF2-40B4-BE49-F238E27FC236}">
                      <a16:creationId xmlns:a16="http://schemas.microsoft.com/office/drawing/2014/main" id="{45E52B15-D65D-6E4A-959B-783827CC22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4" name="Line 221">
                  <a:extLst>
                    <a:ext uri="{FF2B5EF4-FFF2-40B4-BE49-F238E27FC236}">
                      <a16:creationId xmlns:a16="http://schemas.microsoft.com/office/drawing/2014/main" id="{3A4E6F60-34B1-174C-BF32-C659614043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5" name="Line 222">
                  <a:extLst>
                    <a:ext uri="{FF2B5EF4-FFF2-40B4-BE49-F238E27FC236}">
                      <a16:creationId xmlns:a16="http://schemas.microsoft.com/office/drawing/2014/main" id="{4A5150AE-00BB-1845-9651-C27FDFECD7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27" name="Group 223">
                <a:extLst>
                  <a:ext uri="{FF2B5EF4-FFF2-40B4-BE49-F238E27FC236}">
                    <a16:creationId xmlns:a16="http://schemas.microsoft.com/office/drawing/2014/main" id="{03AB2DE7-DDD8-954E-8337-C91960AFCB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528" name="Line 224">
                  <a:extLst>
                    <a:ext uri="{FF2B5EF4-FFF2-40B4-BE49-F238E27FC236}">
                      <a16:creationId xmlns:a16="http://schemas.microsoft.com/office/drawing/2014/main" id="{4B5CB017-D07B-554A-A391-CAA06A3CC9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29" name="Line 225">
                  <a:extLst>
                    <a:ext uri="{FF2B5EF4-FFF2-40B4-BE49-F238E27FC236}">
                      <a16:creationId xmlns:a16="http://schemas.microsoft.com/office/drawing/2014/main" id="{A14B03EC-F7AF-D845-AF37-ED26BCA53E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0" name="Line 226">
                  <a:extLst>
                    <a:ext uri="{FF2B5EF4-FFF2-40B4-BE49-F238E27FC236}">
                      <a16:creationId xmlns:a16="http://schemas.microsoft.com/office/drawing/2014/main" id="{338E57A8-93C4-A243-8F91-D97FA1B543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1" name="Line 227">
                  <a:extLst>
                    <a:ext uri="{FF2B5EF4-FFF2-40B4-BE49-F238E27FC236}">
                      <a16:creationId xmlns:a16="http://schemas.microsoft.com/office/drawing/2014/main" id="{CD7862FA-A763-5F4B-9904-B55B136ABA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7" name="Group 228">
              <a:extLst>
                <a:ext uri="{FF2B5EF4-FFF2-40B4-BE49-F238E27FC236}">
                  <a16:creationId xmlns:a16="http://schemas.microsoft.com/office/drawing/2014/main" id="{530FADD2-0F91-3543-8A67-DE1F4E3A3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8" y="2790"/>
              <a:ext cx="153" cy="306"/>
              <a:chOff x="3796" y="1043"/>
              <a:chExt cx="865" cy="1237"/>
            </a:xfrm>
          </p:grpSpPr>
          <p:sp>
            <p:nvSpPr>
              <p:cNvPr id="16480" name="Line 229">
                <a:extLst>
                  <a:ext uri="{FF2B5EF4-FFF2-40B4-BE49-F238E27FC236}">
                    <a16:creationId xmlns:a16="http://schemas.microsoft.com/office/drawing/2014/main" id="{836119CC-16EC-C24A-96CD-5E402A6DE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1" name="Line 230">
                <a:extLst>
                  <a:ext uri="{FF2B5EF4-FFF2-40B4-BE49-F238E27FC236}">
                    <a16:creationId xmlns:a16="http://schemas.microsoft.com/office/drawing/2014/main" id="{30E6CE95-E4AE-4142-B971-27AA614E5E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2" name="Line 231">
                <a:extLst>
                  <a:ext uri="{FF2B5EF4-FFF2-40B4-BE49-F238E27FC236}">
                    <a16:creationId xmlns:a16="http://schemas.microsoft.com/office/drawing/2014/main" id="{3EAFF893-DE02-3D4F-B1AC-7C24105DA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3" name="Line 232">
                <a:extLst>
                  <a:ext uri="{FF2B5EF4-FFF2-40B4-BE49-F238E27FC236}">
                    <a16:creationId xmlns:a16="http://schemas.microsoft.com/office/drawing/2014/main" id="{F7B9D186-7E75-F84A-BF6F-29770CBB3C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4" name="Line 233">
                <a:extLst>
                  <a:ext uri="{FF2B5EF4-FFF2-40B4-BE49-F238E27FC236}">
                    <a16:creationId xmlns:a16="http://schemas.microsoft.com/office/drawing/2014/main" id="{74BE77B2-3A1C-F84D-AA06-16CCDCBC11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5" name="Line 234">
                <a:extLst>
                  <a:ext uri="{FF2B5EF4-FFF2-40B4-BE49-F238E27FC236}">
                    <a16:creationId xmlns:a16="http://schemas.microsoft.com/office/drawing/2014/main" id="{6E2E1725-4478-4F4B-AAB9-08D685510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6" name="Line 235">
                <a:extLst>
                  <a:ext uri="{FF2B5EF4-FFF2-40B4-BE49-F238E27FC236}">
                    <a16:creationId xmlns:a16="http://schemas.microsoft.com/office/drawing/2014/main" id="{E84FD53C-7F96-9F4F-AAE6-A50BCBDE1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7" name="Line 236">
                <a:extLst>
                  <a:ext uri="{FF2B5EF4-FFF2-40B4-BE49-F238E27FC236}">
                    <a16:creationId xmlns:a16="http://schemas.microsoft.com/office/drawing/2014/main" id="{0FEC7A8E-A12D-1B45-8FB7-CA28AF4924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8" name="Line 237">
                <a:extLst>
                  <a:ext uri="{FF2B5EF4-FFF2-40B4-BE49-F238E27FC236}">
                    <a16:creationId xmlns:a16="http://schemas.microsoft.com/office/drawing/2014/main" id="{3C3C2522-3372-D34A-9E77-C913245281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9" name="Line 238">
                <a:extLst>
                  <a:ext uri="{FF2B5EF4-FFF2-40B4-BE49-F238E27FC236}">
                    <a16:creationId xmlns:a16="http://schemas.microsoft.com/office/drawing/2014/main" id="{36AD7345-E33C-7043-9725-B625EC1E95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0" name="Line 239">
                <a:extLst>
                  <a:ext uri="{FF2B5EF4-FFF2-40B4-BE49-F238E27FC236}">
                    <a16:creationId xmlns:a16="http://schemas.microsoft.com/office/drawing/2014/main" id="{7CA6D208-72EE-104D-A746-0B3C92A07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1" name="Line 240">
                <a:extLst>
                  <a:ext uri="{FF2B5EF4-FFF2-40B4-BE49-F238E27FC236}">
                    <a16:creationId xmlns:a16="http://schemas.microsoft.com/office/drawing/2014/main" id="{B487BDE8-6DF0-4A4A-9CA6-BB009304C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2" name="Line 241">
                <a:extLst>
                  <a:ext uri="{FF2B5EF4-FFF2-40B4-BE49-F238E27FC236}">
                    <a16:creationId xmlns:a16="http://schemas.microsoft.com/office/drawing/2014/main" id="{F38B5E9D-A6ED-9A4F-8C09-9E7FD3721D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3" name="Line 242">
                <a:extLst>
                  <a:ext uri="{FF2B5EF4-FFF2-40B4-BE49-F238E27FC236}">
                    <a16:creationId xmlns:a16="http://schemas.microsoft.com/office/drawing/2014/main" id="{D3259528-01E2-8C46-A4F4-52C9632DC1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4" name="Line 243">
                <a:extLst>
                  <a:ext uri="{FF2B5EF4-FFF2-40B4-BE49-F238E27FC236}">
                    <a16:creationId xmlns:a16="http://schemas.microsoft.com/office/drawing/2014/main" id="{2CDC2A63-2842-3D47-81BD-DCA301A4CC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495" name="Group 244">
                <a:extLst>
                  <a:ext uri="{FF2B5EF4-FFF2-40B4-BE49-F238E27FC236}">
                    <a16:creationId xmlns:a16="http://schemas.microsoft.com/office/drawing/2014/main" id="{D43864EF-F313-5541-B806-F0402018E7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06" name="Line 245">
                  <a:extLst>
                    <a:ext uri="{FF2B5EF4-FFF2-40B4-BE49-F238E27FC236}">
                      <a16:creationId xmlns:a16="http://schemas.microsoft.com/office/drawing/2014/main" id="{68B31BD3-CF60-8245-B139-563ED568FF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7" name="Line 246">
                  <a:extLst>
                    <a:ext uri="{FF2B5EF4-FFF2-40B4-BE49-F238E27FC236}">
                      <a16:creationId xmlns:a16="http://schemas.microsoft.com/office/drawing/2014/main" id="{AEFAE709-D0CC-FB4B-8249-4B75389B94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8" name="Line 247">
                  <a:extLst>
                    <a:ext uri="{FF2B5EF4-FFF2-40B4-BE49-F238E27FC236}">
                      <a16:creationId xmlns:a16="http://schemas.microsoft.com/office/drawing/2014/main" id="{09B238E8-4E34-7948-BC00-1C80C2593C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9" name="Line 248">
                  <a:extLst>
                    <a:ext uri="{FF2B5EF4-FFF2-40B4-BE49-F238E27FC236}">
                      <a16:creationId xmlns:a16="http://schemas.microsoft.com/office/drawing/2014/main" id="{96CB89BD-6B7D-8D4E-B49E-C4DD5D07A4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96" name="Group 249">
                <a:extLst>
                  <a:ext uri="{FF2B5EF4-FFF2-40B4-BE49-F238E27FC236}">
                    <a16:creationId xmlns:a16="http://schemas.microsoft.com/office/drawing/2014/main" id="{A6176475-4F61-F14C-924E-AB5178424E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02" name="Line 250">
                  <a:extLst>
                    <a:ext uri="{FF2B5EF4-FFF2-40B4-BE49-F238E27FC236}">
                      <a16:creationId xmlns:a16="http://schemas.microsoft.com/office/drawing/2014/main" id="{BDABB91D-EFF9-354C-A122-9874CFD9CF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3" name="Line 251">
                  <a:extLst>
                    <a:ext uri="{FF2B5EF4-FFF2-40B4-BE49-F238E27FC236}">
                      <a16:creationId xmlns:a16="http://schemas.microsoft.com/office/drawing/2014/main" id="{6F52D70C-BA33-AE4A-9C21-FE986E6FD5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4" name="Line 252">
                  <a:extLst>
                    <a:ext uri="{FF2B5EF4-FFF2-40B4-BE49-F238E27FC236}">
                      <a16:creationId xmlns:a16="http://schemas.microsoft.com/office/drawing/2014/main" id="{A007A317-4B92-214A-A335-90CF010AED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5" name="Line 253">
                  <a:extLst>
                    <a:ext uri="{FF2B5EF4-FFF2-40B4-BE49-F238E27FC236}">
                      <a16:creationId xmlns:a16="http://schemas.microsoft.com/office/drawing/2014/main" id="{810198A1-625C-9C43-A702-2E48C6D6A2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97" name="Group 254">
                <a:extLst>
                  <a:ext uri="{FF2B5EF4-FFF2-40B4-BE49-F238E27FC236}">
                    <a16:creationId xmlns:a16="http://schemas.microsoft.com/office/drawing/2014/main" id="{E753AB3E-F745-5D45-9FB9-8B92755E41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498" name="Line 255">
                  <a:extLst>
                    <a:ext uri="{FF2B5EF4-FFF2-40B4-BE49-F238E27FC236}">
                      <a16:creationId xmlns:a16="http://schemas.microsoft.com/office/drawing/2014/main" id="{BAC4DCE4-E32F-F942-A043-9168534F23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99" name="Line 256">
                  <a:extLst>
                    <a:ext uri="{FF2B5EF4-FFF2-40B4-BE49-F238E27FC236}">
                      <a16:creationId xmlns:a16="http://schemas.microsoft.com/office/drawing/2014/main" id="{EACA7363-67AA-5742-9A79-9248EFDE7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0" name="Line 257">
                  <a:extLst>
                    <a:ext uri="{FF2B5EF4-FFF2-40B4-BE49-F238E27FC236}">
                      <a16:creationId xmlns:a16="http://schemas.microsoft.com/office/drawing/2014/main" id="{50DCDAC8-48B6-4F42-BF73-F9C5BC733B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1" name="Line 258">
                  <a:extLst>
                    <a:ext uri="{FF2B5EF4-FFF2-40B4-BE49-F238E27FC236}">
                      <a16:creationId xmlns:a16="http://schemas.microsoft.com/office/drawing/2014/main" id="{A0A70B99-1A31-AC45-95C5-6509938E6C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8" name="Group 259">
              <a:extLst>
                <a:ext uri="{FF2B5EF4-FFF2-40B4-BE49-F238E27FC236}">
                  <a16:creationId xmlns:a16="http://schemas.microsoft.com/office/drawing/2014/main" id="{381716BF-B13E-0043-B554-FF62B686DA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1" y="2221"/>
              <a:ext cx="153" cy="306"/>
              <a:chOff x="3796" y="1043"/>
              <a:chExt cx="865" cy="1237"/>
            </a:xfrm>
          </p:grpSpPr>
          <p:sp>
            <p:nvSpPr>
              <p:cNvPr id="16450" name="Line 260">
                <a:extLst>
                  <a:ext uri="{FF2B5EF4-FFF2-40B4-BE49-F238E27FC236}">
                    <a16:creationId xmlns:a16="http://schemas.microsoft.com/office/drawing/2014/main" id="{774FAA46-B087-744E-A410-A699A3105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1" name="Line 261">
                <a:extLst>
                  <a:ext uri="{FF2B5EF4-FFF2-40B4-BE49-F238E27FC236}">
                    <a16:creationId xmlns:a16="http://schemas.microsoft.com/office/drawing/2014/main" id="{2006926F-C3AE-CD48-ACEE-2F82F3C2C7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2" name="Line 262">
                <a:extLst>
                  <a:ext uri="{FF2B5EF4-FFF2-40B4-BE49-F238E27FC236}">
                    <a16:creationId xmlns:a16="http://schemas.microsoft.com/office/drawing/2014/main" id="{DF294864-4A67-3F41-84C1-FAC2F36E0E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3" name="Line 263">
                <a:extLst>
                  <a:ext uri="{FF2B5EF4-FFF2-40B4-BE49-F238E27FC236}">
                    <a16:creationId xmlns:a16="http://schemas.microsoft.com/office/drawing/2014/main" id="{20A30204-029C-6149-83AE-EA0239FF8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4" name="Line 264">
                <a:extLst>
                  <a:ext uri="{FF2B5EF4-FFF2-40B4-BE49-F238E27FC236}">
                    <a16:creationId xmlns:a16="http://schemas.microsoft.com/office/drawing/2014/main" id="{7CD5B779-DFB3-2240-943C-72BEA31A95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5" name="Line 265">
                <a:extLst>
                  <a:ext uri="{FF2B5EF4-FFF2-40B4-BE49-F238E27FC236}">
                    <a16:creationId xmlns:a16="http://schemas.microsoft.com/office/drawing/2014/main" id="{EE3D4CED-836E-104D-B097-83A6B0DFE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6" name="Line 266">
                <a:extLst>
                  <a:ext uri="{FF2B5EF4-FFF2-40B4-BE49-F238E27FC236}">
                    <a16:creationId xmlns:a16="http://schemas.microsoft.com/office/drawing/2014/main" id="{68778B8C-8A52-3E43-A2E6-6900DB88F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7" name="Line 267">
                <a:extLst>
                  <a:ext uri="{FF2B5EF4-FFF2-40B4-BE49-F238E27FC236}">
                    <a16:creationId xmlns:a16="http://schemas.microsoft.com/office/drawing/2014/main" id="{4790D557-351A-EC4E-91C9-A41D9DB9EC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8" name="Line 268">
                <a:extLst>
                  <a:ext uri="{FF2B5EF4-FFF2-40B4-BE49-F238E27FC236}">
                    <a16:creationId xmlns:a16="http://schemas.microsoft.com/office/drawing/2014/main" id="{16F3640E-B182-B046-9DCA-517F10BA97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9" name="Line 269">
                <a:extLst>
                  <a:ext uri="{FF2B5EF4-FFF2-40B4-BE49-F238E27FC236}">
                    <a16:creationId xmlns:a16="http://schemas.microsoft.com/office/drawing/2014/main" id="{2A9F486B-914F-154D-9408-1D700CFC79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0" name="Line 270">
                <a:extLst>
                  <a:ext uri="{FF2B5EF4-FFF2-40B4-BE49-F238E27FC236}">
                    <a16:creationId xmlns:a16="http://schemas.microsoft.com/office/drawing/2014/main" id="{EADD6833-1BFE-3342-945E-B546D399B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1" name="Line 271">
                <a:extLst>
                  <a:ext uri="{FF2B5EF4-FFF2-40B4-BE49-F238E27FC236}">
                    <a16:creationId xmlns:a16="http://schemas.microsoft.com/office/drawing/2014/main" id="{3E2F8EFD-0AD0-EC48-A53A-8B2F174D9C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2" name="Line 272">
                <a:extLst>
                  <a:ext uri="{FF2B5EF4-FFF2-40B4-BE49-F238E27FC236}">
                    <a16:creationId xmlns:a16="http://schemas.microsoft.com/office/drawing/2014/main" id="{0B8173C9-C053-7543-B4BA-1343216ADA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3" name="Line 273">
                <a:extLst>
                  <a:ext uri="{FF2B5EF4-FFF2-40B4-BE49-F238E27FC236}">
                    <a16:creationId xmlns:a16="http://schemas.microsoft.com/office/drawing/2014/main" id="{A5922D53-3418-7D44-81C0-58D14484A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4" name="Line 274">
                <a:extLst>
                  <a:ext uri="{FF2B5EF4-FFF2-40B4-BE49-F238E27FC236}">
                    <a16:creationId xmlns:a16="http://schemas.microsoft.com/office/drawing/2014/main" id="{1405F7ED-A93C-F64F-AD1A-11C39C8C5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465" name="Group 275">
                <a:extLst>
                  <a:ext uri="{FF2B5EF4-FFF2-40B4-BE49-F238E27FC236}">
                    <a16:creationId xmlns:a16="http://schemas.microsoft.com/office/drawing/2014/main" id="{F441D787-5F0E-0041-8EA8-603D78DA62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476" name="Line 276">
                  <a:extLst>
                    <a:ext uri="{FF2B5EF4-FFF2-40B4-BE49-F238E27FC236}">
                      <a16:creationId xmlns:a16="http://schemas.microsoft.com/office/drawing/2014/main" id="{77147643-018A-D34B-8909-25FCA161DA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7" name="Line 277">
                  <a:extLst>
                    <a:ext uri="{FF2B5EF4-FFF2-40B4-BE49-F238E27FC236}">
                      <a16:creationId xmlns:a16="http://schemas.microsoft.com/office/drawing/2014/main" id="{A721803D-0E5A-EE40-8B9E-0E0D03D89A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8" name="Line 278">
                  <a:extLst>
                    <a:ext uri="{FF2B5EF4-FFF2-40B4-BE49-F238E27FC236}">
                      <a16:creationId xmlns:a16="http://schemas.microsoft.com/office/drawing/2014/main" id="{D189EF6C-2C61-DE4D-8E06-99CD18085F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9" name="Line 279">
                  <a:extLst>
                    <a:ext uri="{FF2B5EF4-FFF2-40B4-BE49-F238E27FC236}">
                      <a16:creationId xmlns:a16="http://schemas.microsoft.com/office/drawing/2014/main" id="{51662CBD-BE6B-4E4B-A57A-A693C72033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66" name="Group 280">
                <a:extLst>
                  <a:ext uri="{FF2B5EF4-FFF2-40B4-BE49-F238E27FC236}">
                    <a16:creationId xmlns:a16="http://schemas.microsoft.com/office/drawing/2014/main" id="{33C6706D-A8C6-3C4F-95E2-3726561513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472" name="Line 281">
                  <a:extLst>
                    <a:ext uri="{FF2B5EF4-FFF2-40B4-BE49-F238E27FC236}">
                      <a16:creationId xmlns:a16="http://schemas.microsoft.com/office/drawing/2014/main" id="{BC187D99-26ED-704B-955B-679A6D563C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3" name="Line 282">
                  <a:extLst>
                    <a:ext uri="{FF2B5EF4-FFF2-40B4-BE49-F238E27FC236}">
                      <a16:creationId xmlns:a16="http://schemas.microsoft.com/office/drawing/2014/main" id="{E5F8C80C-D6E0-5745-833C-86C1C993F3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4" name="Line 283">
                  <a:extLst>
                    <a:ext uri="{FF2B5EF4-FFF2-40B4-BE49-F238E27FC236}">
                      <a16:creationId xmlns:a16="http://schemas.microsoft.com/office/drawing/2014/main" id="{73E92F7D-010C-564F-87A8-6B0B42B613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5" name="Line 284">
                  <a:extLst>
                    <a:ext uri="{FF2B5EF4-FFF2-40B4-BE49-F238E27FC236}">
                      <a16:creationId xmlns:a16="http://schemas.microsoft.com/office/drawing/2014/main" id="{A5F39285-AB82-484D-88AD-504EBE8E7D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67" name="Group 285">
                <a:extLst>
                  <a:ext uri="{FF2B5EF4-FFF2-40B4-BE49-F238E27FC236}">
                    <a16:creationId xmlns:a16="http://schemas.microsoft.com/office/drawing/2014/main" id="{297FE9F9-62BA-CC47-B22F-7403668A6E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468" name="Line 286">
                  <a:extLst>
                    <a:ext uri="{FF2B5EF4-FFF2-40B4-BE49-F238E27FC236}">
                      <a16:creationId xmlns:a16="http://schemas.microsoft.com/office/drawing/2014/main" id="{9545CFB7-298D-E74D-BB8A-E2A26B8BB4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69" name="Line 287">
                  <a:extLst>
                    <a:ext uri="{FF2B5EF4-FFF2-40B4-BE49-F238E27FC236}">
                      <a16:creationId xmlns:a16="http://schemas.microsoft.com/office/drawing/2014/main" id="{AA2D4667-4921-FC40-88ED-477A109A3E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0" name="Line 288">
                  <a:extLst>
                    <a:ext uri="{FF2B5EF4-FFF2-40B4-BE49-F238E27FC236}">
                      <a16:creationId xmlns:a16="http://schemas.microsoft.com/office/drawing/2014/main" id="{6BF23911-40DE-7647-869B-17C19CF44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1" name="Line 289">
                  <a:extLst>
                    <a:ext uri="{FF2B5EF4-FFF2-40B4-BE49-F238E27FC236}">
                      <a16:creationId xmlns:a16="http://schemas.microsoft.com/office/drawing/2014/main" id="{F0A03D7B-6079-A941-A605-F02A9396B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6419" name="Line 290">
              <a:extLst>
                <a:ext uri="{FF2B5EF4-FFF2-40B4-BE49-F238E27FC236}">
                  <a16:creationId xmlns:a16="http://schemas.microsoft.com/office/drawing/2014/main" id="{E596C1FE-1BB4-2947-AA12-2FD9633686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3" y="3069"/>
              <a:ext cx="31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Line 292">
              <a:extLst>
                <a:ext uri="{FF2B5EF4-FFF2-40B4-BE49-F238E27FC236}">
                  <a16:creationId xmlns:a16="http://schemas.microsoft.com/office/drawing/2014/main" id="{33FA3D91-E830-2241-B10E-E7780A6648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2" y="3069"/>
              <a:ext cx="519" cy="2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Line 293">
              <a:extLst>
                <a:ext uri="{FF2B5EF4-FFF2-40B4-BE49-F238E27FC236}">
                  <a16:creationId xmlns:a16="http://schemas.microsoft.com/office/drawing/2014/main" id="{DCDEBC20-7A71-3F42-A113-8559855E81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5" y="2948"/>
              <a:ext cx="957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2" name="Line 294">
              <a:extLst>
                <a:ext uri="{FF2B5EF4-FFF2-40B4-BE49-F238E27FC236}">
                  <a16:creationId xmlns:a16="http://schemas.microsoft.com/office/drawing/2014/main" id="{65377854-5403-B849-BEF2-15F5B84D29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4" y="2128"/>
              <a:ext cx="568" cy="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3" name="Line 295">
              <a:extLst>
                <a:ext uri="{FF2B5EF4-FFF2-40B4-BE49-F238E27FC236}">
                  <a16:creationId xmlns:a16="http://schemas.microsoft.com/office/drawing/2014/main" id="{552ECFD2-0218-DC46-8605-73B21342EA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3" y="2047"/>
              <a:ext cx="1079" cy="4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4" name="Line 296">
              <a:extLst>
                <a:ext uri="{FF2B5EF4-FFF2-40B4-BE49-F238E27FC236}">
                  <a16:creationId xmlns:a16="http://schemas.microsoft.com/office/drawing/2014/main" id="{9817111B-A3F7-3340-B088-E106FF69D9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6" y="1950"/>
              <a:ext cx="584" cy="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5" name="Line 297">
              <a:extLst>
                <a:ext uri="{FF2B5EF4-FFF2-40B4-BE49-F238E27FC236}">
                  <a16:creationId xmlns:a16="http://schemas.microsoft.com/office/drawing/2014/main" id="{D5C46F1C-6D87-3D46-A6A4-8E621CE677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9" y="1885"/>
              <a:ext cx="10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426" name="Group 299">
              <a:extLst>
                <a:ext uri="{FF2B5EF4-FFF2-40B4-BE49-F238E27FC236}">
                  <a16:creationId xmlns:a16="http://schemas.microsoft.com/office/drawing/2014/main" id="{8723A4FB-8F9A-F448-A882-927E011031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4" y="2654"/>
              <a:ext cx="622" cy="465"/>
              <a:chOff x="2197" y="1155"/>
              <a:chExt cx="622" cy="465"/>
            </a:xfrm>
          </p:grpSpPr>
          <p:grpSp>
            <p:nvGrpSpPr>
              <p:cNvPr id="16446" name="Group 300">
                <a:extLst>
                  <a:ext uri="{FF2B5EF4-FFF2-40B4-BE49-F238E27FC236}">
                    <a16:creationId xmlns:a16="http://schemas.microsoft.com/office/drawing/2014/main" id="{A5BCE9A6-DBB1-0845-95CB-CE62E999D1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8" y="1176"/>
                <a:ext cx="621" cy="426"/>
                <a:chOff x="3164" y="2556"/>
                <a:chExt cx="901" cy="338"/>
              </a:xfrm>
            </p:grpSpPr>
            <p:sp>
              <p:nvSpPr>
                <p:cNvPr id="16448" name="Rectangle 301">
                  <a:extLst>
                    <a:ext uri="{FF2B5EF4-FFF2-40B4-BE49-F238E27FC236}">
                      <a16:creationId xmlns:a16="http://schemas.microsoft.com/office/drawing/2014/main" id="{1B852188-7E10-9747-8DFC-5DF27115C2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4" y="2556"/>
                  <a:ext cx="901" cy="33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6449" name="Text Box 302">
                  <a:extLst>
                    <a:ext uri="{FF2B5EF4-FFF2-40B4-BE49-F238E27FC236}">
                      <a16:creationId xmlns:a16="http://schemas.microsoft.com/office/drawing/2014/main" id="{6DF951BF-22E9-0544-9DAE-DC0B1B007B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12" y="2573"/>
                  <a:ext cx="168" cy="18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6447" name="Text Box 303">
                <a:extLst>
                  <a:ext uri="{FF2B5EF4-FFF2-40B4-BE49-F238E27FC236}">
                    <a16:creationId xmlns:a16="http://schemas.microsoft.com/office/drawing/2014/main" id="{D3CF418F-1308-AC49-8344-5D5614BA80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7" y="1155"/>
                <a:ext cx="616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Mobile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Switching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Center</a:t>
                </a:r>
              </a:p>
            </p:txBody>
          </p:sp>
        </p:grpSp>
        <p:sp>
          <p:nvSpPr>
            <p:cNvPr id="16427" name="Freeform 304">
              <a:extLst>
                <a:ext uri="{FF2B5EF4-FFF2-40B4-BE49-F238E27FC236}">
                  <a16:creationId xmlns:a16="http://schemas.microsoft.com/office/drawing/2014/main" id="{BD23C360-65D1-7A42-B8E6-F91F055EA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" y="1783"/>
              <a:ext cx="1078" cy="1430"/>
            </a:xfrm>
            <a:custGeom>
              <a:avLst/>
              <a:gdLst>
                <a:gd name="T0" fmla="*/ 68 w 1292"/>
                <a:gd name="T1" fmla="*/ 17 h 1255"/>
                <a:gd name="T2" fmla="*/ 10 w 1292"/>
                <a:gd name="T3" fmla="*/ 391 h 1255"/>
                <a:gd name="T4" fmla="*/ 8 w 1292"/>
                <a:gd name="T5" fmla="*/ 1305 h 1255"/>
                <a:gd name="T6" fmla="*/ 15 w 1292"/>
                <a:gd name="T7" fmla="*/ 2068 h 1255"/>
                <a:gd name="T8" fmla="*/ 68 w 1292"/>
                <a:gd name="T9" fmla="*/ 2172 h 1255"/>
                <a:gd name="T10" fmla="*/ 183 w 1292"/>
                <a:gd name="T11" fmla="*/ 2813 h 1255"/>
                <a:gd name="T12" fmla="*/ 280 w 1292"/>
                <a:gd name="T13" fmla="*/ 3083 h 1255"/>
                <a:gd name="T14" fmla="*/ 338 w 1292"/>
                <a:gd name="T15" fmla="*/ 2546 h 1255"/>
                <a:gd name="T16" fmla="*/ 358 w 1292"/>
                <a:gd name="T17" fmla="*/ 1111 h 1255"/>
                <a:gd name="T18" fmla="*/ 339 w 1292"/>
                <a:gd name="T19" fmla="*/ 523 h 1255"/>
                <a:gd name="T20" fmla="*/ 211 w 1292"/>
                <a:gd name="T21" fmla="*/ 287 h 1255"/>
                <a:gd name="T22" fmla="*/ 68 w 1292"/>
                <a:gd name="T23" fmla="*/ 17 h 12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8" name="Text Box 305">
              <a:extLst>
                <a:ext uri="{FF2B5EF4-FFF2-40B4-BE49-F238E27FC236}">
                  <a16:creationId xmlns:a16="http://schemas.microsoft.com/office/drawing/2014/main" id="{177A4029-5780-1249-948B-6DD0A3EFF3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" y="2100"/>
              <a:ext cx="107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Public telephone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network</a:t>
              </a:r>
            </a:p>
          </p:txBody>
        </p:sp>
        <p:pic>
          <p:nvPicPr>
            <p:cNvPr id="16429" name="Picture 309" descr="imgyjavg[1]">
              <a:extLst>
                <a:ext uri="{FF2B5EF4-FFF2-40B4-BE49-F238E27FC236}">
                  <a16:creationId xmlns:a16="http://schemas.microsoft.com/office/drawing/2014/main" id="{B80FA3B0-90EF-F34A-8373-AE459767C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" y="2039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0" name="Picture 310" descr="imgyjavg[1]">
              <a:extLst>
                <a:ext uri="{FF2B5EF4-FFF2-40B4-BE49-F238E27FC236}">
                  <a16:creationId xmlns:a16="http://schemas.microsoft.com/office/drawing/2014/main" id="{8B85A742-666D-1949-8407-23598E566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" y="2351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1" name="Picture 311" descr="imgyjavg[1]">
              <a:extLst>
                <a:ext uri="{FF2B5EF4-FFF2-40B4-BE49-F238E27FC236}">
                  <a16:creationId xmlns:a16="http://schemas.microsoft.com/office/drawing/2014/main" id="{5B1E050F-8EEE-F34E-B09D-6272EEE3B7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" y="2551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2" name="Picture 312" descr="imgyjavg[1]">
              <a:extLst>
                <a:ext uri="{FF2B5EF4-FFF2-40B4-BE49-F238E27FC236}">
                  <a16:creationId xmlns:a16="http://schemas.microsoft.com/office/drawing/2014/main" id="{2DD1D0A3-A0CA-0F46-B3A5-1A354CF56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" y="2615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3" name="Picture 313" descr="imgyjavg[1]">
              <a:extLst>
                <a:ext uri="{FF2B5EF4-FFF2-40B4-BE49-F238E27FC236}">
                  <a16:creationId xmlns:a16="http://schemas.microsoft.com/office/drawing/2014/main" id="{ED2C09D0-6DF6-BE46-B1F3-F9859D9B5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" y="308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4" name="Picture 316" descr="imgyjavg[1]">
              <a:extLst>
                <a:ext uri="{FF2B5EF4-FFF2-40B4-BE49-F238E27FC236}">
                  <a16:creationId xmlns:a16="http://schemas.microsoft.com/office/drawing/2014/main" id="{4BF5ED6A-E392-3B47-B4A0-704198551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" y="3215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35" name="Group 317">
              <a:extLst>
                <a:ext uri="{FF2B5EF4-FFF2-40B4-BE49-F238E27FC236}">
                  <a16:creationId xmlns:a16="http://schemas.microsoft.com/office/drawing/2014/main" id="{791E99C0-6414-0F47-8487-1497AB0771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9" y="2806"/>
              <a:ext cx="524" cy="114"/>
              <a:chOff x="3072" y="739"/>
              <a:chExt cx="652" cy="146"/>
            </a:xfrm>
          </p:grpSpPr>
          <p:pic>
            <p:nvPicPr>
              <p:cNvPr id="16443" name="Picture 318" descr="lgv_fqmg[1]">
                <a:extLst>
                  <a:ext uri="{FF2B5EF4-FFF2-40B4-BE49-F238E27FC236}">
                    <a16:creationId xmlns:a16="http://schemas.microsoft.com/office/drawing/2014/main" id="{D5B20115-DCE3-3841-8877-FA15112B73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44" name="Line 319">
                <a:extLst>
                  <a:ext uri="{FF2B5EF4-FFF2-40B4-BE49-F238E27FC236}">
                    <a16:creationId xmlns:a16="http://schemas.microsoft.com/office/drawing/2014/main" id="{18495FA9-19AD-D44B-9D52-FE41CACD8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5" name="Line 320">
                <a:extLst>
                  <a:ext uri="{FF2B5EF4-FFF2-40B4-BE49-F238E27FC236}">
                    <a16:creationId xmlns:a16="http://schemas.microsoft.com/office/drawing/2014/main" id="{63F20856-9C47-4A4E-8E5B-FB4FD71D4C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2" y="759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36" name="Group 321">
              <a:extLst>
                <a:ext uri="{FF2B5EF4-FFF2-40B4-BE49-F238E27FC236}">
                  <a16:creationId xmlns:a16="http://schemas.microsoft.com/office/drawing/2014/main" id="{F8E66E26-8BDC-3448-8C6A-47C5E657E1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0" y="1758"/>
              <a:ext cx="622" cy="465"/>
              <a:chOff x="2197" y="1155"/>
              <a:chExt cx="622" cy="465"/>
            </a:xfrm>
          </p:grpSpPr>
          <p:grpSp>
            <p:nvGrpSpPr>
              <p:cNvPr id="16439" name="Group 322">
                <a:extLst>
                  <a:ext uri="{FF2B5EF4-FFF2-40B4-BE49-F238E27FC236}">
                    <a16:creationId xmlns:a16="http://schemas.microsoft.com/office/drawing/2014/main" id="{36219272-7E24-814F-BE01-B0D09AC313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8" y="1176"/>
                <a:ext cx="621" cy="426"/>
                <a:chOff x="3164" y="2556"/>
                <a:chExt cx="901" cy="338"/>
              </a:xfrm>
            </p:grpSpPr>
            <p:sp>
              <p:nvSpPr>
                <p:cNvPr id="16441" name="Rectangle 323">
                  <a:extLst>
                    <a:ext uri="{FF2B5EF4-FFF2-40B4-BE49-F238E27FC236}">
                      <a16:creationId xmlns:a16="http://schemas.microsoft.com/office/drawing/2014/main" id="{C081B134-D948-2242-9C47-E233494F5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4" y="2556"/>
                  <a:ext cx="901" cy="33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6442" name="Text Box 324">
                  <a:extLst>
                    <a:ext uri="{FF2B5EF4-FFF2-40B4-BE49-F238E27FC236}">
                      <a16:creationId xmlns:a16="http://schemas.microsoft.com/office/drawing/2014/main" id="{879C3C3F-25C8-1E4C-9DE8-E4BE98C0A5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12" y="2573"/>
                  <a:ext cx="168" cy="18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6440" name="Text Box 325">
                <a:extLst>
                  <a:ext uri="{FF2B5EF4-FFF2-40B4-BE49-F238E27FC236}">
                    <a16:creationId xmlns:a16="http://schemas.microsoft.com/office/drawing/2014/main" id="{AB44C41D-8342-E44E-A0FC-CAEE37A6B2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7" y="1155"/>
                <a:ext cx="616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Mobile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Switching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Center</a:t>
                </a:r>
              </a:p>
            </p:txBody>
          </p:sp>
        </p:grpSp>
        <p:sp>
          <p:nvSpPr>
            <p:cNvPr id="16437" name="Line 326">
              <a:extLst>
                <a:ext uri="{FF2B5EF4-FFF2-40B4-BE49-F238E27FC236}">
                  <a16:creationId xmlns:a16="http://schemas.microsoft.com/office/drawing/2014/main" id="{00EBBA3E-D8E5-E54B-A291-B9640D3DAC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7" y="2011"/>
              <a:ext cx="232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8" name="Line 327">
              <a:extLst>
                <a:ext uri="{FF2B5EF4-FFF2-40B4-BE49-F238E27FC236}">
                  <a16:creationId xmlns:a16="http://schemas.microsoft.com/office/drawing/2014/main" id="{FB68B0E1-71BC-BE4C-B7C2-7203A6D3E4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93" y="2715"/>
              <a:ext cx="320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6" name="Rectangle 364">
            <a:extLst>
              <a:ext uri="{FF2B5EF4-FFF2-40B4-BE49-F238E27FC236}">
                <a16:creationId xmlns:a16="http://schemas.microsoft.com/office/drawing/2014/main" id="{D3ABF547-0FF8-FF4F-ACC4-3E1102D4B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451" y="306388"/>
            <a:ext cx="7739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rgbClr val="000099"/>
                </a:solidFill>
                <a:latin typeface="Gill Sans MT" panose="020B0502020104020203" pitchFamily="34" charset="77"/>
              </a:rPr>
              <a:t>Components of cellular network architecture</a:t>
            </a:r>
          </a:p>
        </p:txBody>
      </p:sp>
      <p:grpSp>
        <p:nvGrpSpPr>
          <p:cNvPr id="419197" name="Group 381">
            <a:extLst>
              <a:ext uri="{FF2B5EF4-FFF2-40B4-BE49-F238E27FC236}">
                <a16:creationId xmlns:a16="http://schemas.microsoft.com/office/drawing/2014/main" id="{CCD6DCAE-9942-C446-B515-2518CAC11C34}"/>
              </a:ext>
            </a:extLst>
          </p:cNvPr>
          <p:cNvGrpSpPr>
            <a:grpSpLocks/>
          </p:cNvGrpSpPr>
          <p:nvPr/>
        </p:nvGrpSpPr>
        <p:grpSpPr bwMode="auto">
          <a:xfrm>
            <a:off x="6019801" y="1006475"/>
            <a:ext cx="4022725" cy="1981200"/>
            <a:chOff x="2380" y="634"/>
            <a:chExt cx="2534" cy="1248"/>
          </a:xfrm>
        </p:grpSpPr>
        <p:sp>
          <p:nvSpPr>
            <p:cNvPr id="16399" name="Text Box 366">
              <a:extLst>
                <a:ext uri="{FF2B5EF4-FFF2-40B4-BE49-F238E27FC236}">
                  <a16:creationId xmlns:a16="http://schemas.microsoft.com/office/drawing/2014/main" id="{ED27B4AF-E238-9C42-B4BE-76425ECC4F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" y="815"/>
              <a:ext cx="236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 connects cells to wired tel. net.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manages call setup (more later!)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handles mobility (more later!)</a:t>
              </a:r>
            </a:p>
          </p:txBody>
        </p:sp>
        <p:sp>
          <p:nvSpPr>
            <p:cNvPr id="16400" name="Rectangle 368">
              <a:extLst>
                <a:ext uri="{FF2B5EF4-FFF2-40B4-BE49-F238E27FC236}">
                  <a16:creationId xmlns:a16="http://schemas.microsoft.com/office/drawing/2014/main" id="{3DCED108-C06F-C540-B03A-CBE19F95D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000">
                <a:latin typeface="Gill Sans MT" panose="020B0502020104020203" pitchFamily="34" charset="77"/>
              </a:endParaRPr>
            </a:p>
          </p:txBody>
        </p:sp>
        <p:grpSp>
          <p:nvGrpSpPr>
            <p:cNvPr id="16401" name="Group 371">
              <a:extLst>
                <a:ext uri="{FF2B5EF4-FFF2-40B4-BE49-F238E27FC236}">
                  <a16:creationId xmlns:a16="http://schemas.microsoft.com/office/drawing/2014/main" id="{0749AB84-7C3F-3341-9760-9DA54B1385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634"/>
              <a:ext cx="547" cy="291"/>
              <a:chOff x="442" y="3293"/>
              <a:chExt cx="547" cy="291"/>
            </a:xfrm>
          </p:grpSpPr>
          <p:sp>
            <p:nvSpPr>
              <p:cNvPr id="16403" name="Rectangle 370">
                <a:extLst>
                  <a:ext uri="{FF2B5EF4-FFF2-40B4-BE49-F238E27FC236}">
                    <a16:creationId xmlns:a16="http://schemas.microsoft.com/office/drawing/2014/main" id="{81029878-A3EC-4C49-A4E9-48FCD5D12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000">
                  <a:latin typeface="Gill Sans MT" panose="020B0502020104020203" pitchFamily="34" charset="77"/>
                </a:endParaRPr>
              </a:p>
            </p:txBody>
          </p:sp>
          <p:sp>
            <p:nvSpPr>
              <p:cNvPr id="16404" name="Text Box 369">
                <a:extLst>
                  <a:ext uri="{FF2B5EF4-FFF2-40B4-BE49-F238E27FC236}">
                    <a16:creationId xmlns:a16="http://schemas.microsoft.com/office/drawing/2014/main" id="{5A1AFE2B-02FB-CC4E-9800-B81A38B6E6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49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solidFill>
                      <a:srgbClr val="C00000"/>
                    </a:solidFill>
                  </a:rPr>
                  <a:t>MSC</a:t>
                </a:r>
              </a:p>
            </p:txBody>
          </p:sp>
        </p:grpSp>
        <p:sp>
          <p:nvSpPr>
            <p:cNvPr id="16402" name="Line 374">
              <a:extLst>
                <a:ext uri="{FF2B5EF4-FFF2-40B4-BE49-F238E27FC236}">
                  <a16:creationId xmlns:a16="http://schemas.microsoft.com/office/drawing/2014/main" id="{0F5669E4-CBAB-6F47-A10F-F707389205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3" y="1450"/>
              <a:ext cx="278" cy="432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19199" name="Group 383">
            <a:extLst>
              <a:ext uri="{FF2B5EF4-FFF2-40B4-BE49-F238E27FC236}">
                <a16:creationId xmlns:a16="http://schemas.microsoft.com/office/drawing/2014/main" id="{07F80D00-538E-8045-94E6-102B5589B35C}"/>
              </a:ext>
            </a:extLst>
          </p:cNvPr>
          <p:cNvGrpSpPr>
            <a:grpSpLocks/>
          </p:cNvGrpSpPr>
          <p:nvPr/>
        </p:nvGrpSpPr>
        <p:grpSpPr bwMode="auto">
          <a:xfrm>
            <a:off x="1798639" y="2071688"/>
            <a:ext cx="3100387" cy="3243262"/>
            <a:chOff x="173" y="1305"/>
            <a:chExt cx="1953" cy="2043"/>
          </a:xfrm>
        </p:grpSpPr>
        <p:sp>
          <p:nvSpPr>
            <p:cNvPr id="16393" name="Text Box 376">
              <a:extLst>
                <a:ext uri="{FF2B5EF4-FFF2-40B4-BE49-F238E27FC236}">
                  <a16:creationId xmlns:a16="http://schemas.microsoft.com/office/drawing/2014/main" id="{68F44638-42E8-8943-96C2-41D643982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" y="1514"/>
              <a:ext cx="1662" cy="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 covers geographical region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</a:t>
              </a:r>
              <a:r>
                <a:rPr lang="en-US" altLang="en-US" sz="2000" i="1">
                  <a:solidFill>
                    <a:srgbClr val="C00000"/>
                  </a:solidFill>
                </a:rPr>
                <a:t>base station</a:t>
              </a: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/>
                <a:t>(BS) analogous to 802.11 AP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 i="1">
                  <a:solidFill>
                    <a:srgbClr val="C00000"/>
                  </a:solidFill>
                </a:rPr>
                <a:t>mobile users</a:t>
              </a: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/>
                <a:t>attach to network through BS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</a:t>
              </a:r>
              <a:r>
                <a:rPr lang="en-US" altLang="en-US" sz="2000" i="1">
                  <a:solidFill>
                    <a:srgbClr val="C00000"/>
                  </a:solidFill>
                </a:rPr>
                <a:t>air-interface:</a:t>
              </a: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/>
                <a:t>physical and link layer protocol between mobile and BS</a:t>
              </a:r>
            </a:p>
          </p:txBody>
        </p:sp>
        <p:sp>
          <p:nvSpPr>
            <p:cNvPr id="16394" name="Rectangle 377">
              <a:extLst>
                <a:ext uri="{FF2B5EF4-FFF2-40B4-BE49-F238E27FC236}">
                  <a16:creationId xmlns:a16="http://schemas.microsoft.com/office/drawing/2014/main" id="{6767BD0B-53CD-274E-8189-63AD52B3E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000">
                <a:latin typeface="Gill Sans MT" panose="020B0502020104020203" pitchFamily="34" charset="77"/>
              </a:endParaRPr>
            </a:p>
          </p:txBody>
        </p:sp>
        <p:grpSp>
          <p:nvGrpSpPr>
            <p:cNvPr id="16395" name="Group 378">
              <a:extLst>
                <a:ext uri="{FF2B5EF4-FFF2-40B4-BE49-F238E27FC236}">
                  <a16:creationId xmlns:a16="http://schemas.microsoft.com/office/drawing/2014/main" id="{06BE7F3F-5A09-F043-9A35-09504C663C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" y="1305"/>
              <a:ext cx="547" cy="291"/>
              <a:chOff x="442" y="3293"/>
              <a:chExt cx="547" cy="291"/>
            </a:xfrm>
          </p:grpSpPr>
          <p:sp>
            <p:nvSpPr>
              <p:cNvPr id="16397" name="Rectangle 379">
                <a:extLst>
                  <a:ext uri="{FF2B5EF4-FFF2-40B4-BE49-F238E27FC236}">
                    <a16:creationId xmlns:a16="http://schemas.microsoft.com/office/drawing/2014/main" id="{FA817FD3-4AA6-194D-B101-4BCD3DC3C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000">
                  <a:latin typeface="Gill Sans MT" panose="020B0502020104020203" pitchFamily="34" charset="77"/>
                </a:endParaRPr>
              </a:p>
            </p:txBody>
          </p:sp>
          <p:sp>
            <p:nvSpPr>
              <p:cNvPr id="16398" name="Text Box 380">
                <a:extLst>
                  <a:ext uri="{FF2B5EF4-FFF2-40B4-BE49-F238E27FC236}">
                    <a16:creationId xmlns:a16="http://schemas.microsoft.com/office/drawing/2014/main" id="{0E4134DD-4739-F84A-B17D-213BCF9FCB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379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solidFill>
                      <a:srgbClr val="C00000"/>
                    </a:solidFill>
                  </a:rPr>
                  <a:t>cell</a:t>
                </a:r>
              </a:p>
            </p:txBody>
          </p:sp>
        </p:grpSp>
        <p:sp>
          <p:nvSpPr>
            <p:cNvPr id="16396" name="Line 382">
              <a:extLst>
                <a:ext uri="{FF2B5EF4-FFF2-40B4-BE49-F238E27FC236}">
                  <a16:creationId xmlns:a16="http://schemas.microsoft.com/office/drawing/2014/main" id="{90140A62-18E2-C641-BFA3-1CC989F7E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1" y="1622"/>
              <a:ext cx="235" cy="15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19202" name="Group 386">
            <a:extLst>
              <a:ext uri="{FF2B5EF4-FFF2-40B4-BE49-F238E27FC236}">
                <a16:creationId xmlns:a16="http://schemas.microsoft.com/office/drawing/2014/main" id="{84930B4E-07BB-5142-A226-B87B536C7B3C}"/>
              </a:ext>
            </a:extLst>
          </p:cNvPr>
          <p:cNvGrpSpPr>
            <a:grpSpLocks/>
          </p:cNvGrpSpPr>
          <p:nvPr/>
        </p:nvGrpSpPr>
        <p:grpSpPr bwMode="auto">
          <a:xfrm>
            <a:off x="8091489" y="4556126"/>
            <a:ext cx="1766887" cy="1344613"/>
            <a:chOff x="4137" y="2870"/>
            <a:chExt cx="1113" cy="847"/>
          </a:xfrm>
        </p:grpSpPr>
        <p:sp>
          <p:nvSpPr>
            <p:cNvPr id="16391" name="Text Box 384">
              <a:extLst>
                <a:ext uri="{FF2B5EF4-FFF2-40B4-BE49-F238E27FC236}">
                  <a16:creationId xmlns:a16="http://schemas.microsoft.com/office/drawing/2014/main" id="{A5AFB91D-AAB4-F245-AF2D-E561CE2BB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" y="3465"/>
              <a:ext cx="11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wired network</a:t>
              </a:r>
            </a:p>
          </p:txBody>
        </p:sp>
        <p:sp>
          <p:nvSpPr>
            <p:cNvPr id="16392" name="Line 385">
              <a:extLst>
                <a:ext uri="{FF2B5EF4-FFF2-40B4-BE49-F238E27FC236}">
                  <a16:creationId xmlns:a16="http://schemas.microsoft.com/office/drawing/2014/main" id="{1284CFC9-479C-0F4F-A9A4-2AEC93A433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0" y="2870"/>
              <a:ext cx="384" cy="64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16390" name="Picture 15" descr="underline_base">
            <a:extLst>
              <a:ext uri="{FF2B5EF4-FFF2-40B4-BE49-F238E27FC236}">
                <a16:creationId xmlns:a16="http://schemas.microsoft.com/office/drawing/2014/main" id="{CABE26A4-7BC1-074A-8608-5C625E5BF4D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1" y="754064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3138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AE83A31B-0067-3A47-B309-759EF797E4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17475"/>
            <a:ext cx="7772400" cy="1143000"/>
          </a:xfrm>
        </p:spPr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Cellular networks: the first hop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C80648EA-A74E-8845-B8EA-F1017C412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71689" y="1447800"/>
            <a:ext cx="4435475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Two techniques for sharing mobile-to-BS radio spectrum</a:t>
            </a:r>
          </a:p>
          <a:p>
            <a:r>
              <a:rPr lang="en-US" altLang="en-US" sz="240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combined FDMA/TDMA: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divide spectrum in frequency channels, divide each channel into time slots</a:t>
            </a:r>
          </a:p>
          <a:p>
            <a:r>
              <a:rPr lang="en-US" altLang="en-US" sz="240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CDMA: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code division multiple access</a:t>
            </a:r>
          </a:p>
        </p:txBody>
      </p:sp>
      <p:grpSp>
        <p:nvGrpSpPr>
          <p:cNvPr id="18435" name="Group 306">
            <a:extLst>
              <a:ext uri="{FF2B5EF4-FFF2-40B4-BE49-F238E27FC236}">
                <a16:creationId xmlns:a16="http://schemas.microsoft.com/office/drawing/2014/main" id="{478547FB-8EEB-9942-9CFC-36C0A74BDD5F}"/>
              </a:ext>
            </a:extLst>
          </p:cNvPr>
          <p:cNvGrpSpPr>
            <a:grpSpLocks/>
          </p:cNvGrpSpPr>
          <p:nvPr/>
        </p:nvGrpSpPr>
        <p:grpSpPr bwMode="auto">
          <a:xfrm>
            <a:off x="7529514" y="1484313"/>
            <a:ext cx="1849437" cy="1477962"/>
            <a:chOff x="3375" y="1055"/>
            <a:chExt cx="1165" cy="931"/>
          </a:xfrm>
        </p:grpSpPr>
        <p:sp>
          <p:nvSpPr>
            <p:cNvPr id="18479" name="AutoShape 5">
              <a:extLst>
                <a:ext uri="{FF2B5EF4-FFF2-40B4-BE49-F238E27FC236}">
                  <a16:creationId xmlns:a16="http://schemas.microsoft.com/office/drawing/2014/main" id="{35B689A7-861F-9548-B318-27FCCF544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055"/>
              <a:ext cx="1165" cy="931"/>
            </a:xfrm>
            <a:prstGeom prst="hexagon">
              <a:avLst>
                <a:gd name="adj" fmla="val 31284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8480" name="Group 105">
              <a:extLst>
                <a:ext uri="{FF2B5EF4-FFF2-40B4-BE49-F238E27FC236}">
                  <a16:creationId xmlns:a16="http://schemas.microsoft.com/office/drawing/2014/main" id="{D4F34351-59D2-AC4F-95ED-FC39E5E469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0" y="1159"/>
              <a:ext cx="268" cy="495"/>
              <a:chOff x="3796" y="1043"/>
              <a:chExt cx="865" cy="1237"/>
            </a:xfrm>
          </p:grpSpPr>
          <p:sp>
            <p:nvSpPr>
              <p:cNvPr id="18487" name="Line 106">
                <a:extLst>
                  <a:ext uri="{FF2B5EF4-FFF2-40B4-BE49-F238E27FC236}">
                    <a16:creationId xmlns:a16="http://schemas.microsoft.com/office/drawing/2014/main" id="{8D85F8DE-38B9-F94A-AF3E-575D8B668A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0"/>
                <a:ext cx="236" cy="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88" name="Line 107">
                <a:extLst>
                  <a:ext uri="{FF2B5EF4-FFF2-40B4-BE49-F238E27FC236}">
                    <a16:creationId xmlns:a16="http://schemas.microsoft.com/office/drawing/2014/main" id="{2DEA28B4-DC01-3145-8D26-B414948DA9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8" y="1480"/>
                <a:ext cx="236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89" name="Line 108">
                <a:extLst>
                  <a:ext uri="{FF2B5EF4-FFF2-40B4-BE49-F238E27FC236}">
                    <a16:creationId xmlns:a16="http://schemas.microsoft.com/office/drawing/2014/main" id="{4C9BDAB4-8D5C-3B47-9B6F-82853DE420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0"/>
                <a:ext cx="236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0" name="Line 109">
                <a:extLst>
                  <a:ext uri="{FF2B5EF4-FFF2-40B4-BE49-F238E27FC236}">
                    <a16:creationId xmlns:a16="http://schemas.microsoft.com/office/drawing/2014/main" id="{BD0C34F2-0EBC-864D-ABF0-624E06617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8" y="2200"/>
                <a:ext cx="236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1" name="Line 110">
                <a:extLst>
                  <a:ext uri="{FF2B5EF4-FFF2-40B4-BE49-F238E27FC236}">
                    <a16:creationId xmlns:a16="http://schemas.microsoft.com/office/drawing/2014/main" id="{85FF1D3D-9994-5D48-97F8-5C90F3BBB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8" y="1498"/>
                <a:ext cx="0" cy="7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2" name="Line 111">
                <a:extLst>
                  <a:ext uri="{FF2B5EF4-FFF2-40B4-BE49-F238E27FC236}">
                    <a16:creationId xmlns:a16="http://schemas.microsoft.com/office/drawing/2014/main" id="{BAAEC629-E9E5-C748-B0E8-C0BE12706E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36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3" name="Line 112">
                <a:extLst>
                  <a:ext uri="{FF2B5EF4-FFF2-40B4-BE49-F238E27FC236}">
                    <a16:creationId xmlns:a16="http://schemas.microsoft.com/office/drawing/2014/main" id="{2DF19906-1F5F-954C-8A0D-B305EBB3CA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8" y="2128"/>
                <a:ext cx="236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4" name="Line 113">
                <a:extLst>
                  <a:ext uri="{FF2B5EF4-FFF2-40B4-BE49-F238E27FC236}">
                    <a16:creationId xmlns:a16="http://schemas.microsoft.com/office/drawing/2014/main" id="{62A46341-68BA-CE43-8D92-FCE56D729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3" y="1890"/>
                <a:ext cx="136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5" name="Line 114">
                <a:extLst>
                  <a:ext uri="{FF2B5EF4-FFF2-40B4-BE49-F238E27FC236}">
                    <a16:creationId xmlns:a16="http://schemas.microsoft.com/office/drawing/2014/main" id="{14725401-0A9E-4D40-AA68-C9CA3C26B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890"/>
                <a:ext cx="142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6" name="Line 115">
                <a:extLst>
                  <a:ext uri="{FF2B5EF4-FFF2-40B4-BE49-F238E27FC236}">
                    <a16:creationId xmlns:a16="http://schemas.microsoft.com/office/drawing/2014/main" id="{B76541C2-38F7-6246-B9D4-6B5BD2DA2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8" y="1995"/>
                <a:ext cx="174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7" name="Line 116">
                <a:extLst>
                  <a:ext uri="{FF2B5EF4-FFF2-40B4-BE49-F238E27FC236}">
                    <a16:creationId xmlns:a16="http://schemas.microsoft.com/office/drawing/2014/main" id="{F0FFD15A-5397-6E47-BA4D-59BC3974CA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2013"/>
                <a:ext cx="174" cy="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8" name="Line 117">
                <a:extLst>
                  <a:ext uri="{FF2B5EF4-FFF2-40B4-BE49-F238E27FC236}">
                    <a16:creationId xmlns:a16="http://schemas.microsoft.com/office/drawing/2014/main" id="{94EC90E1-4075-7C4E-933E-5200E0184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783"/>
                <a:ext cx="87" cy="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9" name="Line 118">
                <a:extLst>
                  <a:ext uri="{FF2B5EF4-FFF2-40B4-BE49-F238E27FC236}">
                    <a16:creationId xmlns:a16="http://schemas.microsoft.com/office/drawing/2014/main" id="{7FB5844D-04DE-654B-8F9F-3DE221767A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633"/>
                <a:ext cx="55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500" name="Line 119">
                <a:extLst>
                  <a:ext uri="{FF2B5EF4-FFF2-40B4-BE49-F238E27FC236}">
                    <a16:creationId xmlns:a16="http://schemas.microsoft.com/office/drawing/2014/main" id="{8822046E-67A4-6541-8B4C-66C4854A3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5" y="1773"/>
                <a:ext cx="110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501" name="Line 120">
                <a:extLst>
                  <a:ext uri="{FF2B5EF4-FFF2-40B4-BE49-F238E27FC236}">
                    <a16:creationId xmlns:a16="http://schemas.microsoft.com/office/drawing/2014/main" id="{0B8CE4D1-1E70-8749-9289-CEA0DA1CD3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4" y="1625"/>
                <a:ext cx="65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8502" name="Group 121">
                <a:extLst>
                  <a:ext uri="{FF2B5EF4-FFF2-40B4-BE49-F238E27FC236}">
                    <a16:creationId xmlns:a16="http://schemas.microsoft.com/office/drawing/2014/main" id="{158E561C-8957-5543-8D37-12B0BA0891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8513" name="Line 122">
                  <a:extLst>
                    <a:ext uri="{FF2B5EF4-FFF2-40B4-BE49-F238E27FC236}">
                      <a16:creationId xmlns:a16="http://schemas.microsoft.com/office/drawing/2014/main" id="{E43F7107-555A-B54D-A989-5DEF3086D8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0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4" name="Line 123">
                  <a:extLst>
                    <a:ext uri="{FF2B5EF4-FFF2-40B4-BE49-F238E27FC236}">
                      <a16:creationId xmlns:a16="http://schemas.microsoft.com/office/drawing/2014/main" id="{F3033F0A-AC09-944D-B440-2B4A4B3F8D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204"/>
                  <a:ext cx="192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5" name="Line 124">
                  <a:extLst>
                    <a:ext uri="{FF2B5EF4-FFF2-40B4-BE49-F238E27FC236}">
                      <a16:creationId xmlns:a16="http://schemas.microsoft.com/office/drawing/2014/main" id="{06510794-D9E5-3F41-915B-D3EFA75C50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7"/>
                  <a:ext cx="192" cy="199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6" name="Line 125">
                  <a:extLst>
                    <a:ext uri="{FF2B5EF4-FFF2-40B4-BE49-F238E27FC236}">
                      <a16:creationId xmlns:a16="http://schemas.microsoft.com/office/drawing/2014/main" id="{63006401-F0BB-8645-BFDE-A27085C5D3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87" cy="4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8503" name="Group 126">
                <a:extLst>
                  <a:ext uri="{FF2B5EF4-FFF2-40B4-BE49-F238E27FC236}">
                    <a16:creationId xmlns:a16="http://schemas.microsoft.com/office/drawing/2014/main" id="{1D94852F-F83F-D041-8939-C1BE9A1C6C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8509" name="Line 127">
                  <a:extLst>
                    <a:ext uri="{FF2B5EF4-FFF2-40B4-BE49-F238E27FC236}">
                      <a16:creationId xmlns:a16="http://schemas.microsoft.com/office/drawing/2014/main" id="{825B0681-9CF7-6C4D-926E-FF8F55E01E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4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0" name="Line 128">
                  <a:extLst>
                    <a:ext uri="{FF2B5EF4-FFF2-40B4-BE49-F238E27FC236}">
                      <a16:creationId xmlns:a16="http://schemas.microsoft.com/office/drawing/2014/main" id="{E3F36722-AA6E-F946-AE00-D07505ED3C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6" y="1216"/>
                  <a:ext cx="184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1" name="Line 129">
                  <a:extLst>
                    <a:ext uri="{FF2B5EF4-FFF2-40B4-BE49-F238E27FC236}">
                      <a16:creationId xmlns:a16="http://schemas.microsoft.com/office/drawing/2014/main" id="{BE839D22-FB4B-CF4E-AE1D-92D934A48D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398"/>
                  <a:ext cx="191" cy="204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2" name="Line 130">
                  <a:extLst>
                    <a:ext uri="{FF2B5EF4-FFF2-40B4-BE49-F238E27FC236}">
                      <a16:creationId xmlns:a16="http://schemas.microsoft.com/office/drawing/2014/main" id="{E95AB025-3DE4-6942-8227-F3DA5FC506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96"/>
                  <a:ext cx="184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8504" name="Group 131">
                <a:extLst>
                  <a:ext uri="{FF2B5EF4-FFF2-40B4-BE49-F238E27FC236}">
                    <a16:creationId xmlns:a16="http://schemas.microsoft.com/office/drawing/2014/main" id="{8FE2EA6B-879F-E545-9ED4-3941B19B0C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8505" name="Line 132">
                  <a:extLst>
                    <a:ext uri="{FF2B5EF4-FFF2-40B4-BE49-F238E27FC236}">
                      <a16:creationId xmlns:a16="http://schemas.microsoft.com/office/drawing/2014/main" id="{E5A59FDD-52F3-3E4E-9AA2-FCE37FDC3D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0" y="160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06" name="Line 133">
                  <a:extLst>
                    <a:ext uri="{FF2B5EF4-FFF2-40B4-BE49-F238E27FC236}">
                      <a16:creationId xmlns:a16="http://schemas.microsoft.com/office/drawing/2014/main" id="{A714468E-2240-0841-81A2-FF15897778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4" y="1209"/>
                  <a:ext cx="18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07" name="Line 134">
                  <a:extLst>
                    <a:ext uri="{FF2B5EF4-FFF2-40B4-BE49-F238E27FC236}">
                      <a16:creationId xmlns:a16="http://schemas.microsoft.com/office/drawing/2014/main" id="{430342D1-29AE-B249-8CD7-74B333C309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6" y="1401"/>
                  <a:ext cx="187" cy="199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08" name="Line 135">
                  <a:extLst>
                    <a:ext uri="{FF2B5EF4-FFF2-40B4-BE49-F238E27FC236}">
                      <a16:creationId xmlns:a16="http://schemas.microsoft.com/office/drawing/2014/main" id="{58FF39EB-B7DE-6243-BA13-D345B8A756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91"/>
                  <a:ext cx="187" cy="4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pic>
          <p:nvPicPr>
            <p:cNvPr id="18481" name="Picture 244" descr="imgyjavg[1]">
              <a:extLst>
                <a:ext uri="{FF2B5EF4-FFF2-40B4-BE49-F238E27FC236}">
                  <a16:creationId xmlns:a16="http://schemas.microsoft.com/office/drawing/2014/main" id="{568DB059-2D59-5844-BC11-3610012AA2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" y="1275"/>
              <a:ext cx="27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82" name="Group 249">
              <a:extLst>
                <a:ext uri="{FF2B5EF4-FFF2-40B4-BE49-F238E27FC236}">
                  <a16:creationId xmlns:a16="http://schemas.microsoft.com/office/drawing/2014/main" id="{2F28EC6D-558D-6741-825E-A8B02365DE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5" y="1749"/>
              <a:ext cx="524" cy="114"/>
              <a:chOff x="3072" y="739"/>
              <a:chExt cx="652" cy="146"/>
            </a:xfrm>
          </p:grpSpPr>
          <p:pic>
            <p:nvPicPr>
              <p:cNvPr id="18484" name="Picture 250" descr="lgv_fqmg[1]">
                <a:extLst>
                  <a:ext uri="{FF2B5EF4-FFF2-40B4-BE49-F238E27FC236}">
                    <a16:creationId xmlns:a16="http://schemas.microsoft.com/office/drawing/2014/main" id="{9DFBF0DC-BF99-9541-B837-BB36B17266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85" name="Line 251">
                <a:extLst>
                  <a:ext uri="{FF2B5EF4-FFF2-40B4-BE49-F238E27FC236}">
                    <a16:creationId xmlns:a16="http://schemas.microsoft.com/office/drawing/2014/main" id="{5DE08C40-DC87-D646-B837-B9EEAA6131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86" name="Line 252">
                <a:extLst>
                  <a:ext uri="{FF2B5EF4-FFF2-40B4-BE49-F238E27FC236}">
                    <a16:creationId xmlns:a16="http://schemas.microsoft.com/office/drawing/2014/main" id="{A48902F4-D5F3-BB4D-9296-D913F28870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2" y="759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8483" name="Picture 260" descr="imgyjavg[1]">
              <a:extLst>
                <a:ext uri="{FF2B5EF4-FFF2-40B4-BE49-F238E27FC236}">
                  <a16:creationId xmlns:a16="http://schemas.microsoft.com/office/drawing/2014/main" id="{C3810D86-D78D-2048-ADD1-310E6AAF04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" y="1553"/>
              <a:ext cx="27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6" name="Group 307">
            <a:extLst>
              <a:ext uri="{FF2B5EF4-FFF2-40B4-BE49-F238E27FC236}">
                <a16:creationId xmlns:a16="http://schemas.microsoft.com/office/drawing/2014/main" id="{5E5A19D8-7775-2248-BAA6-B2C77E98908B}"/>
              </a:ext>
            </a:extLst>
          </p:cNvPr>
          <p:cNvGrpSpPr>
            <a:grpSpLocks/>
          </p:cNvGrpSpPr>
          <p:nvPr/>
        </p:nvGrpSpPr>
        <p:grpSpPr bwMode="auto">
          <a:xfrm>
            <a:off x="5583238" y="3057526"/>
            <a:ext cx="4387850" cy="2409825"/>
            <a:chOff x="2693" y="2142"/>
            <a:chExt cx="2764" cy="1518"/>
          </a:xfrm>
        </p:grpSpPr>
        <p:grpSp>
          <p:nvGrpSpPr>
            <p:cNvPr id="18438" name="Group 295">
              <a:extLst>
                <a:ext uri="{FF2B5EF4-FFF2-40B4-BE49-F238E27FC236}">
                  <a16:creationId xmlns:a16="http://schemas.microsoft.com/office/drawing/2014/main" id="{7AC5FF87-79B8-C94C-A1C1-4EDDC5D3DA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4" y="2506"/>
              <a:ext cx="2013" cy="1150"/>
              <a:chOff x="3444" y="2506"/>
              <a:chExt cx="2013" cy="1150"/>
            </a:xfrm>
          </p:grpSpPr>
          <p:sp>
            <p:nvSpPr>
              <p:cNvPr id="18474" name="Rectangle 261">
                <a:extLst>
                  <a:ext uri="{FF2B5EF4-FFF2-40B4-BE49-F238E27FC236}">
                    <a16:creationId xmlns:a16="http://schemas.microsoft.com/office/drawing/2014/main" id="{1A22EB12-88A6-7D4E-BB2C-3EEC64C85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2506"/>
                <a:ext cx="2002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5" name="Rectangle 262">
                <a:extLst>
                  <a:ext uri="{FF2B5EF4-FFF2-40B4-BE49-F238E27FC236}">
                    <a16:creationId xmlns:a16="http://schemas.microsoft.com/office/drawing/2014/main" id="{CB572C68-BC10-9548-BE34-E16EB61CD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7" y="274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6" name="Rectangle 263">
                <a:extLst>
                  <a:ext uri="{FF2B5EF4-FFF2-40B4-BE49-F238E27FC236}">
                    <a16:creationId xmlns:a16="http://schemas.microsoft.com/office/drawing/2014/main" id="{46E634C7-7FCC-FD48-A831-EF2635D9D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4" y="298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7" name="Rectangle 264">
                <a:extLst>
                  <a:ext uri="{FF2B5EF4-FFF2-40B4-BE49-F238E27FC236}">
                    <a16:creationId xmlns:a16="http://schemas.microsoft.com/office/drawing/2014/main" id="{D2D53606-4D6F-D74B-93B8-90172ECC1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3230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8" name="Rectangle 265">
                <a:extLst>
                  <a:ext uri="{FF2B5EF4-FFF2-40B4-BE49-F238E27FC236}">
                    <a16:creationId xmlns:a16="http://schemas.microsoft.com/office/drawing/2014/main" id="{4A294E0E-32FA-2A4A-989F-9BCEB1E76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3474"/>
                <a:ext cx="1998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8439" name="Line 268">
              <a:extLst>
                <a:ext uri="{FF2B5EF4-FFF2-40B4-BE49-F238E27FC236}">
                  <a16:creationId xmlns:a16="http://schemas.microsoft.com/office/drawing/2014/main" id="{3CDDB239-5280-F449-A14A-A890C8F139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0" name="Line 269">
              <a:extLst>
                <a:ext uri="{FF2B5EF4-FFF2-40B4-BE49-F238E27FC236}">
                  <a16:creationId xmlns:a16="http://schemas.microsoft.com/office/drawing/2014/main" id="{129B1B1F-67A5-A142-AF6D-EF9D66A07C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1" name="Line 270">
              <a:extLst>
                <a:ext uri="{FF2B5EF4-FFF2-40B4-BE49-F238E27FC236}">
                  <a16:creationId xmlns:a16="http://schemas.microsoft.com/office/drawing/2014/main" id="{0CE7816B-A197-BE46-8838-020B0B62B6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2" name="Line 271">
              <a:extLst>
                <a:ext uri="{FF2B5EF4-FFF2-40B4-BE49-F238E27FC236}">
                  <a16:creationId xmlns:a16="http://schemas.microsoft.com/office/drawing/2014/main" id="{EC9D2A57-107D-7045-960E-A41F0C203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3" name="Line 272">
              <a:extLst>
                <a:ext uri="{FF2B5EF4-FFF2-40B4-BE49-F238E27FC236}">
                  <a16:creationId xmlns:a16="http://schemas.microsoft.com/office/drawing/2014/main" id="{C2C42B7E-D85A-D248-BD68-C1C1750092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4" name="Line 273">
              <a:extLst>
                <a:ext uri="{FF2B5EF4-FFF2-40B4-BE49-F238E27FC236}">
                  <a16:creationId xmlns:a16="http://schemas.microsoft.com/office/drawing/2014/main" id="{48EC3C1E-28BA-284F-9411-7FF1FCCCF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5" name="Line 274">
              <a:extLst>
                <a:ext uri="{FF2B5EF4-FFF2-40B4-BE49-F238E27FC236}">
                  <a16:creationId xmlns:a16="http://schemas.microsoft.com/office/drawing/2014/main" id="{F521B555-0117-AA4B-9F7E-FEA98D1C0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6" name="Line 275">
              <a:extLst>
                <a:ext uri="{FF2B5EF4-FFF2-40B4-BE49-F238E27FC236}">
                  <a16:creationId xmlns:a16="http://schemas.microsoft.com/office/drawing/2014/main" id="{92E8FB17-C573-974D-B425-DB8A48E34B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7" name="Line 276">
              <a:extLst>
                <a:ext uri="{FF2B5EF4-FFF2-40B4-BE49-F238E27FC236}">
                  <a16:creationId xmlns:a16="http://schemas.microsoft.com/office/drawing/2014/main" id="{05E1E507-BC7D-FD46-9219-8B21B61F0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8" name="Line 277">
              <a:extLst>
                <a:ext uri="{FF2B5EF4-FFF2-40B4-BE49-F238E27FC236}">
                  <a16:creationId xmlns:a16="http://schemas.microsoft.com/office/drawing/2014/main" id="{966F929C-3DED-6948-8DE7-9955E84B3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9" name="Line 278">
              <a:extLst>
                <a:ext uri="{FF2B5EF4-FFF2-40B4-BE49-F238E27FC236}">
                  <a16:creationId xmlns:a16="http://schemas.microsoft.com/office/drawing/2014/main" id="{AFBB5C7A-A472-394F-A280-6B75B0EDFD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0" name="Line 279">
              <a:extLst>
                <a:ext uri="{FF2B5EF4-FFF2-40B4-BE49-F238E27FC236}">
                  <a16:creationId xmlns:a16="http://schemas.microsoft.com/office/drawing/2014/main" id="{99EA034A-FD20-5C48-B407-264A7441B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1" name="Line 280">
              <a:extLst>
                <a:ext uri="{FF2B5EF4-FFF2-40B4-BE49-F238E27FC236}">
                  <a16:creationId xmlns:a16="http://schemas.microsoft.com/office/drawing/2014/main" id="{99FF2579-37FB-E748-A89A-7EEADC50A1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2" name="Line 281">
              <a:extLst>
                <a:ext uri="{FF2B5EF4-FFF2-40B4-BE49-F238E27FC236}">
                  <a16:creationId xmlns:a16="http://schemas.microsoft.com/office/drawing/2014/main" id="{6C63F54C-1386-9749-BEF5-65C7219C8F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3" name="Line 282">
              <a:extLst>
                <a:ext uri="{FF2B5EF4-FFF2-40B4-BE49-F238E27FC236}">
                  <a16:creationId xmlns:a16="http://schemas.microsoft.com/office/drawing/2014/main" id="{8DD78046-20E5-CC4E-86AA-10C127BEC1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4" name="Line 283">
              <a:extLst>
                <a:ext uri="{FF2B5EF4-FFF2-40B4-BE49-F238E27FC236}">
                  <a16:creationId xmlns:a16="http://schemas.microsoft.com/office/drawing/2014/main" id="{AB22ACEA-CED5-6C47-A279-E4C4798C97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5" name="Line 284">
              <a:extLst>
                <a:ext uri="{FF2B5EF4-FFF2-40B4-BE49-F238E27FC236}">
                  <a16:creationId xmlns:a16="http://schemas.microsoft.com/office/drawing/2014/main" id="{5A888A17-76FE-1B46-AAA8-2EED283731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6" name="Line 285">
              <a:extLst>
                <a:ext uri="{FF2B5EF4-FFF2-40B4-BE49-F238E27FC236}">
                  <a16:creationId xmlns:a16="http://schemas.microsoft.com/office/drawing/2014/main" id="{270AE11C-D845-1A4A-9A08-6A9809308D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7" name="Line 286">
              <a:extLst>
                <a:ext uri="{FF2B5EF4-FFF2-40B4-BE49-F238E27FC236}">
                  <a16:creationId xmlns:a16="http://schemas.microsoft.com/office/drawing/2014/main" id="{E908A661-4023-B44D-A297-8FA104A25B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8" name="Line 287">
              <a:extLst>
                <a:ext uri="{FF2B5EF4-FFF2-40B4-BE49-F238E27FC236}">
                  <a16:creationId xmlns:a16="http://schemas.microsoft.com/office/drawing/2014/main" id="{49AF10AD-2FE4-644F-87BD-EB4E0BBED3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9" name="Line 288">
              <a:extLst>
                <a:ext uri="{FF2B5EF4-FFF2-40B4-BE49-F238E27FC236}">
                  <a16:creationId xmlns:a16="http://schemas.microsoft.com/office/drawing/2014/main" id="{4FD14CB8-CE78-4C43-9D61-4E94C60FFF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0" name="Line 289">
              <a:extLst>
                <a:ext uri="{FF2B5EF4-FFF2-40B4-BE49-F238E27FC236}">
                  <a16:creationId xmlns:a16="http://schemas.microsoft.com/office/drawing/2014/main" id="{9D531779-A3B8-504B-828D-2690877C6E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1" name="Line 290">
              <a:extLst>
                <a:ext uri="{FF2B5EF4-FFF2-40B4-BE49-F238E27FC236}">
                  <a16:creationId xmlns:a16="http://schemas.microsoft.com/office/drawing/2014/main" id="{0F30457C-D6D5-AB4B-848C-1FF7EE3C9C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2" name="Line 291">
              <a:extLst>
                <a:ext uri="{FF2B5EF4-FFF2-40B4-BE49-F238E27FC236}">
                  <a16:creationId xmlns:a16="http://schemas.microsoft.com/office/drawing/2014/main" id="{B3CD4C0E-872C-7A45-8661-C4E4D8B984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3" name="Line 292">
              <a:extLst>
                <a:ext uri="{FF2B5EF4-FFF2-40B4-BE49-F238E27FC236}">
                  <a16:creationId xmlns:a16="http://schemas.microsoft.com/office/drawing/2014/main" id="{A99DAC26-0F83-6C4C-BF5E-3B8DB8E8AB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4" name="Line 293">
              <a:extLst>
                <a:ext uri="{FF2B5EF4-FFF2-40B4-BE49-F238E27FC236}">
                  <a16:creationId xmlns:a16="http://schemas.microsoft.com/office/drawing/2014/main" id="{A5EBE12F-F874-854C-9B37-89902031BF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5" name="Line 294">
              <a:extLst>
                <a:ext uri="{FF2B5EF4-FFF2-40B4-BE49-F238E27FC236}">
                  <a16:creationId xmlns:a16="http://schemas.microsoft.com/office/drawing/2014/main" id="{8E6E9628-B34F-6E44-9E61-E1D29AFF7F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6" name="Rectangle 298">
              <a:extLst>
                <a:ext uri="{FF2B5EF4-FFF2-40B4-BE49-F238E27FC236}">
                  <a16:creationId xmlns:a16="http://schemas.microsoft.com/office/drawing/2014/main" id="{D471C9E8-B924-5242-8B36-19230AF3C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269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7" name="Rectangle 299">
              <a:extLst>
                <a:ext uri="{FF2B5EF4-FFF2-40B4-BE49-F238E27FC236}">
                  <a16:creationId xmlns:a16="http://schemas.microsoft.com/office/drawing/2014/main" id="{20F4AFD3-9DCF-D449-A11A-B80FE9120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293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8" name="Rectangle 300">
              <a:extLst>
                <a:ext uri="{FF2B5EF4-FFF2-40B4-BE49-F238E27FC236}">
                  <a16:creationId xmlns:a16="http://schemas.microsoft.com/office/drawing/2014/main" id="{5AB2D1D6-392F-6848-AE38-9A1BCB5D6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" y="3176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9" name="Rectangle 301">
              <a:extLst>
                <a:ext uri="{FF2B5EF4-FFF2-40B4-BE49-F238E27FC236}">
                  <a16:creationId xmlns:a16="http://schemas.microsoft.com/office/drawing/2014/main" id="{2F0021B9-06E4-E546-8D43-FB78C1F53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3420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0" name="AutoShape 302">
              <a:extLst>
                <a:ext uri="{FF2B5EF4-FFF2-40B4-BE49-F238E27FC236}">
                  <a16:creationId xmlns:a16="http://schemas.microsoft.com/office/drawing/2014/main" id="{E3AEF502-12F9-E648-868C-BA654D03E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2508"/>
              <a:ext cx="96" cy="1144"/>
            </a:xfrm>
            <a:prstGeom prst="leftBrace">
              <a:avLst>
                <a:gd name="adj1" fmla="val 993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1" name="AutoShape 303">
              <a:extLst>
                <a:ext uri="{FF2B5EF4-FFF2-40B4-BE49-F238E27FC236}">
                  <a16:creationId xmlns:a16="http://schemas.microsoft.com/office/drawing/2014/main" id="{DA2F5FB9-771B-E94A-92A5-CE047AA8543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386" y="1410"/>
              <a:ext cx="96" cy="1988"/>
            </a:xfrm>
            <a:prstGeom prst="leftBrace">
              <a:avLst>
                <a:gd name="adj1" fmla="val 17256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2" name="Text Box 304">
              <a:extLst>
                <a:ext uri="{FF2B5EF4-FFF2-40B4-BE49-F238E27FC236}">
                  <a16:creationId xmlns:a16="http://schemas.microsoft.com/office/drawing/2014/main" id="{A18F32AC-C2FD-774D-9AFF-208238F9B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3" y="2870"/>
              <a:ext cx="67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frequency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bands</a:t>
              </a:r>
            </a:p>
          </p:txBody>
        </p:sp>
        <p:sp>
          <p:nvSpPr>
            <p:cNvPr id="18473" name="Text Box 305">
              <a:extLst>
                <a:ext uri="{FF2B5EF4-FFF2-40B4-BE49-F238E27FC236}">
                  <a16:creationId xmlns:a16="http://schemas.microsoft.com/office/drawing/2014/main" id="{0F1E8CDC-F909-7543-8499-8343DD036D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" y="2142"/>
              <a:ext cx="6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time slots</a:t>
              </a:r>
            </a:p>
          </p:txBody>
        </p:sp>
      </p:grpSp>
      <p:pic>
        <p:nvPicPr>
          <p:cNvPr id="18437" name="Picture 16" descr="underline_base">
            <a:extLst>
              <a:ext uri="{FF2B5EF4-FFF2-40B4-BE49-F238E27FC236}">
                <a16:creationId xmlns:a16="http://schemas.microsoft.com/office/drawing/2014/main" id="{4D7B03E6-5BFA-F84B-82E9-9DAE2926434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1" y="931864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9248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>
            <a:extLst>
              <a:ext uri="{FF2B5EF4-FFF2-40B4-BE49-F238E27FC236}">
                <a16:creationId xmlns:a16="http://schemas.microsoft.com/office/drawing/2014/main" id="{7EBC73EF-686E-674C-85A9-B4F761DF9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1" y="2952750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2" name="AutoShape 3">
            <a:extLst>
              <a:ext uri="{FF2B5EF4-FFF2-40B4-BE49-F238E27FC236}">
                <a16:creationId xmlns:a16="http://schemas.microsoft.com/office/drawing/2014/main" id="{0FECAC91-E2C3-5E4A-BC5B-D7A3F65C3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6" y="3546475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3" name="AutoShape 4">
            <a:extLst>
              <a:ext uri="{FF2B5EF4-FFF2-40B4-BE49-F238E27FC236}">
                <a16:creationId xmlns:a16="http://schemas.microsoft.com/office/drawing/2014/main" id="{FC8CA03E-25DE-F14C-8657-A55B08FB9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1" y="3281364"/>
            <a:ext cx="798513" cy="598487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4" name="AutoShape 5">
            <a:extLst>
              <a:ext uri="{FF2B5EF4-FFF2-40B4-BE49-F238E27FC236}">
                <a16:creationId xmlns:a16="http://schemas.microsoft.com/office/drawing/2014/main" id="{E2022D17-0415-AE49-8704-EF7B3092C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438" y="2212975"/>
            <a:ext cx="798512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5" name="AutoShape 6">
            <a:extLst>
              <a:ext uri="{FF2B5EF4-FFF2-40B4-BE49-F238E27FC236}">
                <a16:creationId xmlns:a16="http://schemas.microsoft.com/office/drawing/2014/main" id="{7447F5F8-0888-FC41-8B43-F07D4F730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1" y="1936750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6" name="AutoShape 7">
            <a:extLst>
              <a:ext uri="{FF2B5EF4-FFF2-40B4-BE49-F238E27FC236}">
                <a16:creationId xmlns:a16="http://schemas.microsoft.com/office/drawing/2014/main" id="{E50DA5B4-D246-B84D-9DD0-255134D96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1" y="1603375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22537" name="Group 9">
            <a:extLst>
              <a:ext uri="{FF2B5EF4-FFF2-40B4-BE49-F238E27FC236}">
                <a16:creationId xmlns:a16="http://schemas.microsoft.com/office/drawing/2014/main" id="{55F81795-311A-1D4F-B710-991ECDF38D9D}"/>
              </a:ext>
            </a:extLst>
          </p:cNvPr>
          <p:cNvGrpSpPr>
            <a:grpSpLocks/>
          </p:cNvGrpSpPr>
          <p:nvPr/>
        </p:nvGrpSpPr>
        <p:grpSpPr bwMode="auto">
          <a:xfrm>
            <a:off x="4049714" y="2976564"/>
            <a:ext cx="242887" cy="485775"/>
            <a:chOff x="3796" y="1043"/>
            <a:chExt cx="865" cy="1237"/>
          </a:xfrm>
        </p:grpSpPr>
        <p:sp>
          <p:nvSpPr>
            <p:cNvPr id="22841" name="Line 10">
              <a:extLst>
                <a:ext uri="{FF2B5EF4-FFF2-40B4-BE49-F238E27FC236}">
                  <a16:creationId xmlns:a16="http://schemas.microsoft.com/office/drawing/2014/main" id="{5465D64C-9B1C-864A-8ECC-D230C16B6A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2" name="Line 11">
              <a:extLst>
                <a:ext uri="{FF2B5EF4-FFF2-40B4-BE49-F238E27FC236}">
                  <a16:creationId xmlns:a16="http://schemas.microsoft.com/office/drawing/2014/main" id="{C812A378-11CF-D641-B2C6-5B3DDDD70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3" name="Line 12">
              <a:extLst>
                <a:ext uri="{FF2B5EF4-FFF2-40B4-BE49-F238E27FC236}">
                  <a16:creationId xmlns:a16="http://schemas.microsoft.com/office/drawing/2014/main" id="{91666871-A002-4344-94E2-CB0FA941C6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4" name="Line 13">
              <a:extLst>
                <a:ext uri="{FF2B5EF4-FFF2-40B4-BE49-F238E27FC236}">
                  <a16:creationId xmlns:a16="http://schemas.microsoft.com/office/drawing/2014/main" id="{82180E63-FE42-1243-AC24-CACE98C244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5" name="Line 14">
              <a:extLst>
                <a:ext uri="{FF2B5EF4-FFF2-40B4-BE49-F238E27FC236}">
                  <a16:creationId xmlns:a16="http://schemas.microsoft.com/office/drawing/2014/main" id="{E178DC34-EFC9-5C4C-BF40-36CF1B5A1D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6" name="Line 15">
              <a:extLst>
                <a:ext uri="{FF2B5EF4-FFF2-40B4-BE49-F238E27FC236}">
                  <a16:creationId xmlns:a16="http://schemas.microsoft.com/office/drawing/2014/main" id="{F955B92B-DE0E-FE47-B9D3-594CBE2CD5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7" name="Line 16">
              <a:extLst>
                <a:ext uri="{FF2B5EF4-FFF2-40B4-BE49-F238E27FC236}">
                  <a16:creationId xmlns:a16="http://schemas.microsoft.com/office/drawing/2014/main" id="{984F1197-B95C-D147-8382-1F6E171E0A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8" name="Line 17">
              <a:extLst>
                <a:ext uri="{FF2B5EF4-FFF2-40B4-BE49-F238E27FC236}">
                  <a16:creationId xmlns:a16="http://schemas.microsoft.com/office/drawing/2014/main" id="{79FCCBF0-1686-F94F-83F6-F932C06E98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9" name="Line 18">
              <a:extLst>
                <a:ext uri="{FF2B5EF4-FFF2-40B4-BE49-F238E27FC236}">
                  <a16:creationId xmlns:a16="http://schemas.microsoft.com/office/drawing/2014/main" id="{E6F41FA1-2EDE-5A41-9CB6-DEDC87F3C0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0" name="Line 19">
              <a:extLst>
                <a:ext uri="{FF2B5EF4-FFF2-40B4-BE49-F238E27FC236}">
                  <a16:creationId xmlns:a16="http://schemas.microsoft.com/office/drawing/2014/main" id="{85AA8616-9EEB-AB4E-A05D-7CAC584FF5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1" name="Line 20">
              <a:extLst>
                <a:ext uri="{FF2B5EF4-FFF2-40B4-BE49-F238E27FC236}">
                  <a16:creationId xmlns:a16="http://schemas.microsoft.com/office/drawing/2014/main" id="{8EEF4ABD-DF7F-5E4A-8D08-42CC87E7E5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2" name="Line 21">
              <a:extLst>
                <a:ext uri="{FF2B5EF4-FFF2-40B4-BE49-F238E27FC236}">
                  <a16:creationId xmlns:a16="http://schemas.microsoft.com/office/drawing/2014/main" id="{E5EA724B-E82D-444C-BB77-EA7E679C1F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3" name="Line 22">
              <a:extLst>
                <a:ext uri="{FF2B5EF4-FFF2-40B4-BE49-F238E27FC236}">
                  <a16:creationId xmlns:a16="http://schemas.microsoft.com/office/drawing/2014/main" id="{4C2A4B8E-A9E0-574E-A9F0-5EECF9FE9D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4" name="Line 23">
              <a:extLst>
                <a:ext uri="{FF2B5EF4-FFF2-40B4-BE49-F238E27FC236}">
                  <a16:creationId xmlns:a16="http://schemas.microsoft.com/office/drawing/2014/main" id="{E7754E37-F10A-C644-B310-C79589A6CC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5" name="Line 24">
              <a:extLst>
                <a:ext uri="{FF2B5EF4-FFF2-40B4-BE49-F238E27FC236}">
                  <a16:creationId xmlns:a16="http://schemas.microsoft.com/office/drawing/2014/main" id="{9F848AE2-660D-9D42-B75D-AC1165D89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856" name="Group 25">
              <a:extLst>
                <a:ext uri="{FF2B5EF4-FFF2-40B4-BE49-F238E27FC236}">
                  <a16:creationId xmlns:a16="http://schemas.microsoft.com/office/drawing/2014/main" id="{B2B229CB-C4C1-4046-A679-9A9A518F18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867" name="Line 26">
                <a:extLst>
                  <a:ext uri="{FF2B5EF4-FFF2-40B4-BE49-F238E27FC236}">
                    <a16:creationId xmlns:a16="http://schemas.microsoft.com/office/drawing/2014/main" id="{667D7103-BF97-9E43-A5AB-3AE6DFD10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8" name="Line 27">
                <a:extLst>
                  <a:ext uri="{FF2B5EF4-FFF2-40B4-BE49-F238E27FC236}">
                    <a16:creationId xmlns:a16="http://schemas.microsoft.com/office/drawing/2014/main" id="{3740A04D-F8EE-2445-ABD7-1548230399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9" name="Line 28">
                <a:extLst>
                  <a:ext uri="{FF2B5EF4-FFF2-40B4-BE49-F238E27FC236}">
                    <a16:creationId xmlns:a16="http://schemas.microsoft.com/office/drawing/2014/main" id="{B7B1B9E9-B508-3644-B3B1-D0E2A0E4BE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70" name="Line 29">
                <a:extLst>
                  <a:ext uri="{FF2B5EF4-FFF2-40B4-BE49-F238E27FC236}">
                    <a16:creationId xmlns:a16="http://schemas.microsoft.com/office/drawing/2014/main" id="{5FDC7178-56B5-2445-B803-CB92CE9E8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857" name="Group 30">
              <a:extLst>
                <a:ext uri="{FF2B5EF4-FFF2-40B4-BE49-F238E27FC236}">
                  <a16:creationId xmlns:a16="http://schemas.microsoft.com/office/drawing/2014/main" id="{E405737B-6721-D547-8A7C-E726BFEDB1C8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863" name="Line 31">
                <a:extLst>
                  <a:ext uri="{FF2B5EF4-FFF2-40B4-BE49-F238E27FC236}">
                    <a16:creationId xmlns:a16="http://schemas.microsoft.com/office/drawing/2014/main" id="{45D93E8D-EAB1-284C-B02C-098C2B8AA2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4" name="Line 32">
                <a:extLst>
                  <a:ext uri="{FF2B5EF4-FFF2-40B4-BE49-F238E27FC236}">
                    <a16:creationId xmlns:a16="http://schemas.microsoft.com/office/drawing/2014/main" id="{D0C0F480-0953-484A-BED3-03A50674F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5" name="Line 33">
                <a:extLst>
                  <a:ext uri="{FF2B5EF4-FFF2-40B4-BE49-F238E27FC236}">
                    <a16:creationId xmlns:a16="http://schemas.microsoft.com/office/drawing/2014/main" id="{23CB68E5-B89F-474F-BBEA-BF12405EF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6" name="Line 34">
                <a:extLst>
                  <a:ext uri="{FF2B5EF4-FFF2-40B4-BE49-F238E27FC236}">
                    <a16:creationId xmlns:a16="http://schemas.microsoft.com/office/drawing/2014/main" id="{0F54088C-0777-2949-8D90-C21E9BEDA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858" name="Group 35">
              <a:extLst>
                <a:ext uri="{FF2B5EF4-FFF2-40B4-BE49-F238E27FC236}">
                  <a16:creationId xmlns:a16="http://schemas.microsoft.com/office/drawing/2014/main" id="{2F9B0FC2-C526-C640-AC95-EFA5F5C31609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859" name="Line 36">
                <a:extLst>
                  <a:ext uri="{FF2B5EF4-FFF2-40B4-BE49-F238E27FC236}">
                    <a16:creationId xmlns:a16="http://schemas.microsoft.com/office/drawing/2014/main" id="{E5658518-9EDB-F04C-8CD1-0DB820B7E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0" name="Line 37">
                <a:extLst>
                  <a:ext uri="{FF2B5EF4-FFF2-40B4-BE49-F238E27FC236}">
                    <a16:creationId xmlns:a16="http://schemas.microsoft.com/office/drawing/2014/main" id="{933276F1-490C-4441-8FE0-D8F00B49C8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1" name="Line 38">
                <a:extLst>
                  <a:ext uri="{FF2B5EF4-FFF2-40B4-BE49-F238E27FC236}">
                    <a16:creationId xmlns:a16="http://schemas.microsoft.com/office/drawing/2014/main" id="{7FCDE68B-53A1-6B4D-B247-AA7939C47A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2" name="Line 39">
                <a:extLst>
                  <a:ext uri="{FF2B5EF4-FFF2-40B4-BE49-F238E27FC236}">
                    <a16:creationId xmlns:a16="http://schemas.microsoft.com/office/drawing/2014/main" id="{87C23657-D337-9E40-BDF9-ECBE8830AE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2538" name="Group 40">
            <a:extLst>
              <a:ext uri="{FF2B5EF4-FFF2-40B4-BE49-F238E27FC236}">
                <a16:creationId xmlns:a16="http://schemas.microsoft.com/office/drawing/2014/main" id="{92F0EC3E-51FC-7B4F-98DB-61B23611426A}"/>
              </a:ext>
            </a:extLst>
          </p:cNvPr>
          <p:cNvGrpSpPr>
            <a:grpSpLocks/>
          </p:cNvGrpSpPr>
          <p:nvPr/>
        </p:nvGrpSpPr>
        <p:grpSpPr bwMode="auto">
          <a:xfrm>
            <a:off x="4041775" y="3589339"/>
            <a:ext cx="242888" cy="485775"/>
            <a:chOff x="3796" y="1043"/>
            <a:chExt cx="865" cy="1237"/>
          </a:xfrm>
        </p:grpSpPr>
        <p:sp>
          <p:nvSpPr>
            <p:cNvPr id="22811" name="Line 41">
              <a:extLst>
                <a:ext uri="{FF2B5EF4-FFF2-40B4-BE49-F238E27FC236}">
                  <a16:creationId xmlns:a16="http://schemas.microsoft.com/office/drawing/2014/main" id="{0B0301D7-2EA4-DD4C-9656-85DDB77E11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2" name="Line 42">
              <a:extLst>
                <a:ext uri="{FF2B5EF4-FFF2-40B4-BE49-F238E27FC236}">
                  <a16:creationId xmlns:a16="http://schemas.microsoft.com/office/drawing/2014/main" id="{147ED889-27D5-A34A-B8C9-DDCF806788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3" name="Line 43">
              <a:extLst>
                <a:ext uri="{FF2B5EF4-FFF2-40B4-BE49-F238E27FC236}">
                  <a16:creationId xmlns:a16="http://schemas.microsoft.com/office/drawing/2014/main" id="{77BC2EBA-F6EB-5E42-BF1A-26C1049817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4" name="Line 44">
              <a:extLst>
                <a:ext uri="{FF2B5EF4-FFF2-40B4-BE49-F238E27FC236}">
                  <a16:creationId xmlns:a16="http://schemas.microsoft.com/office/drawing/2014/main" id="{26055D42-DCCB-C046-A9E0-8764E2624C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5" name="Line 45">
              <a:extLst>
                <a:ext uri="{FF2B5EF4-FFF2-40B4-BE49-F238E27FC236}">
                  <a16:creationId xmlns:a16="http://schemas.microsoft.com/office/drawing/2014/main" id="{712C3F0E-1CE5-2C42-B26B-00DFF329F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6" name="Line 46">
              <a:extLst>
                <a:ext uri="{FF2B5EF4-FFF2-40B4-BE49-F238E27FC236}">
                  <a16:creationId xmlns:a16="http://schemas.microsoft.com/office/drawing/2014/main" id="{8AC15981-5236-984F-A1BC-622555DF1B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7" name="Line 47">
              <a:extLst>
                <a:ext uri="{FF2B5EF4-FFF2-40B4-BE49-F238E27FC236}">
                  <a16:creationId xmlns:a16="http://schemas.microsoft.com/office/drawing/2014/main" id="{160E05DB-2586-2E42-872E-4D038A153B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8" name="Line 48">
              <a:extLst>
                <a:ext uri="{FF2B5EF4-FFF2-40B4-BE49-F238E27FC236}">
                  <a16:creationId xmlns:a16="http://schemas.microsoft.com/office/drawing/2014/main" id="{30F515D7-4F1D-534D-9909-CA04B22E1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9" name="Line 49">
              <a:extLst>
                <a:ext uri="{FF2B5EF4-FFF2-40B4-BE49-F238E27FC236}">
                  <a16:creationId xmlns:a16="http://schemas.microsoft.com/office/drawing/2014/main" id="{50FC11B9-A174-2245-AB8B-F564E8DC32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0" name="Line 50">
              <a:extLst>
                <a:ext uri="{FF2B5EF4-FFF2-40B4-BE49-F238E27FC236}">
                  <a16:creationId xmlns:a16="http://schemas.microsoft.com/office/drawing/2014/main" id="{BB8D3595-3AB8-034F-BA45-8FC54E1475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1" name="Line 51">
              <a:extLst>
                <a:ext uri="{FF2B5EF4-FFF2-40B4-BE49-F238E27FC236}">
                  <a16:creationId xmlns:a16="http://schemas.microsoft.com/office/drawing/2014/main" id="{1CA75F1E-E580-9B44-A794-3DE74CB76D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2" name="Line 52">
              <a:extLst>
                <a:ext uri="{FF2B5EF4-FFF2-40B4-BE49-F238E27FC236}">
                  <a16:creationId xmlns:a16="http://schemas.microsoft.com/office/drawing/2014/main" id="{F8C8F49E-280A-CD49-BD02-DC6A0422C2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3" name="Line 53">
              <a:extLst>
                <a:ext uri="{FF2B5EF4-FFF2-40B4-BE49-F238E27FC236}">
                  <a16:creationId xmlns:a16="http://schemas.microsoft.com/office/drawing/2014/main" id="{0000C74D-3F25-2742-BD40-2ACF9334BF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4" name="Line 54">
              <a:extLst>
                <a:ext uri="{FF2B5EF4-FFF2-40B4-BE49-F238E27FC236}">
                  <a16:creationId xmlns:a16="http://schemas.microsoft.com/office/drawing/2014/main" id="{F2289AF5-9DD9-314D-8CA2-7365BA542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5" name="Line 55">
              <a:extLst>
                <a:ext uri="{FF2B5EF4-FFF2-40B4-BE49-F238E27FC236}">
                  <a16:creationId xmlns:a16="http://schemas.microsoft.com/office/drawing/2014/main" id="{8F675F58-F51A-9D44-94F3-BC0BEB2A0F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826" name="Group 56">
              <a:extLst>
                <a:ext uri="{FF2B5EF4-FFF2-40B4-BE49-F238E27FC236}">
                  <a16:creationId xmlns:a16="http://schemas.microsoft.com/office/drawing/2014/main" id="{1B095F50-4523-A641-8553-74751AC968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837" name="Line 57">
                <a:extLst>
                  <a:ext uri="{FF2B5EF4-FFF2-40B4-BE49-F238E27FC236}">
                    <a16:creationId xmlns:a16="http://schemas.microsoft.com/office/drawing/2014/main" id="{BE3B0E8A-148D-0043-9DDB-8894B9345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8" name="Line 58">
                <a:extLst>
                  <a:ext uri="{FF2B5EF4-FFF2-40B4-BE49-F238E27FC236}">
                    <a16:creationId xmlns:a16="http://schemas.microsoft.com/office/drawing/2014/main" id="{D3B168AE-C290-8547-80E3-74F5E62710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9" name="Line 59">
                <a:extLst>
                  <a:ext uri="{FF2B5EF4-FFF2-40B4-BE49-F238E27FC236}">
                    <a16:creationId xmlns:a16="http://schemas.microsoft.com/office/drawing/2014/main" id="{5B7FDEC3-9A1C-EF40-AF9D-98BC52FA8E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40" name="Line 60">
                <a:extLst>
                  <a:ext uri="{FF2B5EF4-FFF2-40B4-BE49-F238E27FC236}">
                    <a16:creationId xmlns:a16="http://schemas.microsoft.com/office/drawing/2014/main" id="{610C8170-201E-AF4D-8252-2C1FD26772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827" name="Group 61">
              <a:extLst>
                <a:ext uri="{FF2B5EF4-FFF2-40B4-BE49-F238E27FC236}">
                  <a16:creationId xmlns:a16="http://schemas.microsoft.com/office/drawing/2014/main" id="{CB1BC7ED-B7E3-8B43-A88A-5BF4EB374310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833" name="Line 62">
                <a:extLst>
                  <a:ext uri="{FF2B5EF4-FFF2-40B4-BE49-F238E27FC236}">
                    <a16:creationId xmlns:a16="http://schemas.microsoft.com/office/drawing/2014/main" id="{A36CB713-04FF-1940-8A29-72207ACBB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4" name="Line 63">
                <a:extLst>
                  <a:ext uri="{FF2B5EF4-FFF2-40B4-BE49-F238E27FC236}">
                    <a16:creationId xmlns:a16="http://schemas.microsoft.com/office/drawing/2014/main" id="{B06A4D8E-EAF2-A04F-8D6E-FC6CFB1F9E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5" name="Line 64">
                <a:extLst>
                  <a:ext uri="{FF2B5EF4-FFF2-40B4-BE49-F238E27FC236}">
                    <a16:creationId xmlns:a16="http://schemas.microsoft.com/office/drawing/2014/main" id="{661C0CFE-8C7C-DE4B-9ED2-0E87F58ECA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6" name="Line 65">
                <a:extLst>
                  <a:ext uri="{FF2B5EF4-FFF2-40B4-BE49-F238E27FC236}">
                    <a16:creationId xmlns:a16="http://schemas.microsoft.com/office/drawing/2014/main" id="{BA646442-7731-4247-8232-E88C75957D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828" name="Group 66">
              <a:extLst>
                <a:ext uri="{FF2B5EF4-FFF2-40B4-BE49-F238E27FC236}">
                  <a16:creationId xmlns:a16="http://schemas.microsoft.com/office/drawing/2014/main" id="{10099E04-45D1-0044-A9E2-14D6B1DE43B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829" name="Line 67">
                <a:extLst>
                  <a:ext uri="{FF2B5EF4-FFF2-40B4-BE49-F238E27FC236}">
                    <a16:creationId xmlns:a16="http://schemas.microsoft.com/office/drawing/2014/main" id="{D5B5DD95-6EEF-AD49-943A-2783177A0F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0" name="Line 68">
                <a:extLst>
                  <a:ext uri="{FF2B5EF4-FFF2-40B4-BE49-F238E27FC236}">
                    <a16:creationId xmlns:a16="http://schemas.microsoft.com/office/drawing/2014/main" id="{249762D2-8E50-CD4A-8EE7-C0D5126B35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1" name="Line 69">
                <a:extLst>
                  <a:ext uri="{FF2B5EF4-FFF2-40B4-BE49-F238E27FC236}">
                    <a16:creationId xmlns:a16="http://schemas.microsoft.com/office/drawing/2014/main" id="{7196E41A-96CC-7149-B2B3-594746D1B7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2" name="Line 70">
                <a:extLst>
                  <a:ext uri="{FF2B5EF4-FFF2-40B4-BE49-F238E27FC236}">
                    <a16:creationId xmlns:a16="http://schemas.microsoft.com/office/drawing/2014/main" id="{C7FCCBAF-BE2F-8F4F-8D07-2E483CAC4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2539" name="Group 71">
            <a:extLst>
              <a:ext uri="{FF2B5EF4-FFF2-40B4-BE49-F238E27FC236}">
                <a16:creationId xmlns:a16="http://schemas.microsoft.com/office/drawing/2014/main" id="{1926F366-E98F-4148-B6FE-9E274BF656F4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1522414"/>
            <a:ext cx="242888" cy="485775"/>
            <a:chOff x="3796" y="1043"/>
            <a:chExt cx="865" cy="1237"/>
          </a:xfrm>
        </p:grpSpPr>
        <p:sp>
          <p:nvSpPr>
            <p:cNvPr id="22781" name="Line 72">
              <a:extLst>
                <a:ext uri="{FF2B5EF4-FFF2-40B4-BE49-F238E27FC236}">
                  <a16:creationId xmlns:a16="http://schemas.microsoft.com/office/drawing/2014/main" id="{E6BFB178-48AF-0941-B418-3D92EF1DF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2" name="Line 73">
              <a:extLst>
                <a:ext uri="{FF2B5EF4-FFF2-40B4-BE49-F238E27FC236}">
                  <a16:creationId xmlns:a16="http://schemas.microsoft.com/office/drawing/2014/main" id="{6F6D5D9B-EA31-1F41-B370-BB1E483D24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3" name="Line 74">
              <a:extLst>
                <a:ext uri="{FF2B5EF4-FFF2-40B4-BE49-F238E27FC236}">
                  <a16:creationId xmlns:a16="http://schemas.microsoft.com/office/drawing/2014/main" id="{5E22ADA9-33BC-E047-B8B1-F256079386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4" name="Line 75">
              <a:extLst>
                <a:ext uri="{FF2B5EF4-FFF2-40B4-BE49-F238E27FC236}">
                  <a16:creationId xmlns:a16="http://schemas.microsoft.com/office/drawing/2014/main" id="{8B5D284B-8038-C74C-A109-A36BA65E47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5" name="Line 76">
              <a:extLst>
                <a:ext uri="{FF2B5EF4-FFF2-40B4-BE49-F238E27FC236}">
                  <a16:creationId xmlns:a16="http://schemas.microsoft.com/office/drawing/2014/main" id="{E1DC6F6B-582A-194E-AA67-DC9CEB2A7F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6" name="Line 77">
              <a:extLst>
                <a:ext uri="{FF2B5EF4-FFF2-40B4-BE49-F238E27FC236}">
                  <a16:creationId xmlns:a16="http://schemas.microsoft.com/office/drawing/2014/main" id="{405E7DB0-6029-BF45-BEB4-EABAF0BF7A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7" name="Line 78">
              <a:extLst>
                <a:ext uri="{FF2B5EF4-FFF2-40B4-BE49-F238E27FC236}">
                  <a16:creationId xmlns:a16="http://schemas.microsoft.com/office/drawing/2014/main" id="{9454ADFE-4B53-8A43-A833-852B914887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8" name="Line 79">
              <a:extLst>
                <a:ext uri="{FF2B5EF4-FFF2-40B4-BE49-F238E27FC236}">
                  <a16:creationId xmlns:a16="http://schemas.microsoft.com/office/drawing/2014/main" id="{ED608CBB-C218-844E-9E92-BC0C5F2B12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9" name="Line 80">
              <a:extLst>
                <a:ext uri="{FF2B5EF4-FFF2-40B4-BE49-F238E27FC236}">
                  <a16:creationId xmlns:a16="http://schemas.microsoft.com/office/drawing/2014/main" id="{1EECACD5-0065-9C44-9F31-846B121006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0" name="Line 81">
              <a:extLst>
                <a:ext uri="{FF2B5EF4-FFF2-40B4-BE49-F238E27FC236}">
                  <a16:creationId xmlns:a16="http://schemas.microsoft.com/office/drawing/2014/main" id="{461FFDCD-4D2F-D241-AC3C-E10E9CF47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1" name="Line 82">
              <a:extLst>
                <a:ext uri="{FF2B5EF4-FFF2-40B4-BE49-F238E27FC236}">
                  <a16:creationId xmlns:a16="http://schemas.microsoft.com/office/drawing/2014/main" id="{93958F12-0E32-C74C-BF3B-D5CDBF246A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2" name="Line 83">
              <a:extLst>
                <a:ext uri="{FF2B5EF4-FFF2-40B4-BE49-F238E27FC236}">
                  <a16:creationId xmlns:a16="http://schemas.microsoft.com/office/drawing/2014/main" id="{4B39A94A-4AC6-7E42-81B5-A3D12E97EB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3" name="Line 84">
              <a:extLst>
                <a:ext uri="{FF2B5EF4-FFF2-40B4-BE49-F238E27FC236}">
                  <a16:creationId xmlns:a16="http://schemas.microsoft.com/office/drawing/2014/main" id="{3439CFE8-39D0-9049-9D45-F447638847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4" name="Line 85">
              <a:extLst>
                <a:ext uri="{FF2B5EF4-FFF2-40B4-BE49-F238E27FC236}">
                  <a16:creationId xmlns:a16="http://schemas.microsoft.com/office/drawing/2014/main" id="{8556711A-7392-1B40-BF18-1725085D66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5" name="Line 86">
              <a:extLst>
                <a:ext uri="{FF2B5EF4-FFF2-40B4-BE49-F238E27FC236}">
                  <a16:creationId xmlns:a16="http://schemas.microsoft.com/office/drawing/2014/main" id="{1CCF2F48-2532-2342-B5B0-B07EBA1591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796" name="Group 87">
              <a:extLst>
                <a:ext uri="{FF2B5EF4-FFF2-40B4-BE49-F238E27FC236}">
                  <a16:creationId xmlns:a16="http://schemas.microsoft.com/office/drawing/2014/main" id="{2FF0E12D-81D3-8840-95B1-80A1CB0AD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807" name="Line 88">
                <a:extLst>
                  <a:ext uri="{FF2B5EF4-FFF2-40B4-BE49-F238E27FC236}">
                    <a16:creationId xmlns:a16="http://schemas.microsoft.com/office/drawing/2014/main" id="{03D206CC-8C9B-DE4F-AD6F-4D5EC6476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8" name="Line 89">
                <a:extLst>
                  <a:ext uri="{FF2B5EF4-FFF2-40B4-BE49-F238E27FC236}">
                    <a16:creationId xmlns:a16="http://schemas.microsoft.com/office/drawing/2014/main" id="{42A6023A-D904-EA4C-A74B-3A4E8C5D3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9" name="Line 90">
                <a:extLst>
                  <a:ext uri="{FF2B5EF4-FFF2-40B4-BE49-F238E27FC236}">
                    <a16:creationId xmlns:a16="http://schemas.microsoft.com/office/drawing/2014/main" id="{51994FED-4012-294B-B6D5-341F11182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10" name="Line 91">
                <a:extLst>
                  <a:ext uri="{FF2B5EF4-FFF2-40B4-BE49-F238E27FC236}">
                    <a16:creationId xmlns:a16="http://schemas.microsoft.com/office/drawing/2014/main" id="{B5B53244-B0C0-2643-A5A6-5ED4E2298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97" name="Group 92">
              <a:extLst>
                <a:ext uri="{FF2B5EF4-FFF2-40B4-BE49-F238E27FC236}">
                  <a16:creationId xmlns:a16="http://schemas.microsoft.com/office/drawing/2014/main" id="{FB07F6DF-5E26-0A47-846C-AA725F745615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803" name="Line 93">
                <a:extLst>
                  <a:ext uri="{FF2B5EF4-FFF2-40B4-BE49-F238E27FC236}">
                    <a16:creationId xmlns:a16="http://schemas.microsoft.com/office/drawing/2014/main" id="{8BB6EF63-5634-AB43-9F42-9B7E2B64B2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4" name="Line 94">
                <a:extLst>
                  <a:ext uri="{FF2B5EF4-FFF2-40B4-BE49-F238E27FC236}">
                    <a16:creationId xmlns:a16="http://schemas.microsoft.com/office/drawing/2014/main" id="{3456CA23-076D-F84D-9C9F-A93B6D9014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5" name="Line 95">
                <a:extLst>
                  <a:ext uri="{FF2B5EF4-FFF2-40B4-BE49-F238E27FC236}">
                    <a16:creationId xmlns:a16="http://schemas.microsoft.com/office/drawing/2014/main" id="{4932A4D8-CF70-8E4B-A6A4-BB5412F5B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6" name="Line 96">
                <a:extLst>
                  <a:ext uri="{FF2B5EF4-FFF2-40B4-BE49-F238E27FC236}">
                    <a16:creationId xmlns:a16="http://schemas.microsoft.com/office/drawing/2014/main" id="{784CC241-CE95-7947-A85C-E31A94195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98" name="Group 97">
              <a:extLst>
                <a:ext uri="{FF2B5EF4-FFF2-40B4-BE49-F238E27FC236}">
                  <a16:creationId xmlns:a16="http://schemas.microsoft.com/office/drawing/2014/main" id="{EEE410B7-F6C1-E04E-8389-65534F2D5B4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799" name="Line 98">
                <a:extLst>
                  <a:ext uri="{FF2B5EF4-FFF2-40B4-BE49-F238E27FC236}">
                    <a16:creationId xmlns:a16="http://schemas.microsoft.com/office/drawing/2014/main" id="{F2E5B673-F44C-294B-AE2C-D3AECD43D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0" name="Line 99">
                <a:extLst>
                  <a:ext uri="{FF2B5EF4-FFF2-40B4-BE49-F238E27FC236}">
                    <a16:creationId xmlns:a16="http://schemas.microsoft.com/office/drawing/2014/main" id="{249C0710-BE9C-C84A-B87F-48AE1D0EE1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1" name="Line 100">
                <a:extLst>
                  <a:ext uri="{FF2B5EF4-FFF2-40B4-BE49-F238E27FC236}">
                    <a16:creationId xmlns:a16="http://schemas.microsoft.com/office/drawing/2014/main" id="{8C3622C8-40AE-A44A-B406-2376815C96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2" name="Line 101">
                <a:extLst>
                  <a:ext uri="{FF2B5EF4-FFF2-40B4-BE49-F238E27FC236}">
                    <a16:creationId xmlns:a16="http://schemas.microsoft.com/office/drawing/2014/main" id="{ACE643B7-0EF5-F94E-B84D-2D25636180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2540" name="Group 102">
            <a:extLst>
              <a:ext uri="{FF2B5EF4-FFF2-40B4-BE49-F238E27FC236}">
                <a16:creationId xmlns:a16="http://schemas.microsoft.com/office/drawing/2014/main" id="{4462D367-15C5-E04B-8F73-E2CA48E46A9A}"/>
              </a:ext>
            </a:extLst>
          </p:cNvPr>
          <p:cNvGrpSpPr>
            <a:grpSpLocks/>
          </p:cNvGrpSpPr>
          <p:nvPr/>
        </p:nvGrpSpPr>
        <p:grpSpPr bwMode="auto">
          <a:xfrm>
            <a:off x="3981450" y="2000251"/>
            <a:ext cx="242888" cy="485775"/>
            <a:chOff x="3796" y="1043"/>
            <a:chExt cx="865" cy="1237"/>
          </a:xfrm>
        </p:grpSpPr>
        <p:sp>
          <p:nvSpPr>
            <p:cNvPr id="22751" name="Line 103">
              <a:extLst>
                <a:ext uri="{FF2B5EF4-FFF2-40B4-BE49-F238E27FC236}">
                  <a16:creationId xmlns:a16="http://schemas.microsoft.com/office/drawing/2014/main" id="{62240AA5-E864-1645-A7CE-0111E7269B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2" name="Line 104">
              <a:extLst>
                <a:ext uri="{FF2B5EF4-FFF2-40B4-BE49-F238E27FC236}">
                  <a16:creationId xmlns:a16="http://schemas.microsoft.com/office/drawing/2014/main" id="{C52F39AB-2368-6E48-B928-E273573E8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3" name="Line 105">
              <a:extLst>
                <a:ext uri="{FF2B5EF4-FFF2-40B4-BE49-F238E27FC236}">
                  <a16:creationId xmlns:a16="http://schemas.microsoft.com/office/drawing/2014/main" id="{09965167-023D-DB4D-9092-812573852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4" name="Line 106">
              <a:extLst>
                <a:ext uri="{FF2B5EF4-FFF2-40B4-BE49-F238E27FC236}">
                  <a16:creationId xmlns:a16="http://schemas.microsoft.com/office/drawing/2014/main" id="{DF8D057E-0215-BC4F-BD4F-13A02A395C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5" name="Line 107">
              <a:extLst>
                <a:ext uri="{FF2B5EF4-FFF2-40B4-BE49-F238E27FC236}">
                  <a16:creationId xmlns:a16="http://schemas.microsoft.com/office/drawing/2014/main" id="{0B3F3A00-5569-F647-9290-2061764F9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6" name="Line 108">
              <a:extLst>
                <a:ext uri="{FF2B5EF4-FFF2-40B4-BE49-F238E27FC236}">
                  <a16:creationId xmlns:a16="http://schemas.microsoft.com/office/drawing/2014/main" id="{12C03DDD-30DF-5A4A-A20F-D338CD49A1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7" name="Line 109">
              <a:extLst>
                <a:ext uri="{FF2B5EF4-FFF2-40B4-BE49-F238E27FC236}">
                  <a16:creationId xmlns:a16="http://schemas.microsoft.com/office/drawing/2014/main" id="{52E9E89E-6C86-8246-815D-068EA4C46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8" name="Line 110">
              <a:extLst>
                <a:ext uri="{FF2B5EF4-FFF2-40B4-BE49-F238E27FC236}">
                  <a16:creationId xmlns:a16="http://schemas.microsoft.com/office/drawing/2014/main" id="{D733507C-81DC-B640-9ED9-764BE82004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9" name="Line 111">
              <a:extLst>
                <a:ext uri="{FF2B5EF4-FFF2-40B4-BE49-F238E27FC236}">
                  <a16:creationId xmlns:a16="http://schemas.microsoft.com/office/drawing/2014/main" id="{CEEE8249-40B0-784E-80E2-3F5A93F4ED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0" name="Line 112">
              <a:extLst>
                <a:ext uri="{FF2B5EF4-FFF2-40B4-BE49-F238E27FC236}">
                  <a16:creationId xmlns:a16="http://schemas.microsoft.com/office/drawing/2014/main" id="{A7A9E2CA-7E9C-B449-B1FE-F0BE4DF791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1" name="Line 113">
              <a:extLst>
                <a:ext uri="{FF2B5EF4-FFF2-40B4-BE49-F238E27FC236}">
                  <a16:creationId xmlns:a16="http://schemas.microsoft.com/office/drawing/2014/main" id="{0BD908D0-B3AD-C949-949F-F28B59F6E1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2" name="Line 114">
              <a:extLst>
                <a:ext uri="{FF2B5EF4-FFF2-40B4-BE49-F238E27FC236}">
                  <a16:creationId xmlns:a16="http://schemas.microsoft.com/office/drawing/2014/main" id="{8CE876AC-2A7B-6C4B-BE54-3A4C54F669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3" name="Line 115">
              <a:extLst>
                <a:ext uri="{FF2B5EF4-FFF2-40B4-BE49-F238E27FC236}">
                  <a16:creationId xmlns:a16="http://schemas.microsoft.com/office/drawing/2014/main" id="{B1F4AFC4-7FAA-F54A-8919-27FE532786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4" name="Line 116">
              <a:extLst>
                <a:ext uri="{FF2B5EF4-FFF2-40B4-BE49-F238E27FC236}">
                  <a16:creationId xmlns:a16="http://schemas.microsoft.com/office/drawing/2014/main" id="{71487437-06FC-BD4D-8C74-6F03511F8B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5" name="Line 117">
              <a:extLst>
                <a:ext uri="{FF2B5EF4-FFF2-40B4-BE49-F238E27FC236}">
                  <a16:creationId xmlns:a16="http://schemas.microsoft.com/office/drawing/2014/main" id="{742A4FC5-FB69-9246-B399-5D5BFEF899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766" name="Group 118">
              <a:extLst>
                <a:ext uri="{FF2B5EF4-FFF2-40B4-BE49-F238E27FC236}">
                  <a16:creationId xmlns:a16="http://schemas.microsoft.com/office/drawing/2014/main" id="{73CBD874-E15E-4D49-995E-FC171BD573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777" name="Line 119">
                <a:extLst>
                  <a:ext uri="{FF2B5EF4-FFF2-40B4-BE49-F238E27FC236}">
                    <a16:creationId xmlns:a16="http://schemas.microsoft.com/office/drawing/2014/main" id="{44C6B829-D2DB-2649-A47D-F9C01AF77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8" name="Line 120">
                <a:extLst>
                  <a:ext uri="{FF2B5EF4-FFF2-40B4-BE49-F238E27FC236}">
                    <a16:creationId xmlns:a16="http://schemas.microsoft.com/office/drawing/2014/main" id="{44224E1B-7D9A-9241-90E5-73DA40381F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9" name="Line 121">
                <a:extLst>
                  <a:ext uri="{FF2B5EF4-FFF2-40B4-BE49-F238E27FC236}">
                    <a16:creationId xmlns:a16="http://schemas.microsoft.com/office/drawing/2014/main" id="{967F6AB3-D126-E241-8586-D654B4373C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80" name="Line 122">
                <a:extLst>
                  <a:ext uri="{FF2B5EF4-FFF2-40B4-BE49-F238E27FC236}">
                    <a16:creationId xmlns:a16="http://schemas.microsoft.com/office/drawing/2014/main" id="{8E09B501-C569-124C-B937-9BFA5E336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67" name="Group 123">
              <a:extLst>
                <a:ext uri="{FF2B5EF4-FFF2-40B4-BE49-F238E27FC236}">
                  <a16:creationId xmlns:a16="http://schemas.microsoft.com/office/drawing/2014/main" id="{254C5F18-BE42-A14B-B75F-48CAAF0B3BB3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773" name="Line 124">
                <a:extLst>
                  <a:ext uri="{FF2B5EF4-FFF2-40B4-BE49-F238E27FC236}">
                    <a16:creationId xmlns:a16="http://schemas.microsoft.com/office/drawing/2014/main" id="{1201C505-2F45-2543-B4D8-23835115F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4" name="Line 125">
                <a:extLst>
                  <a:ext uri="{FF2B5EF4-FFF2-40B4-BE49-F238E27FC236}">
                    <a16:creationId xmlns:a16="http://schemas.microsoft.com/office/drawing/2014/main" id="{76B90277-2561-BA46-B959-C31A4E6495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5" name="Line 126">
                <a:extLst>
                  <a:ext uri="{FF2B5EF4-FFF2-40B4-BE49-F238E27FC236}">
                    <a16:creationId xmlns:a16="http://schemas.microsoft.com/office/drawing/2014/main" id="{A8DD27F2-0F0D-834C-BC2B-4920C137A8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6" name="Line 127">
                <a:extLst>
                  <a:ext uri="{FF2B5EF4-FFF2-40B4-BE49-F238E27FC236}">
                    <a16:creationId xmlns:a16="http://schemas.microsoft.com/office/drawing/2014/main" id="{BABC558D-710B-D748-AC69-509A297B2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68" name="Group 128">
              <a:extLst>
                <a:ext uri="{FF2B5EF4-FFF2-40B4-BE49-F238E27FC236}">
                  <a16:creationId xmlns:a16="http://schemas.microsoft.com/office/drawing/2014/main" id="{17BFE04D-E0B3-D94E-9B01-9CD6332DC02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769" name="Line 129">
                <a:extLst>
                  <a:ext uri="{FF2B5EF4-FFF2-40B4-BE49-F238E27FC236}">
                    <a16:creationId xmlns:a16="http://schemas.microsoft.com/office/drawing/2014/main" id="{E33ECFDA-7DAD-8F49-8062-66B456BC2D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0" name="Line 130">
                <a:extLst>
                  <a:ext uri="{FF2B5EF4-FFF2-40B4-BE49-F238E27FC236}">
                    <a16:creationId xmlns:a16="http://schemas.microsoft.com/office/drawing/2014/main" id="{8901CEF9-A7B9-584E-8B92-A08AF65BF8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1" name="Line 131">
                <a:extLst>
                  <a:ext uri="{FF2B5EF4-FFF2-40B4-BE49-F238E27FC236}">
                    <a16:creationId xmlns:a16="http://schemas.microsoft.com/office/drawing/2014/main" id="{8D3B29C3-4566-9D47-BB15-231032E273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2" name="Line 132">
                <a:extLst>
                  <a:ext uri="{FF2B5EF4-FFF2-40B4-BE49-F238E27FC236}">
                    <a16:creationId xmlns:a16="http://schemas.microsoft.com/office/drawing/2014/main" id="{27FDD47D-77B4-6040-A275-CCDEFF7A2A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2541" name="Group 133">
            <a:extLst>
              <a:ext uri="{FF2B5EF4-FFF2-40B4-BE49-F238E27FC236}">
                <a16:creationId xmlns:a16="http://schemas.microsoft.com/office/drawing/2014/main" id="{2AED6FD2-DB8F-D84E-BE79-1A4EDE7C14F5}"/>
              </a:ext>
            </a:extLst>
          </p:cNvPr>
          <p:cNvGrpSpPr>
            <a:grpSpLocks/>
          </p:cNvGrpSpPr>
          <p:nvPr/>
        </p:nvGrpSpPr>
        <p:grpSpPr bwMode="auto">
          <a:xfrm>
            <a:off x="3446464" y="3348039"/>
            <a:ext cx="242887" cy="485775"/>
            <a:chOff x="3796" y="1043"/>
            <a:chExt cx="865" cy="1237"/>
          </a:xfrm>
        </p:grpSpPr>
        <p:sp>
          <p:nvSpPr>
            <p:cNvPr id="22721" name="Line 134">
              <a:extLst>
                <a:ext uri="{FF2B5EF4-FFF2-40B4-BE49-F238E27FC236}">
                  <a16:creationId xmlns:a16="http://schemas.microsoft.com/office/drawing/2014/main" id="{9429B615-B6D1-9C43-9D15-F9B40A8677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2" name="Line 135">
              <a:extLst>
                <a:ext uri="{FF2B5EF4-FFF2-40B4-BE49-F238E27FC236}">
                  <a16:creationId xmlns:a16="http://schemas.microsoft.com/office/drawing/2014/main" id="{68D56FE8-4E9D-C042-8BE5-6F17C5F6A1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3" name="Line 136">
              <a:extLst>
                <a:ext uri="{FF2B5EF4-FFF2-40B4-BE49-F238E27FC236}">
                  <a16:creationId xmlns:a16="http://schemas.microsoft.com/office/drawing/2014/main" id="{04209264-B22B-CC46-B366-C9DB77A9A0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4" name="Line 137">
              <a:extLst>
                <a:ext uri="{FF2B5EF4-FFF2-40B4-BE49-F238E27FC236}">
                  <a16:creationId xmlns:a16="http://schemas.microsoft.com/office/drawing/2014/main" id="{65FDAEAA-FE9A-7D42-991A-ACD9659832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5" name="Line 138">
              <a:extLst>
                <a:ext uri="{FF2B5EF4-FFF2-40B4-BE49-F238E27FC236}">
                  <a16:creationId xmlns:a16="http://schemas.microsoft.com/office/drawing/2014/main" id="{3F729D49-D8A8-444B-97B7-BF6A48422C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6" name="Line 139">
              <a:extLst>
                <a:ext uri="{FF2B5EF4-FFF2-40B4-BE49-F238E27FC236}">
                  <a16:creationId xmlns:a16="http://schemas.microsoft.com/office/drawing/2014/main" id="{BFE91D8C-C973-4849-A8A5-7FA89B6145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7" name="Line 140">
              <a:extLst>
                <a:ext uri="{FF2B5EF4-FFF2-40B4-BE49-F238E27FC236}">
                  <a16:creationId xmlns:a16="http://schemas.microsoft.com/office/drawing/2014/main" id="{00A05D31-D174-8C49-A926-2481686269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8" name="Line 141">
              <a:extLst>
                <a:ext uri="{FF2B5EF4-FFF2-40B4-BE49-F238E27FC236}">
                  <a16:creationId xmlns:a16="http://schemas.microsoft.com/office/drawing/2014/main" id="{7F2EA0E3-1FE8-9941-91FB-9DD4C3262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9" name="Line 142">
              <a:extLst>
                <a:ext uri="{FF2B5EF4-FFF2-40B4-BE49-F238E27FC236}">
                  <a16:creationId xmlns:a16="http://schemas.microsoft.com/office/drawing/2014/main" id="{F97D3B30-2C7F-E24E-A938-B1702F4D23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0" name="Line 143">
              <a:extLst>
                <a:ext uri="{FF2B5EF4-FFF2-40B4-BE49-F238E27FC236}">
                  <a16:creationId xmlns:a16="http://schemas.microsoft.com/office/drawing/2014/main" id="{596D9F36-CE1E-FB4C-8A73-28770081F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1" name="Line 144">
              <a:extLst>
                <a:ext uri="{FF2B5EF4-FFF2-40B4-BE49-F238E27FC236}">
                  <a16:creationId xmlns:a16="http://schemas.microsoft.com/office/drawing/2014/main" id="{15628FF2-8404-8042-A239-34BC4F03B7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2" name="Line 145">
              <a:extLst>
                <a:ext uri="{FF2B5EF4-FFF2-40B4-BE49-F238E27FC236}">
                  <a16:creationId xmlns:a16="http://schemas.microsoft.com/office/drawing/2014/main" id="{FA0128B5-D575-AB43-98B4-B4AD51741F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3" name="Line 146">
              <a:extLst>
                <a:ext uri="{FF2B5EF4-FFF2-40B4-BE49-F238E27FC236}">
                  <a16:creationId xmlns:a16="http://schemas.microsoft.com/office/drawing/2014/main" id="{2BF01A51-E4CC-FD45-B9AA-C93094BB65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4" name="Line 147">
              <a:extLst>
                <a:ext uri="{FF2B5EF4-FFF2-40B4-BE49-F238E27FC236}">
                  <a16:creationId xmlns:a16="http://schemas.microsoft.com/office/drawing/2014/main" id="{58BD1223-B9E5-4549-AEB4-DA87572841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5" name="Line 148">
              <a:extLst>
                <a:ext uri="{FF2B5EF4-FFF2-40B4-BE49-F238E27FC236}">
                  <a16:creationId xmlns:a16="http://schemas.microsoft.com/office/drawing/2014/main" id="{350C8DE3-1D34-A642-87A4-58529D7762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736" name="Group 149">
              <a:extLst>
                <a:ext uri="{FF2B5EF4-FFF2-40B4-BE49-F238E27FC236}">
                  <a16:creationId xmlns:a16="http://schemas.microsoft.com/office/drawing/2014/main" id="{8DDD585F-C61C-8549-8999-1D3B115355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747" name="Line 150">
                <a:extLst>
                  <a:ext uri="{FF2B5EF4-FFF2-40B4-BE49-F238E27FC236}">
                    <a16:creationId xmlns:a16="http://schemas.microsoft.com/office/drawing/2014/main" id="{37DD34A4-9211-5843-97B6-59B7E2526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8" name="Line 151">
                <a:extLst>
                  <a:ext uri="{FF2B5EF4-FFF2-40B4-BE49-F238E27FC236}">
                    <a16:creationId xmlns:a16="http://schemas.microsoft.com/office/drawing/2014/main" id="{E82264EA-677D-5042-86A0-65153DBAE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9" name="Line 152">
                <a:extLst>
                  <a:ext uri="{FF2B5EF4-FFF2-40B4-BE49-F238E27FC236}">
                    <a16:creationId xmlns:a16="http://schemas.microsoft.com/office/drawing/2014/main" id="{2EA0CDE0-977B-FA44-8548-E314E9C28E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50" name="Line 153">
                <a:extLst>
                  <a:ext uri="{FF2B5EF4-FFF2-40B4-BE49-F238E27FC236}">
                    <a16:creationId xmlns:a16="http://schemas.microsoft.com/office/drawing/2014/main" id="{83051EC5-6454-5246-A218-11FB071D0C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37" name="Group 154">
              <a:extLst>
                <a:ext uri="{FF2B5EF4-FFF2-40B4-BE49-F238E27FC236}">
                  <a16:creationId xmlns:a16="http://schemas.microsoft.com/office/drawing/2014/main" id="{6FA02FF1-E6A5-F34D-A034-E7AC9EC664BA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743" name="Line 155">
                <a:extLst>
                  <a:ext uri="{FF2B5EF4-FFF2-40B4-BE49-F238E27FC236}">
                    <a16:creationId xmlns:a16="http://schemas.microsoft.com/office/drawing/2014/main" id="{5B552C89-31B1-C74E-AE54-E06B80807F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4" name="Line 156">
                <a:extLst>
                  <a:ext uri="{FF2B5EF4-FFF2-40B4-BE49-F238E27FC236}">
                    <a16:creationId xmlns:a16="http://schemas.microsoft.com/office/drawing/2014/main" id="{7CDAE733-8379-A14C-9D04-297E8CAFAA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5" name="Line 157">
                <a:extLst>
                  <a:ext uri="{FF2B5EF4-FFF2-40B4-BE49-F238E27FC236}">
                    <a16:creationId xmlns:a16="http://schemas.microsoft.com/office/drawing/2014/main" id="{2C15FEC3-5779-B74D-9528-6673BEBA0E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6" name="Line 158">
                <a:extLst>
                  <a:ext uri="{FF2B5EF4-FFF2-40B4-BE49-F238E27FC236}">
                    <a16:creationId xmlns:a16="http://schemas.microsoft.com/office/drawing/2014/main" id="{0F17F249-ED22-4244-AD8C-D5620C6E2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38" name="Group 159">
              <a:extLst>
                <a:ext uri="{FF2B5EF4-FFF2-40B4-BE49-F238E27FC236}">
                  <a16:creationId xmlns:a16="http://schemas.microsoft.com/office/drawing/2014/main" id="{EE42111A-ECCD-9843-8C1F-0A6C530C4B3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739" name="Line 160">
                <a:extLst>
                  <a:ext uri="{FF2B5EF4-FFF2-40B4-BE49-F238E27FC236}">
                    <a16:creationId xmlns:a16="http://schemas.microsoft.com/office/drawing/2014/main" id="{6A72ED9E-7CDF-1F42-8572-C06E46D35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0" name="Line 161">
                <a:extLst>
                  <a:ext uri="{FF2B5EF4-FFF2-40B4-BE49-F238E27FC236}">
                    <a16:creationId xmlns:a16="http://schemas.microsoft.com/office/drawing/2014/main" id="{82A6CD5E-33CD-D448-A28A-D4C2CE1117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1" name="Line 162">
                <a:extLst>
                  <a:ext uri="{FF2B5EF4-FFF2-40B4-BE49-F238E27FC236}">
                    <a16:creationId xmlns:a16="http://schemas.microsoft.com/office/drawing/2014/main" id="{4AF481AF-9602-BD48-8A9F-B4852CA497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2" name="Line 163">
                <a:extLst>
                  <a:ext uri="{FF2B5EF4-FFF2-40B4-BE49-F238E27FC236}">
                    <a16:creationId xmlns:a16="http://schemas.microsoft.com/office/drawing/2014/main" id="{3A3E3637-344C-8B45-B5F2-794245E58D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2542" name="Group 164">
            <a:extLst>
              <a:ext uri="{FF2B5EF4-FFF2-40B4-BE49-F238E27FC236}">
                <a16:creationId xmlns:a16="http://schemas.microsoft.com/office/drawing/2014/main" id="{88C5BB4A-BB13-0049-9E3A-62ECF775D3D8}"/>
              </a:ext>
            </a:extLst>
          </p:cNvPr>
          <p:cNvGrpSpPr>
            <a:grpSpLocks/>
          </p:cNvGrpSpPr>
          <p:nvPr/>
        </p:nvGrpSpPr>
        <p:grpSpPr bwMode="auto">
          <a:xfrm>
            <a:off x="3389314" y="2311401"/>
            <a:ext cx="242887" cy="485775"/>
            <a:chOff x="3796" y="1043"/>
            <a:chExt cx="865" cy="1237"/>
          </a:xfrm>
        </p:grpSpPr>
        <p:sp>
          <p:nvSpPr>
            <p:cNvPr id="22691" name="Line 165">
              <a:extLst>
                <a:ext uri="{FF2B5EF4-FFF2-40B4-BE49-F238E27FC236}">
                  <a16:creationId xmlns:a16="http://schemas.microsoft.com/office/drawing/2014/main" id="{608CF797-DDDA-D449-8AC5-E5D345B17B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2" name="Line 166">
              <a:extLst>
                <a:ext uri="{FF2B5EF4-FFF2-40B4-BE49-F238E27FC236}">
                  <a16:creationId xmlns:a16="http://schemas.microsoft.com/office/drawing/2014/main" id="{3F8A1B81-4E54-1B40-A954-D895D81AE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3" name="Line 167">
              <a:extLst>
                <a:ext uri="{FF2B5EF4-FFF2-40B4-BE49-F238E27FC236}">
                  <a16:creationId xmlns:a16="http://schemas.microsoft.com/office/drawing/2014/main" id="{FAE27EE5-31BF-2A44-965E-4ED82B502B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4" name="Line 168">
              <a:extLst>
                <a:ext uri="{FF2B5EF4-FFF2-40B4-BE49-F238E27FC236}">
                  <a16:creationId xmlns:a16="http://schemas.microsoft.com/office/drawing/2014/main" id="{96A93B2F-4B5B-994C-9BA8-449AD2C60E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5" name="Line 169">
              <a:extLst>
                <a:ext uri="{FF2B5EF4-FFF2-40B4-BE49-F238E27FC236}">
                  <a16:creationId xmlns:a16="http://schemas.microsoft.com/office/drawing/2014/main" id="{CE7CA6F1-DE7B-9A4C-A134-778EAF19C2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6" name="Line 170">
              <a:extLst>
                <a:ext uri="{FF2B5EF4-FFF2-40B4-BE49-F238E27FC236}">
                  <a16:creationId xmlns:a16="http://schemas.microsoft.com/office/drawing/2014/main" id="{6E068E8D-2EA9-2F42-BCAC-10C7DEEA0B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7" name="Line 171">
              <a:extLst>
                <a:ext uri="{FF2B5EF4-FFF2-40B4-BE49-F238E27FC236}">
                  <a16:creationId xmlns:a16="http://schemas.microsoft.com/office/drawing/2014/main" id="{2C3E4D6A-4A98-A745-8B9B-B446D9FF73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8" name="Line 172">
              <a:extLst>
                <a:ext uri="{FF2B5EF4-FFF2-40B4-BE49-F238E27FC236}">
                  <a16:creationId xmlns:a16="http://schemas.microsoft.com/office/drawing/2014/main" id="{3CF6E1B9-C53A-9A42-906F-65F2AD665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9" name="Line 173">
              <a:extLst>
                <a:ext uri="{FF2B5EF4-FFF2-40B4-BE49-F238E27FC236}">
                  <a16:creationId xmlns:a16="http://schemas.microsoft.com/office/drawing/2014/main" id="{9EC73CB8-B9EB-0A49-92C7-F3D58522B7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0" name="Line 174">
              <a:extLst>
                <a:ext uri="{FF2B5EF4-FFF2-40B4-BE49-F238E27FC236}">
                  <a16:creationId xmlns:a16="http://schemas.microsoft.com/office/drawing/2014/main" id="{62047D3A-0C17-5948-9FC2-F8C19CE57D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1" name="Line 175">
              <a:extLst>
                <a:ext uri="{FF2B5EF4-FFF2-40B4-BE49-F238E27FC236}">
                  <a16:creationId xmlns:a16="http://schemas.microsoft.com/office/drawing/2014/main" id="{E4BA1006-3686-5741-AF22-EA02135650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2" name="Line 176">
              <a:extLst>
                <a:ext uri="{FF2B5EF4-FFF2-40B4-BE49-F238E27FC236}">
                  <a16:creationId xmlns:a16="http://schemas.microsoft.com/office/drawing/2014/main" id="{472065DF-9009-B843-916A-8E78873A51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3" name="Line 177">
              <a:extLst>
                <a:ext uri="{FF2B5EF4-FFF2-40B4-BE49-F238E27FC236}">
                  <a16:creationId xmlns:a16="http://schemas.microsoft.com/office/drawing/2014/main" id="{A8589517-DA51-684F-A598-549FC18AE7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4" name="Line 178">
              <a:extLst>
                <a:ext uri="{FF2B5EF4-FFF2-40B4-BE49-F238E27FC236}">
                  <a16:creationId xmlns:a16="http://schemas.microsoft.com/office/drawing/2014/main" id="{BF660711-4945-5C42-8EDE-1035456B8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5" name="Line 179">
              <a:extLst>
                <a:ext uri="{FF2B5EF4-FFF2-40B4-BE49-F238E27FC236}">
                  <a16:creationId xmlns:a16="http://schemas.microsoft.com/office/drawing/2014/main" id="{F39ACE0B-0CAE-734C-B473-B3AD9B1745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706" name="Group 180">
              <a:extLst>
                <a:ext uri="{FF2B5EF4-FFF2-40B4-BE49-F238E27FC236}">
                  <a16:creationId xmlns:a16="http://schemas.microsoft.com/office/drawing/2014/main" id="{6E962B05-BFD3-AC4E-BB4F-C978822548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717" name="Line 181">
                <a:extLst>
                  <a:ext uri="{FF2B5EF4-FFF2-40B4-BE49-F238E27FC236}">
                    <a16:creationId xmlns:a16="http://schemas.microsoft.com/office/drawing/2014/main" id="{A748A63D-EAA0-B94D-A511-E6CFDEC87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8" name="Line 182">
                <a:extLst>
                  <a:ext uri="{FF2B5EF4-FFF2-40B4-BE49-F238E27FC236}">
                    <a16:creationId xmlns:a16="http://schemas.microsoft.com/office/drawing/2014/main" id="{814AC905-ACBB-BD4E-AF04-61E174B96A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9" name="Line 183">
                <a:extLst>
                  <a:ext uri="{FF2B5EF4-FFF2-40B4-BE49-F238E27FC236}">
                    <a16:creationId xmlns:a16="http://schemas.microsoft.com/office/drawing/2014/main" id="{7CDFAB48-9708-5848-BB4F-BB9BB476B4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20" name="Line 184">
                <a:extLst>
                  <a:ext uri="{FF2B5EF4-FFF2-40B4-BE49-F238E27FC236}">
                    <a16:creationId xmlns:a16="http://schemas.microsoft.com/office/drawing/2014/main" id="{62BB9CD1-8F87-5B42-9DB7-409788CAA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07" name="Group 185">
              <a:extLst>
                <a:ext uri="{FF2B5EF4-FFF2-40B4-BE49-F238E27FC236}">
                  <a16:creationId xmlns:a16="http://schemas.microsoft.com/office/drawing/2014/main" id="{C0FBCA62-2DE2-B942-A378-0C1DFBA2BCF1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713" name="Line 186">
                <a:extLst>
                  <a:ext uri="{FF2B5EF4-FFF2-40B4-BE49-F238E27FC236}">
                    <a16:creationId xmlns:a16="http://schemas.microsoft.com/office/drawing/2014/main" id="{0EE75D78-0014-0146-9F4A-BFD757E9AB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4" name="Line 187">
                <a:extLst>
                  <a:ext uri="{FF2B5EF4-FFF2-40B4-BE49-F238E27FC236}">
                    <a16:creationId xmlns:a16="http://schemas.microsoft.com/office/drawing/2014/main" id="{91A0DFB1-F2E8-8444-86E9-A2CCDC304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5" name="Line 188">
                <a:extLst>
                  <a:ext uri="{FF2B5EF4-FFF2-40B4-BE49-F238E27FC236}">
                    <a16:creationId xmlns:a16="http://schemas.microsoft.com/office/drawing/2014/main" id="{83C3D529-1A2D-F043-A8C3-598489B32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6" name="Line 189">
                <a:extLst>
                  <a:ext uri="{FF2B5EF4-FFF2-40B4-BE49-F238E27FC236}">
                    <a16:creationId xmlns:a16="http://schemas.microsoft.com/office/drawing/2014/main" id="{AD0F6D75-3EB7-D240-AF04-E3280FCDA7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08" name="Group 190">
              <a:extLst>
                <a:ext uri="{FF2B5EF4-FFF2-40B4-BE49-F238E27FC236}">
                  <a16:creationId xmlns:a16="http://schemas.microsoft.com/office/drawing/2014/main" id="{E43FDE45-9552-EE4D-B794-956836647A6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709" name="Line 191">
                <a:extLst>
                  <a:ext uri="{FF2B5EF4-FFF2-40B4-BE49-F238E27FC236}">
                    <a16:creationId xmlns:a16="http://schemas.microsoft.com/office/drawing/2014/main" id="{13A925E8-D103-CA41-93FB-4463C80F0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0" name="Line 192">
                <a:extLst>
                  <a:ext uri="{FF2B5EF4-FFF2-40B4-BE49-F238E27FC236}">
                    <a16:creationId xmlns:a16="http://schemas.microsoft.com/office/drawing/2014/main" id="{5975A058-02C5-3B43-B7DF-C31A53037E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1" name="Line 193">
                <a:extLst>
                  <a:ext uri="{FF2B5EF4-FFF2-40B4-BE49-F238E27FC236}">
                    <a16:creationId xmlns:a16="http://schemas.microsoft.com/office/drawing/2014/main" id="{B93554FC-2D4D-314D-BF8B-E547400ECA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2" name="Line 194">
                <a:extLst>
                  <a:ext uri="{FF2B5EF4-FFF2-40B4-BE49-F238E27FC236}">
                    <a16:creationId xmlns:a16="http://schemas.microsoft.com/office/drawing/2014/main" id="{327665BF-8392-9447-9645-2AE776F4BE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22543" name="Line 195">
            <a:extLst>
              <a:ext uri="{FF2B5EF4-FFF2-40B4-BE49-F238E27FC236}">
                <a16:creationId xmlns:a16="http://schemas.microsoft.com/office/drawing/2014/main" id="{9B1A5490-25F2-2C49-905C-72328F36B6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79889" y="3714750"/>
            <a:ext cx="1044575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96">
            <a:extLst>
              <a:ext uri="{FF2B5EF4-FFF2-40B4-BE49-F238E27FC236}">
                <a16:creationId xmlns:a16="http://schemas.microsoft.com/office/drawing/2014/main" id="{3A70A10E-3EBE-A048-9732-BEA484D053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7751" y="3703638"/>
            <a:ext cx="161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197">
            <a:extLst>
              <a:ext uri="{FF2B5EF4-FFF2-40B4-BE49-F238E27FC236}">
                <a16:creationId xmlns:a16="http://schemas.microsoft.com/office/drawing/2014/main" id="{FB3D7EED-7B2B-B84D-815C-2D7DE049BD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6950" y="2292350"/>
            <a:ext cx="169545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Line 198">
            <a:extLst>
              <a:ext uri="{FF2B5EF4-FFF2-40B4-BE49-F238E27FC236}">
                <a16:creationId xmlns:a16="http://schemas.microsoft.com/office/drawing/2014/main" id="{C185729B-B783-0448-9FD1-02114FF2B8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8926" y="228441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99">
            <a:extLst>
              <a:ext uri="{FF2B5EF4-FFF2-40B4-BE49-F238E27FC236}">
                <a16:creationId xmlns:a16="http://schemas.microsoft.com/office/drawing/2014/main" id="{9E0DFA92-8A1E-9842-98BB-F069FFF64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1" y="1911350"/>
            <a:ext cx="162401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48" name="Group 200">
            <a:extLst>
              <a:ext uri="{FF2B5EF4-FFF2-40B4-BE49-F238E27FC236}">
                <a16:creationId xmlns:a16="http://schemas.microsoft.com/office/drawing/2014/main" id="{46EA05AE-1A1D-D849-B8CC-D91A1A0006FF}"/>
              </a:ext>
            </a:extLst>
          </p:cNvPr>
          <p:cNvGrpSpPr>
            <a:grpSpLocks/>
          </p:cNvGrpSpPr>
          <p:nvPr/>
        </p:nvGrpSpPr>
        <p:grpSpPr bwMode="auto">
          <a:xfrm>
            <a:off x="5200651" y="1998663"/>
            <a:ext cx="550863" cy="411162"/>
            <a:chOff x="611" y="3693"/>
            <a:chExt cx="449" cy="287"/>
          </a:xfrm>
        </p:grpSpPr>
        <p:sp>
          <p:nvSpPr>
            <p:cNvPr id="22682" name="Rectangle 201">
              <a:extLst>
                <a:ext uri="{FF2B5EF4-FFF2-40B4-BE49-F238E27FC236}">
                  <a16:creationId xmlns:a16="http://schemas.microsoft.com/office/drawing/2014/main" id="{48DFC70B-3B14-4A46-B161-B723A8DEF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2683" name="Group 202">
              <a:extLst>
                <a:ext uri="{FF2B5EF4-FFF2-40B4-BE49-F238E27FC236}">
                  <a16:creationId xmlns:a16="http://schemas.microsoft.com/office/drawing/2014/main" id="{602EB9E6-0055-B245-89CB-A8319D3D8A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2689" name="Freeform 203">
                <a:extLst>
                  <a:ext uri="{FF2B5EF4-FFF2-40B4-BE49-F238E27FC236}">
                    <a16:creationId xmlns:a16="http://schemas.microsoft.com/office/drawing/2014/main" id="{D2876538-F1FA-6446-BE1E-745279430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0" name="Freeform 204">
                <a:extLst>
                  <a:ext uri="{FF2B5EF4-FFF2-40B4-BE49-F238E27FC236}">
                    <a16:creationId xmlns:a16="http://schemas.microsoft.com/office/drawing/2014/main" id="{54E6BF6C-D1B0-304B-9700-077E845B06B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84" name="Freeform 205">
              <a:extLst>
                <a:ext uri="{FF2B5EF4-FFF2-40B4-BE49-F238E27FC236}">
                  <a16:creationId xmlns:a16="http://schemas.microsoft.com/office/drawing/2014/main" id="{A650C95C-A767-6747-B304-ECB05C145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5" name="Freeform 206">
              <a:extLst>
                <a:ext uri="{FF2B5EF4-FFF2-40B4-BE49-F238E27FC236}">
                  <a16:creationId xmlns:a16="http://schemas.microsoft.com/office/drawing/2014/main" id="{A19B2B4B-F1E5-B34A-B52F-3A99D92C9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6" name="Freeform 207">
              <a:extLst>
                <a:ext uri="{FF2B5EF4-FFF2-40B4-BE49-F238E27FC236}">
                  <a16:creationId xmlns:a16="http://schemas.microsoft.com/office/drawing/2014/main" id="{FC336873-A7B0-0549-B04C-AF5442CAF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7" name="Freeform 208">
              <a:extLst>
                <a:ext uri="{FF2B5EF4-FFF2-40B4-BE49-F238E27FC236}">
                  <a16:creationId xmlns:a16="http://schemas.microsoft.com/office/drawing/2014/main" id="{BB29DAE3-F779-9B4A-B8EA-BAC357FF0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8" name="Freeform 209">
              <a:extLst>
                <a:ext uri="{FF2B5EF4-FFF2-40B4-BE49-F238E27FC236}">
                  <a16:creationId xmlns:a16="http://schemas.microsoft.com/office/drawing/2014/main" id="{B0DF2E36-7D77-C94B-914D-04B3F8815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9" name="Group 210">
            <a:extLst>
              <a:ext uri="{FF2B5EF4-FFF2-40B4-BE49-F238E27FC236}">
                <a16:creationId xmlns:a16="http://schemas.microsoft.com/office/drawing/2014/main" id="{83E9205C-1526-0041-A044-B0E2E55CC9CE}"/>
              </a:ext>
            </a:extLst>
          </p:cNvPr>
          <p:cNvGrpSpPr>
            <a:grpSpLocks/>
          </p:cNvGrpSpPr>
          <p:nvPr/>
        </p:nvGrpSpPr>
        <p:grpSpPr bwMode="auto">
          <a:xfrm>
            <a:off x="5195888" y="3403601"/>
            <a:ext cx="550862" cy="411163"/>
            <a:chOff x="611" y="3693"/>
            <a:chExt cx="449" cy="287"/>
          </a:xfrm>
        </p:grpSpPr>
        <p:sp>
          <p:nvSpPr>
            <p:cNvPr id="22673" name="Rectangle 211">
              <a:extLst>
                <a:ext uri="{FF2B5EF4-FFF2-40B4-BE49-F238E27FC236}">
                  <a16:creationId xmlns:a16="http://schemas.microsoft.com/office/drawing/2014/main" id="{B302760B-8A9E-0742-832E-55FD5A01A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2674" name="Group 212">
              <a:extLst>
                <a:ext uri="{FF2B5EF4-FFF2-40B4-BE49-F238E27FC236}">
                  <a16:creationId xmlns:a16="http://schemas.microsoft.com/office/drawing/2014/main" id="{CE993B9E-2FA0-554E-AF90-F6EC032CAF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2680" name="Freeform 213">
                <a:extLst>
                  <a:ext uri="{FF2B5EF4-FFF2-40B4-BE49-F238E27FC236}">
                    <a16:creationId xmlns:a16="http://schemas.microsoft.com/office/drawing/2014/main" id="{DA604DF4-628B-A841-9D08-A970A4857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1" name="Freeform 214">
                <a:extLst>
                  <a:ext uri="{FF2B5EF4-FFF2-40B4-BE49-F238E27FC236}">
                    <a16:creationId xmlns:a16="http://schemas.microsoft.com/office/drawing/2014/main" id="{6FE9202D-DC77-4643-A4DB-D7E5646468D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75" name="Freeform 215">
              <a:extLst>
                <a:ext uri="{FF2B5EF4-FFF2-40B4-BE49-F238E27FC236}">
                  <a16:creationId xmlns:a16="http://schemas.microsoft.com/office/drawing/2014/main" id="{1BEF401C-0041-3D44-8A04-D378FD55F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6" name="Freeform 216">
              <a:extLst>
                <a:ext uri="{FF2B5EF4-FFF2-40B4-BE49-F238E27FC236}">
                  <a16:creationId xmlns:a16="http://schemas.microsoft.com/office/drawing/2014/main" id="{87931FCF-E268-ED41-A203-168D79A88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7" name="Freeform 217">
              <a:extLst>
                <a:ext uri="{FF2B5EF4-FFF2-40B4-BE49-F238E27FC236}">
                  <a16:creationId xmlns:a16="http://schemas.microsoft.com/office/drawing/2014/main" id="{DE0785F7-3104-2A42-A864-FFC1834B9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8" name="Freeform 218">
              <a:extLst>
                <a:ext uri="{FF2B5EF4-FFF2-40B4-BE49-F238E27FC236}">
                  <a16:creationId xmlns:a16="http://schemas.microsoft.com/office/drawing/2014/main" id="{754D16B2-82C7-E144-AD6F-318E9D7DE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9" name="Freeform 219">
              <a:extLst>
                <a:ext uri="{FF2B5EF4-FFF2-40B4-BE49-F238E27FC236}">
                  <a16:creationId xmlns:a16="http://schemas.microsoft.com/office/drawing/2014/main" id="{4AE05520-13C5-7040-A500-AD76DD846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50" name="Line 220">
            <a:extLst>
              <a:ext uri="{FF2B5EF4-FFF2-40B4-BE49-F238E27FC236}">
                <a16:creationId xmlns:a16="http://schemas.microsoft.com/office/drawing/2014/main" id="{80606DCE-008F-894C-BDB8-69E5CBC031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451" y="3373439"/>
            <a:ext cx="1095375" cy="306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Line 221">
            <a:extLst>
              <a:ext uri="{FF2B5EF4-FFF2-40B4-BE49-F238E27FC236}">
                <a16:creationId xmlns:a16="http://schemas.microsoft.com/office/drawing/2014/main" id="{D0DDE6EC-35FB-6C41-86A6-0145C6D80B4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7701" y="2239964"/>
            <a:ext cx="4365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Line 222">
            <a:extLst>
              <a:ext uri="{FF2B5EF4-FFF2-40B4-BE49-F238E27FC236}">
                <a16:creationId xmlns:a16="http://schemas.microsoft.com/office/drawing/2014/main" id="{CA64D03D-6AC9-2149-B22B-39B9AC4639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1826" y="2211388"/>
            <a:ext cx="576263" cy="1446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Text Box 223">
            <a:extLst>
              <a:ext uri="{FF2B5EF4-FFF2-40B4-BE49-F238E27FC236}">
                <a16:creationId xmlns:a16="http://schemas.microsoft.com/office/drawing/2014/main" id="{423888C4-B089-3443-9D0E-303B5BD15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1679576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BSC</a:t>
            </a:r>
          </a:p>
        </p:txBody>
      </p:sp>
      <p:sp>
        <p:nvSpPr>
          <p:cNvPr id="22554" name="Text Box 224">
            <a:extLst>
              <a:ext uri="{FF2B5EF4-FFF2-40B4-BE49-F238E27FC236}">
                <a16:creationId xmlns:a16="http://schemas.microsoft.com/office/drawing/2014/main" id="{4D72FD6A-9484-7F4D-9E5D-B45029702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9" y="1643063"/>
            <a:ext cx="53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BTS</a:t>
            </a:r>
          </a:p>
        </p:txBody>
      </p:sp>
      <p:pic>
        <p:nvPicPr>
          <p:cNvPr id="22555" name="Picture 225" descr="imgyjavg[1]">
            <a:extLst>
              <a:ext uri="{FF2B5EF4-FFF2-40B4-BE49-F238E27FC236}">
                <a16:creationId xmlns:a16="http://schemas.microsoft.com/office/drawing/2014/main" id="{3E85200D-7ED1-E946-A923-B9DC6439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6" y="172878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56" name="Group 226">
            <a:extLst>
              <a:ext uri="{FF2B5EF4-FFF2-40B4-BE49-F238E27FC236}">
                <a16:creationId xmlns:a16="http://schemas.microsoft.com/office/drawing/2014/main" id="{5EC66137-11F7-3F48-9B75-1758C2B38942}"/>
              </a:ext>
            </a:extLst>
          </p:cNvPr>
          <p:cNvGrpSpPr>
            <a:grpSpLocks/>
          </p:cNvGrpSpPr>
          <p:nvPr/>
        </p:nvGrpSpPr>
        <p:grpSpPr bwMode="auto">
          <a:xfrm>
            <a:off x="1747838" y="2135189"/>
            <a:ext cx="831850" cy="180975"/>
            <a:chOff x="3072" y="739"/>
            <a:chExt cx="652" cy="146"/>
          </a:xfrm>
        </p:grpSpPr>
        <p:pic>
          <p:nvPicPr>
            <p:cNvPr id="22670" name="Picture 227" descr="lgv_fqmg[1]">
              <a:extLst>
                <a:ext uri="{FF2B5EF4-FFF2-40B4-BE49-F238E27FC236}">
                  <a16:creationId xmlns:a16="http://schemas.microsoft.com/office/drawing/2014/main" id="{08BADF06-9E98-244B-98FF-83C60A896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71" name="Line 228">
              <a:extLst>
                <a:ext uri="{FF2B5EF4-FFF2-40B4-BE49-F238E27FC236}">
                  <a16:creationId xmlns:a16="http://schemas.microsoft.com/office/drawing/2014/main" id="{6145B681-8F93-684E-8CA9-4C4E42ED43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2" name="Line 229">
              <a:extLst>
                <a:ext uri="{FF2B5EF4-FFF2-40B4-BE49-F238E27FC236}">
                  <a16:creationId xmlns:a16="http://schemas.microsoft.com/office/drawing/2014/main" id="{5B62B0F1-2DCF-6D42-89BD-A4716201C5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57" name="Oval 230">
            <a:extLst>
              <a:ext uri="{FF2B5EF4-FFF2-40B4-BE49-F238E27FC236}">
                <a16:creationId xmlns:a16="http://schemas.microsoft.com/office/drawing/2014/main" id="{AA4569A0-C318-6143-A98E-45088051D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0" y="2876550"/>
            <a:ext cx="3067050" cy="1576388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58" name="Oval 231">
            <a:extLst>
              <a:ext uri="{FF2B5EF4-FFF2-40B4-BE49-F238E27FC236}">
                <a16:creationId xmlns:a16="http://schemas.microsoft.com/office/drawing/2014/main" id="{A3C92AFB-B2BE-414F-B771-562085150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1406525"/>
            <a:ext cx="3170238" cy="14732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2559" name="Picture 232" descr="imgyjavg[1]">
            <a:extLst>
              <a:ext uri="{FF2B5EF4-FFF2-40B4-BE49-F238E27FC236}">
                <a16:creationId xmlns:a16="http://schemas.microsoft.com/office/drawing/2014/main" id="{A0B922F1-741F-5C49-9601-839E53032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1" y="2468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60" name="Group 233">
            <a:extLst>
              <a:ext uri="{FF2B5EF4-FFF2-40B4-BE49-F238E27FC236}">
                <a16:creationId xmlns:a16="http://schemas.microsoft.com/office/drawing/2014/main" id="{34E89674-C6A8-774B-8570-9844980A9053}"/>
              </a:ext>
            </a:extLst>
          </p:cNvPr>
          <p:cNvGrpSpPr>
            <a:grpSpLocks/>
          </p:cNvGrpSpPr>
          <p:nvPr/>
        </p:nvGrpSpPr>
        <p:grpSpPr bwMode="auto">
          <a:xfrm>
            <a:off x="6602413" y="4008438"/>
            <a:ext cx="4025900" cy="2030412"/>
            <a:chOff x="2755" y="2448"/>
            <a:chExt cx="2771" cy="1490"/>
          </a:xfrm>
        </p:grpSpPr>
        <p:grpSp>
          <p:nvGrpSpPr>
            <p:cNvPr id="22610" name="Group 234">
              <a:extLst>
                <a:ext uri="{FF2B5EF4-FFF2-40B4-BE49-F238E27FC236}">
                  <a16:creationId xmlns:a16="http://schemas.microsoft.com/office/drawing/2014/main" id="{9F1859F8-BF33-D040-B420-19F97585B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3" y="2448"/>
              <a:ext cx="153" cy="306"/>
              <a:chOff x="3796" y="1043"/>
              <a:chExt cx="865" cy="1237"/>
            </a:xfrm>
          </p:grpSpPr>
          <p:sp>
            <p:nvSpPr>
              <p:cNvPr id="22640" name="Line 235">
                <a:extLst>
                  <a:ext uri="{FF2B5EF4-FFF2-40B4-BE49-F238E27FC236}">
                    <a16:creationId xmlns:a16="http://schemas.microsoft.com/office/drawing/2014/main" id="{FD1FB3EB-892D-2140-875F-B6BFBCD49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35" cy="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1" name="Line 236">
                <a:extLst>
                  <a:ext uri="{FF2B5EF4-FFF2-40B4-BE49-F238E27FC236}">
                    <a16:creationId xmlns:a16="http://schemas.microsoft.com/office/drawing/2014/main" id="{2059782E-2588-4244-A60E-286FF3D4FC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8" y="1481"/>
                <a:ext cx="235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2" name="Line 237">
                <a:extLst>
                  <a:ext uri="{FF2B5EF4-FFF2-40B4-BE49-F238E27FC236}">
                    <a16:creationId xmlns:a16="http://schemas.microsoft.com/office/drawing/2014/main" id="{CD317665-6427-B649-8D9E-C47BE50EF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2"/>
                <a:ext cx="235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3" name="Line 238">
                <a:extLst>
                  <a:ext uri="{FF2B5EF4-FFF2-40B4-BE49-F238E27FC236}">
                    <a16:creationId xmlns:a16="http://schemas.microsoft.com/office/drawing/2014/main" id="{9B09F4A6-C7AE-1A4D-9ADC-CF0FE9D30C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8" y="2202"/>
                <a:ext cx="235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4" name="Line 239">
                <a:extLst>
                  <a:ext uri="{FF2B5EF4-FFF2-40B4-BE49-F238E27FC236}">
                    <a16:creationId xmlns:a16="http://schemas.microsoft.com/office/drawing/2014/main" id="{9B633BBC-22A4-7645-9D35-698C764EC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8" y="1500"/>
                <a:ext cx="0" cy="7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5" name="Line 240">
                <a:extLst>
                  <a:ext uri="{FF2B5EF4-FFF2-40B4-BE49-F238E27FC236}">
                    <a16:creationId xmlns:a16="http://schemas.microsoft.com/office/drawing/2014/main" id="{C34902E2-1375-D04F-8F76-A0FE584967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6"/>
                <a:ext cx="235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6" name="Line 241">
                <a:extLst>
                  <a:ext uri="{FF2B5EF4-FFF2-40B4-BE49-F238E27FC236}">
                    <a16:creationId xmlns:a16="http://schemas.microsoft.com/office/drawing/2014/main" id="{94ACD8DF-4916-3F4F-9697-48B91AD8A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8" y="2126"/>
                <a:ext cx="235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7" name="Line 242">
                <a:extLst>
                  <a:ext uri="{FF2B5EF4-FFF2-40B4-BE49-F238E27FC236}">
                    <a16:creationId xmlns:a16="http://schemas.microsoft.com/office/drawing/2014/main" id="{C8601C9C-BD52-1D45-AC6D-F7F911CDE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2" y="1891"/>
                <a:ext cx="136" cy="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8" name="Line 243">
                <a:extLst>
                  <a:ext uri="{FF2B5EF4-FFF2-40B4-BE49-F238E27FC236}">
                    <a16:creationId xmlns:a16="http://schemas.microsoft.com/office/drawing/2014/main" id="{DB105702-988D-F246-A43C-F459EE5FF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891"/>
                <a:ext cx="142" cy="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9" name="Line 244">
                <a:extLst>
                  <a:ext uri="{FF2B5EF4-FFF2-40B4-BE49-F238E27FC236}">
                    <a16:creationId xmlns:a16="http://schemas.microsoft.com/office/drawing/2014/main" id="{AF3405AA-2A13-3249-9B0A-56061561D8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9" y="1999"/>
                <a:ext cx="173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50" name="Line 245">
                <a:extLst>
                  <a:ext uri="{FF2B5EF4-FFF2-40B4-BE49-F238E27FC236}">
                    <a16:creationId xmlns:a16="http://schemas.microsoft.com/office/drawing/2014/main" id="{4B40DC89-160A-F94F-A001-9A2B9F56F6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2013"/>
                <a:ext cx="173" cy="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51" name="Line 246">
                <a:extLst>
                  <a:ext uri="{FF2B5EF4-FFF2-40B4-BE49-F238E27FC236}">
                    <a16:creationId xmlns:a16="http://schemas.microsoft.com/office/drawing/2014/main" id="{CC7D135B-2676-564A-BCAA-68987FB20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782"/>
                <a:ext cx="86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52" name="Line 247">
                <a:extLst>
                  <a:ext uri="{FF2B5EF4-FFF2-40B4-BE49-F238E27FC236}">
                    <a16:creationId xmlns:a16="http://schemas.microsoft.com/office/drawing/2014/main" id="{5982E23B-6361-D043-B09F-CD6860971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632"/>
                <a:ext cx="56" cy="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53" name="Line 248">
                <a:extLst>
                  <a:ext uri="{FF2B5EF4-FFF2-40B4-BE49-F238E27FC236}">
                    <a16:creationId xmlns:a16="http://schemas.microsoft.com/office/drawing/2014/main" id="{ABE31739-3A8F-074F-9A35-1DDA0A9018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3" y="1773"/>
                <a:ext cx="111" cy="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54" name="Line 249">
                <a:extLst>
                  <a:ext uri="{FF2B5EF4-FFF2-40B4-BE49-F238E27FC236}">
                    <a16:creationId xmlns:a16="http://schemas.microsoft.com/office/drawing/2014/main" id="{5B17D32D-96D6-684A-9DE9-90785D218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2" y="1627"/>
                <a:ext cx="68" cy="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22655" name="Group 250">
                <a:extLst>
                  <a:ext uri="{FF2B5EF4-FFF2-40B4-BE49-F238E27FC236}">
                    <a16:creationId xmlns:a16="http://schemas.microsoft.com/office/drawing/2014/main" id="{F351BFBF-792D-A64B-96ED-61F47A2130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22666" name="Line 251">
                  <a:extLst>
                    <a:ext uri="{FF2B5EF4-FFF2-40B4-BE49-F238E27FC236}">
                      <a16:creationId xmlns:a16="http://schemas.microsoft.com/office/drawing/2014/main" id="{9A0FE3E9-4CA0-7B42-87A0-C2465C33A4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2" y="160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7" name="Line 252">
                  <a:extLst>
                    <a:ext uri="{FF2B5EF4-FFF2-40B4-BE49-F238E27FC236}">
                      <a16:creationId xmlns:a16="http://schemas.microsoft.com/office/drawing/2014/main" id="{E0A63899-2037-244F-80F5-BE064EDAB2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208"/>
                  <a:ext cx="186" cy="49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8" name="Line 253">
                  <a:extLst>
                    <a:ext uri="{FF2B5EF4-FFF2-40B4-BE49-F238E27FC236}">
                      <a16:creationId xmlns:a16="http://schemas.microsoft.com/office/drawing/2014/main" id="{77ECBC1F-4B11-9244-9FF1-FEFF5C2ABA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3"/>
                  <a:ext cx="195" cy="204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9" name="Line 254">
                  <a:extLst>
                    <a:ext uri="{FF2B5EF4-FFF2-40B4-BE49-F238E27FC236}">
                      <a16:creationId xmlns:a16="http://schemas.microsoft.com/office/drawing/2014/main" id="{D82421E0-C89E-6E42-B737-CA2FC73CE8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4" y="1285"/>
                  <a:ext cx="186" cy="5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22656" name="Group 255">
                <a:extLst>
                  <a:ext uri="{FF2B5EF4-FFF2-40B4-BE49-F238E27FC236}">
                    <a16:creationId xmlns:a16="http://schemas.microsoft.com/office/drawing/2014/main" id="{AA1A18B4-7B86-4C4B-A7C2-CB9EBFC263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22662" name="Line 256">
                  <a:extLst>
                    <a:ext uri="{FF2B5EF4-FFF2-40B4-BE49-F238E27FC236}">
                      <a16:creationId xmlns:a16="http://schemas.microsoft.com/office/drawing/2014/main" id="{B5A76CD5-8B40-8F48-AF37-E5297D54D0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5" y="161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3" name="Line 257">
                  <a:extLst>
                    <a:ext uri="{FF2B5EF4-FFF2-40B4-BE49-F238E27FC236}">
                      <a16:creationId xmlns:a16="http://schemas.microsoft.com/office/drawing/2014/main" id="{A23A3B92-0300-D641-93EA-83FED883DF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7" y="1231"/>
                  <a:ext cx="183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4" name="Line 258">
                  <a:extLst>
                    <a:ext uri="{FF2B5EF4-FFF2-40B4-BE49-F238E27FC236}">
                      <a16:creationId xmlns:a16="http://schemas.microsoft.com/office/drawing/2014/main" id="{322E4053-49CD-E243-8A2B-C4F12C53A6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88" y="1406"/>
                  <a:ext cx="195" cy="20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5" name="Line 259">
                  <a:extLst>
                    <a:ext uri="{FF2B5EF4-FFF2-40B4-BE49-F238E27FC236}">
                      <a16:creationId xmlns:a16="http://schemas.microsoft.com/office/drawing/2014/main" id="{599BFC46-6AB6-7840-B3ED-6BBE9FF3A4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4" y="1313"/>
                  <a:ext cx="183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22657" name="Group 260">
                <a:extLst>
                  <a:ext uri="{FF2B5EF4-FFF2-40B4-BE49-F238E27FC236}">
                    <a16:creationId xmlns:a16="http://schemas.microsoft.com/office/drawing/2014/main" id="{CC9B4987-EA2F-0E4F-A0FA-0A24832CC6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22658" name="Line 261">
                  <a:extLst>
                    <a:ext uri="{FF2B5EF4-FFF2-40B4-BE49-F238E27FC236}">
                      <a16:creationId xmlns:a16="http://schemas.microsoft.com/office/drawing/2014/main" id="{8ED05D66-E2C5-1E4B-ADC1-FEC0C4EDC4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4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59" name="Line 262">
                  <a:extLst>
                    <a:ext uri="{FF2B5EF4-FFF2-40B4-BE49-F238E27FC236}">
                      <a16:creationId xmlns:a16="http://schemas.microsoft.com/office/drawing/2014/main" id="{8C465CF0-CA54-AA4E-9BB7-975B70E243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211"/>
                  <a:ext cx="186" cy="49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0" name="Line 263">
                  <a:extLst>
                    <a:ext uri="{FF2B5EF4-FFF2-40B4-BE49-F238E27FC236}">
                      <a16:creationId xmlns:a16="http://schemas.microsoft.com/office/drawing/2014/main" id="{1C06316A-3594-7149-B9A7-7B1B829BBE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0" y="1405"/>
                  <a:ext cx="195" cy="204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1" name="Line 264">
                  <a:extLst>
                    <a:ext uri="{FF2B5EF4-FFF2-40B4-BE49-F238E27FC236}">
                      <a16:creationId xmlns:a16="http://schemas.microsoft.com/office/drawing/2014/main" id="{9CF9CDE0-FE43-554D-8E5C-5EC2C494B3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60" y="1288"/>
                  <a:ext cx="186" cy="5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22611" name="Text Box 265">
              <a:extLst>
                <a:ext uri="{FF2B5EF4-FFF2-40B4-BE49-F238E27FC236}">
                  <a16:creationId xmlns:a16="http://schemas.microsoft.com/office/drawing/2014/main" id="{8C21E25C-2203-6E4E-BB33-3CEB48096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0" y="2551"/>
              <a:ext cx="2024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Base transceiver station (BTS)</a:t>
              </a:r>
            </a:p>
          </p:txBody>
        </p:sp>
        <p:grpSp>
          <p:nvGrpSpPr>
            <p:cNvPr id="22612" name="Group 266">
              <a:extLst>
                <a:ext uri="{FF2B5EF4-FFF2-40B4-BE49-F238E27FC236}">
                  <a16:creationId xmlns:a16="http://schemas.microsoft.com/office/drawing/2014/main" id="{3674A886-7762-2C46-951E-964D24AD58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833"/>
              <a:ext cx="347" cy="259"/>
              <a:chOff x="611" y="3693"/>
              <a:chExt cx="449" cy="287"/>
            </a:xfrm>
          </p:grpSpPr>
          <p:sp>
            <p:nvSpPr>
              <p:cNvPr id="22631" name="Rectangle 267">
                <a:extLst>
                  <a:ext uri="{FF2B5EF4-FFF2-40B4-BE49-F238E27FC236}">
                    <a16:creationId xmlns:a16="http://schemas.microsoft.com/office/drawing/2014/main" id="{831E5319-EA73-2349-8FEE-C1DCC5441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3774"/>
                <a:ext cx="338" cy="20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2632" name="Group 268">
                <a:extLst>
                  <a:ext uri="{FF2B5EF4-FFF2-40B4-BE49-F238E27FC236}">
                    <a16:creationId xmlns:a16="http://schemas.microsoft.com/office/drawing/2014/main" id="{7BB189D9-8D31-D147-9586-5CFB82EFEF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7" y="3826"/>
                <a:ext cx="224" cy="110"/>
                <a:chOff x="687" y="3826"/>
                <a:chExt cx="224" cy="110"/>
              </a:xfrm>
            </p:grpSpPr>
            <p:sp>
              <p:nvSpPr>
                <p:cNvPr id="22638" name="Freeform 269">
                  <a:extLst>
                    <a:ext uri="{FF2B5EF4-FFF2-40B4-BE49-F238E27FC236}">
                      <a16:creationId xmlns:a16="http://schemas.microsoft.com/office/drawing/2014/main" id="{C1E63DF2-ADB4-9345-9F3E-248544A738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39" name="Freeform 270">
                  <a:extLst>
                    <a:ext uri="{FF2B5EF4-FFF2-40B4-BE49-F238E27FC236}">
                      <a16:creationId xmlns:a16="http://schemas.microsoft.com/office/drawing/2014/main" id="{D5A3B3A4-52A4-C747-9C3D-90B9CAFB7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689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633" name="Freeform 271">
                <a:extLst>
                  <a:ext uri="{FF2B5EF4-FFF2-40B4-BE49-F238E27FC236}">
                    <a16:creationId xmlns:a16="http://schemas.microsoft.com/office/drawing/2014/main" id="{4928CD98-4033-AC42-9335-51CA871D0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4" name="Freeform 272">
                <a:extLst>
                  <a:ext uri="{FF2B5EF4-FFF2-40B4-BE49-F238E27FC236}">
                    <a16:creationId xmlns:a16="http://schemas.microsoft.com/office/drawing/2014/main" id="{2983B2CB-5146-0B4F-82BB-EA435E884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69 h 225"/>
                  <a:gd name="T4" fmla="*/ 62 w 63"/>
                  <a:gd name="T5" fmla="*/ 152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5" name="Freeform 273">
                <a:extLst>
                  <a:ext uri="{FF2B5EF4-FFF2-40B4-BE49-F238E27FC236}">
                    <a16:creationId xmlns:a16="http://schemas.microsoft.com/office/drawing/2014/main" id="{509B0A15-0D81-F543-9EF3-4AA16964B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6" name="Freeform 274">
                <a:extLst>
                  <a:ext uri="{FF2B5EF4-FFF2-40B4-BE49-F238E27FC236}">
                    <a16:creationId xmlns:a16="http://schemas.microsoft.com/office/drawing/2014/main" id="{B9DA225D-7308-C84E-B48F-B57FF5DEC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7" name="Freeform 275">
                <a:extLst>
                  <a:ext uri="{FF2B5EF4-FFF2-40B4-BE49-F238E27FC236}">
                    <a16:creationId xmlns:a16="http://schemas.microsoft.com/office/drawing/2014/main" id="{57737630-F200-204C-8C46-F4A72A3C3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13" name="Text Box 276">
              <a:extLst>
                <a:ext uri="{FF2B5EF4-FFF2-40B4-BE49-F238E27FC236}">
                  <a16:creationId xmlns:a16="http://schemas.microsoft.com/office/drawing/2014/main" id="{4305B994-61A0-9546-B810-28E63329C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851"/>
              <a:ext cx="193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Base station controller (BSC)</a:t>
              </a:r>
            </a:p>
          </p:txBody>
        </p:sp>
        <p:grpSp>
          <p:nvGrpSpPr>
            <p:cNvPr id="22614" name="Group 277">
              <a:extLst>
                <a:ext uri="{FF2B5EF4-FFF2-40B4-BE49-F238E27FC236}">
                  <a16:creationId xmlns:a16="http://schemas.microsoft.com/office/drawing/2014/main" id="{33AE3731-CC78-CC45-9401-C243546BB2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2" y="3144"/>
              <a:ext cx="291" cy="511"/>
              <a:chOff x="611" y="3693"/>
              <a:chExt cx="449" cy="287"/>
            </a:xfrm>
          </p:grpSpPr>
          <p:sp>
            <p:nvSpPr>
              <p:cNvPr id="22622" name="Rectangle 278">
                <a:extLst>
                  <a:ext uri="{FF2B5EF4-FFF2-40B4-BE49-F238E27FC236}">
                    <a16:creationId xmlns:a16="http://schemas.microsoft.com/office/drawing/2014/main" id="{F4BBAFBE-18B8-B34C-BDF6-BF48A2C22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3774"/>
                <a:ext cx="337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2623" name="Group 279">
                <a:extLst>
                  <a:ext uri="{FF2B5EF4-FFF2-40B4-BE49-F238E27FC236}">
                    <a16:creationId xmlns:a16="http://schemas.microsoft.com/office/drawing/2014/main" id="{62FB3816-F92C-C745-9281-DF1AB8044C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7" y="3826"/>
                <a:ext cx="224" cy="110"/>
                <a:chOff x="687" y="3826"/>
                <a:chExt cx="224" cy="110"/>
              </a:xfrm>
            </p:grpSpPr>
            <p:sp>
              <p:nvSpPr>
                <p:cNvPr id="22629" name="Freeform 280">
                  <a:extLst>
                    <a:ext uri="{FF2B5EF4-FFF2-40B4-BE49-F238E27FC236}">
                      <a16:creationId xmlns:a16="http://schemas.microsoft.com/office/drawing/2014/main" id="{E155A5B6-7FBC-7848-9721-0382F7A0F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30" name="Freeform 281">
                  <a:extLst>
                    <a:ext uri="{FF2B5EF4-FFF2-40B4-BE49-F238E27FC236}">
                      <a16:creationId xmlns:a16="http://schemas.microsoft.com/office/drawing/2014/main" id="{9851AB6A-9DE6-D448-8904-481C05DB82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689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624" name="Freeform 282">
                <a:extLst>
                  <a:ext uri="{FF2B5EF4-FFF2-40B4-BE49-F238E27FC236}">
                    <a16:creationId xmlns:a16="http://schemas.microsoft.com/office/drawing/2014/main" id="{4BCAEF4B-CE3E-2345-9686-0A806B9ED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5" name="Freeform 283">
                <a:extLst>
                  <a:ext uri="{FF2B5EF4-FFF2-40B4-BE49-F238E27FC236}">
                    <a16:creationId xmlns:a16="http://schemas.microsoft.com/office/drawing/2014/main" id="{E3D36675-7685-6C46-9704-3CFF74624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69 h 225"/>
                  <a:gd name="T4" fmla="*/ 62 w 63"/>
                  <a:gd name="T5" fmla="*/ 152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6" name="Freeform 284">
                <a:extLst>
                  <a:ext uri="{FF2B5EF4-FFF2-40B4-BE49-F238E27FC236}">
                    <a16:creationId xmlns:a16="http://schemas.microsoft.com/office/drawing/2014/main" id="{BA180496-9EFD-4C4C-B8D2-DB06983D3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7" name="Freeform 285">
                <a:extLst>
                  <a:ext uri="{FF2B5EF4-FFF2-40B4-BE49-F238E27FC236}">
                    <a16:creationId xmlns:a16="http://schemas.microsoft.com/office/drawing/2014/main" id="{24F792A3-DECA-F14C-A4BC-A47501B1F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8" name="Freeform 286">
                <a:extLst>
                  <a:ext uri="{FF2B5EF4-FFF2-40B4-BE49-F238E27FC236}">
                    <a16:creationId xmlns:a16="http://schemas.microsoft.com/office/drawing/2014/main" id="{5F7FE067-DEB5-C44B-8599-C8DEFA76A9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15" name="Text Box 287">
              <a:extLst>
                <a:ext uri="{FF2B5EF4-FFF2-40B4-BE49-F238E27FC236}">
                  <a16:creationId xmlns:a16="http://schemas.microsoft.com/office/drawing/2014/main" id="{DE724C8D-161A-8841-8C42-F6D2D2625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0" y="3284"/>
              <a:ext cx="2076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Mobile Switching Center (MSC)</a:t>
              </a:r>
            </a:p>
          </p:txBody>
        </p:sp>
        <p:grpSp>
          <p:nvGrpSpPr>
            <p:cNvPr id="22616" name="Group 288">
              <a:extLst>
                <a:ext uri="{FF2B5EF4-FFF2-40B4-BE49-F238E27FC236}">
                  <a16:creationId xmlns:a16="http://schemas.microsoft.com/office/drawing/2014/main" id="{2E4E0CED-49A0-1740-9617-9321697FE1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5" y="3745"/>
              <a:ext cx="524" cy="114"/>
              <a:chOff x="3072" y="739"/>
              <a:chExt cx="652" cy="146"/>
            </a:xfrm>
          </p:grpSpPr>
          <p:pic>
            <p:nvPicPr>
              <p:cNvPr id="22619" name="Picture 289" descr="lgv_fqmg[1]">
                <a:extLst>
                  <a:ext uri="{FF2B5EF4-FFF2-40B4-BE49-F238E27FC236}">
                    <a16:creationId xmlns:a16="http://schemas.microsoft.com/office/drawing/2014/main" id="{3E8618F4-BD33-224F-ABDA-6B4B9CB1B2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20" name="Line 290">
                <a:extLst>
                  <a:ext uri="{FF2B5EF4-FFF2-40B4-BE49-F238E27FC236}">
                    <a16:creationId xmlns:a16="http://schemas.microsoft.com/office/drawing/2014/main" id="{042163C8-4931-314C-A421-AA4558D4CF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5" y="783"/>
                <a:ext cx="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1" name="Line 291">
                <a:extLst>
                  <a:ext uri="{FF2B5EF4-FFF2-40B4-BE49-F238E27FC236}">
                    <a16:creationId xmlns:a16="http://schemas.microsoft.com/office/drawing/2014/main" id="{A8E8C9BE-65B5-844A-BE8C-E6C4E4C7A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2" y="759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2617" name="Picture 292" descr="imgyjavg[1]">
              <a:extLst>
                <a:ext uri="{FF2B5EF4-FFF2-40B4-BE49-F238E27FC236}">
                  <a16:creationId xmlns:a16="http://schemas.microsoft.com/office/drawing/2014/main" id="{4A2DB628-6EC5-8E4B-AA07-4B822344D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" y="374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18" name="Text Box 293">
              <a:extLst>
                <a:ext uri="{FF2B5EF4-FFF2-40B4-BE49-F238E27FC236}">
                  <a16:creationId xmlns:a16="http://schemas.microsoft.com/office/drawing/2014/main" id="{73E0D9ED-99A2-404D-A5DD-D4ECA903D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5" y="3691"/>
              <a:ext cx="1292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Mobile subscribers</a:t>
              </a:r>
            </a:p>
          </p:txBody>
        </p:sp>
      </p:grpSp>
      <p:sp>
        <p:nvSpPr>
          <p:cNvPr id="22561" name="Text Box 294">
            <a:extLst>
              <a:ext uri="{FF2B5EF4-FFF2-40B4-BE49-F238E27FC236}">
                <a16:creationId xmlns:a16="http://schemas.microsoft.com/office/drawing/2014/main" id="{5DF0A662-6E9A-D042-B27D-B6DDC6535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901" y="1138238"/>
            <a:ext cx="2601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Base station system (BSS)</a:t>
            </a:r>
          </a:p>
        </p:txBody>
      </p:sp>
      <p:sp>
        <p:nvSpPr>
          <p:cNvPr id="22562" name="Text Box 295">
            <a:extLst>
              <a:ext uri="{FF2B5EF4-FFF2-40B4-BE49-F238E27FC236}">
                <a16:creationId xmlns:a16="http://schemas.microsoft.com/office/drawing/2014/main" id="{94BEFABE-0DD1-C74D-A74A-DBAA76FEA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313" y="3698875"/>
            <a:ext cx="774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Legend</a:t>
            </a:r>
          </a:p>
        </p:txBody>
      </p:sp>
      <p:sp>
        <p:nvSpPr>
          <p:cNvPr id="22563" name="Rectangle 296">
            <a:extLst>
              <a:ext uri="{FF2B5EF4-FFF2-40B4-BE49-F238E27FC236}">
                <a16:creationId xmlns:a16="http://schemas.microsoft.com/office/drawing/2014/main" id="{48372205-AF20-114E-9693-1B17D46AC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1" y="244476"/>
            <a:ext cx="7077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000099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2G (voice) network architecture </a:t>
            </a:r>
          </a:p>
        </p:txBody>
      </p:sp>
      <p:grpSp>
        <p:nvGrpSpPr>
          <p:cNvPr id="22564" name="Group 297">
            <a:extLst>
              <a:ext uri="{FF2B5EF4-FFF2-40B4-BE49-F238E27FC236}">
                <a16:creationId xmlns:a16="http://schemas.microsoft.com/office/drawing/2014/main" id="{2BB20E9A-C9F2-064F-85DC-028D4DC879AF}"/>
              </a:ext>
            </a:extLst>
          </p:cNvPr>
          <p:cNvGrpSpPr>
            <a:grpSpLocks/>
          </p:cNvGrpSpPr>
          <p:nvPr/>
        </p:nvGrpSpPr>
        <p:grpSpPr bwMode="auto">
          <a:xfrm>
            <a:off x="6200776" y="1630363"/>
            <a:ext cx="550863" cy="1001712"/>
            <a:chOff x="611" y="3693"/>
            <a:chExt cx="449" cy="287"/>
          </a:xfrm>
        </p:grpSpPr>
        <p:sp>
          <p:nvSpPr>
            <p:cNvPr id="22601" name="Rectangle 298">
              <a:extLst>
                <a:ext uri="{FF2B5EF4-FFF2-40B4-BE49-F238E27FC236}">
                  <a16:creationId xmlns:a16="http://schemas.microsoft.com/office/drawing/2014/main" id="{0F82E109-E6C0-D24B-BC87-472694538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2602" name="Group 299">
              <a:extLst>
                <a:ext uri="{FF2B5EF4-FFF2-40B4-BE49-F238E27FC236}">
                  <a16:creationId xmlns:a16="http://schemas.microsoft.com/office/drawing/2014/main" id="{62AC907E-F81E-FD44-8636-6CC5BAF57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2608" name="Freeform 300">
                <a:extLst>
                  <a:ext uri="{FF2B5EF4-FFF2-40B4-BE49-F238E27FC236}">
                    <a16:creationId xmlns:a16="http://schemas.microsoft.com/office/drawing/2014/main" id="{B730728C-678F-EB42-9100-94A8DE618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9" name="Freeform 301">
                <a:extLst>
                  <a:ext uri="{FF2B5EF4-FFF2-40B4-BE49-F238E27FC236}">
                    <a16:creationId xmlns:a16="http://schemas.microsoft.com/office/drawing/2014/main" id="{D4C93805-0A65-BF4A-B388-5FAB3A95777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03" name="Freeform 302">
              <a:extLst>
                <a:ext uri="{FF2B5EF4-FFF2-40B4-BE49-F238E27FC236}">
                  <a16:creationId xmlns:a16="http://schemas.microsoft.com/office/drawing/2014/main" id="{D0E684BF-030F-EB4E-AD8A-B3EC69391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4" name="Freeform 303">
              <a:extLst>
                <a:ext uri="{FF2B5EF4-FFF2-40B4-BE49-F238E27FC236}">
                  <a16:creationId xmlns:a16="http://schemas.microsoft.com/office/drawing/2014/main" id="{E6E1B848-BFD9-264F-AD6C-BA5DC6B8F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5" name="Freeform 304">
              <a:extLst>
                <a:ext uri="{FF2B5EF4-FFF2-40B4-BE49-F238E27FC236}">
                  <a16:creationId xmlns:a16="http://schemas.microsoft.com/office/drawing/2014/main" id="{DAF2C863-20D1-474E-9137-6A238D362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6" name="Freeform 305">
              <a:extLst>
                <a:ext uri="{FF2B5EF4-FFF2-40B4-BE49-F238E27FC236}">
                  <a16:creationId xmlns:a16="http://schemas.microsoft.com/office/drawing/2014/main" id="{50B5FFB2-C022-E64E-9863-2EA8CD492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7" name="Freeform 306">
              <a:extLst>
                <a:ext uri="{FF2B5EF4-FFF2-40B4-BE49-F238E27FC236}">
                  <a16:creationId xmlns:a16="http://schemas.microsoft.com/office/drawing/2014/main" id="{EA4F834A-357E-1D4B-976F-41335E350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65" name="Text Box 307">
            <a:extLst>
              <a:ext uri="{FF2B5EF4-FFF2-40B4-BE49-F238E27FC236}">
                <a16:creationId xmlns:a16="http://schemas.microsoft.com/office/drawing/2014/main" id="{2E424BE0-57A1-BC41-A8EF-3779C0E22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13350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22566" name="Freeform 308">
            <a:extLst>
              <a:ext uri="{FF2B5EF4-FFF2-40B4-BE49-F238E27FC236}">
                <a16:creationId xmlns:a16="http://schemas.microsoft.com/office/drawing/2014/main" id="{229560F5-28F5-7B44-8466-65397B8B2792}"/>
              </a:ext>
            </a:extLst>
          </p:cNvPr>
          <p:cNvSpPr>
            <a:spLocks/>
          </p:cNvSpPr>
          <p:nvPr/>
        </p:nvSpPr>
        <p:spPr bwMode="auto">
          <a:xfrm>
            <a:off x="8701089" y="1381126"/>
            <a:ext cx="1235075" cy="16811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67" name="Text Box 309">
            <a:extLst>
              <a:ext uri="{FF2B5EF4-FFF2-40B4-BE49-F238E27FC236}">
                <a16:creationId xmlns:a16="http://schemas.microsoft.com/office/drawing/2014/main" id="{0CB5CC7C-BB23-6847-A9BD-A3205BDB0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039" y="1724025"/>
            <a:ext cx="11064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2568" name="Line 310">
            <a:extLst>
              <a:ext uri="{FF2B5EF4-FFF2-40B4-BE49-F238E27FC236}">
                <a16:creationId xmlns:a16="http://schemas.microsoft.com/office/drawing/2014/main" id="{E7D662E6-C410-8145-837A-C03FB850E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5439" y="2255838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69" name="Group 311">
            <a:extLst>
              <a:ext uri="{FF2B5EF4-FFF2-40B4-BE49-F238E27FC236}">
                <a16:creationId xmlns:a16="http://schemas.microsoft.com/office/drawing/2014/main" id="{9AAFE705-822A-4C47-99C8-51E94B55305D}"/>
              </a:ext>
            </a:extLst>
          </p:cNvPr>
          <p:cNvGrpSpPr>
            <a:grpSpLocks/>
          </p:cNvGrpSpPr>
          <p:nvPr/>
        </p:nvGrpSpPr>
        <p:grpSpPr bwMode="auto">
          <a:xfrm>
            <a:off x="7935913" y="1590676"/>
            <a:ext cx="550862" cy="1001713"/>
            <a:chOff x="611" y="3693"/>
            <a:chExt cx="449" cy="287"/>
          </a:xfrm>
        </p:grpSpPr>
        <p:sp>
          <p:nvSpPr>
            <p:cNvPr id="22592" name="Rectangle 312">
              <a:extLst>
                <a:ext uri="{FF2B5EF4-FFF2-40B4-BE49-F238E27FC236}">
                  <a16:creationId xmlns:a16="http://schemas.microsoft.com/office/drawing/2014/main" id="{F4FD8268-3241-614B-849E-9D6A0D8A1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2593" name="Group 313">
              <a:extLst>
                <a:ext uri="{FF2B5EF4-FFF2-40B4-BE49-F238E27FC236}">
                  <a16:creationId xmlns:a16="http://schemas.microsoft.com/office/drawing/2014/main" id="{90315E0A-7D72-5A47-A04E-4CC5545C76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2599" name="Freeform 314">
                <a:extLst>
                  <a:ext uri="{FF2B5EF4-FFF2-40B4-BE49-F238E27FC236}">
                    <a16:creationId xmlns:a16="http://schemas.microsoft.com/office/drawing/2014/main" id="{690AFA5B-F17D-5B4B-B963-5E1ED639A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0" name="Freeform 315">
                <a:extLst>
                  <a:ext uri="{FF2B5EF4-FFF2-40B4-BE49-F238E27FC236}">
                    <a16:creationId xmlns:a16="http://schemas.microsoft.com/office/drawing/2014/main" id="{8A81A7A8-A796-364F-A3AA-325B1594F52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94" name="Freeform 316">
              <a:extLst>
                <a:ext uri="{FF2B5EF4-FFF2-40B4-BE49-F238E27FC236}">
                  <a16:creationId xmlns:a16="http://schemas.microsoft.com/office/drawing/2014/main" id="{B994772B-25E3-254A-BF81-48C6A638E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5" name="Freeform 317">
              <a:extLst>
                <a:ext uri="{FF2B5EF4-FFF2-40B4-BE49-F238E27FC236}">
                  <a16:creationId xmlns:a16="http://schemas.microsoft.com/office/drawing/2014/main" id="{8BD8AEB3-74C8-5447-9E72-537397EAB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6" name="Freeform 318">
              <a:extLst>
                <a:ext uri="{FF2B5EF4-FFF2-40B4-BE49-F238E27FC236}">
                  <a16:creationId xmlns:a16="http://schemas.microsoft.com/office/drawing/2014/main" id="{FD7A343C-9DE6-B04F-A2B8-79A2EBE5E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7" name="Freeform 319">
              <a:extLst>
                <a:ext uri="{FF2B5EF4-FFF2-40B4-BE49-F238E27FC236}">
                  <a16:creationId xmlns:a16="http://schemas.microsoft.com/office/drawing/2014/main" id="{095BE572-A578-5A4F-920F-D2F5C7368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8" name="Freeform 320">
              <a:extLst>
                <a:ext uri="{FF2B5EF4-FFF2-40B4-BE49-F238E27FC236}">
                  <a16:creationId xmlns:a16="http://schemas.microsoft.com/office/drawing/2014/main" id="{842BCE36-DA40-E248-8997-F01F6050D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70" name="Text Box 321">
            <a:extLst>
              <a:ext uri="{FF2B5EF4-FFF2-40B4-BE49-F238E27FC236}">
                <a16:creationId xmlns:a16="http://schemas.microsoft.com/office/drawing/2014/main" id="{A147BBDF-8166-BB42-A807-834020A4E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525" y="2573339"/>
            <a:ext cx="109517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Gateway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22571" name="Text Box 322">
            <a:extLst>
              <a:ext uri="{FF2B5EF4-FFF2-40B4-BE49-F238E27FC236}">
                <a16:creationId xmlns:a16="http://schemas.microsoft.com/office/drawing/2014/main" id="{B260EB7A-3CAF-FB4E-8402-E93837371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1593851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2572" name="Line 323">
            <a:extLst>
              <a:ext uri="{FF2B5EF4-FFF2-40B4-BE49-F238E27FC236}">
                <a16:creationId xmlns:a16="http://schemas.microsoft.com/office/drawing/2014/main" id="{75E7C2CA-6CE7-794C-8D0E-140B4D4312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4775" y="2325688"/>
            <a:ext cx="2365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3" name="Line 324">
            <a:extLst>
              <a:ext uri="{FF2B5EF4-FFF2-40B4-BE49-F238E27FC236}">
                <a16:creationId xmlns:a16="http://schemas.microsoft.com/office/drawing/2014/main" id="{7930F9E9-C065-C449-A47A-21EE78550E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35889" y="2043114"/>
            <a:ext cx="225425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4" name="Line 325">
            <a:extLst>
              <a:ext uri="{FF2B5EF4-FFF2-40B4-BE49-F238E27FC236}">
                <a16:creationId xmlns:a16="http://schemas.microsoft.com/office/drawing/2014/main" id="{823313DC-5E77-AC47-B6D8-D33A13074E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58064" y="2500313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5" name="Line 326">
            <a:extLst>
              <a:ext uri="{FF2B5EF4-FFF2-40B4-BE49-F238E27FC236}">
                <a16:creationId xmlns:a16="http://schemas.microsoft.com/office/drawing/2014/main" id="{BBB4B635-3439-884D-9E88-65B719E0AF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53314" y="1952626"/>
            <a:ext cx="236537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6" name="Line 327">
            <a:extLst>
              <a:ext uri="{FF2B5EF4-FFF2-40B4-BE49-F238E27FC236}">
                <a16:creationId xmlns:a16="http://schemas.microsoft.com/office/drawing/2014/main" id="{1ADE33F0-F207-C343-902E-4D4CA673D1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6138" y="2224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77" name="Picture 17" descr="underline_base">
            <a:extLst>
              <a:ext uri="{FF2B5EF4-FFF2-40B4-BE49-F238E27FC236}">
                <a16:creationId xmlns:a16="http://schemas.microsoft.com/office/drawing/2014/main" id="{745AFADE-7782-C54D-BDED-B48D2585E15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796925"/>
            <a:ext cx="6856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0" name="Group 383">
            <a:extLst>
              <a:ext uri="{FF2B5EF4-FFF2-40B4-BE49-F238E27FC236}">
                <a16:creationId xmlns:a16="http://schemas.microsoft.com/office/drawing/2014/main" id="{96FA6E97-7595-A445-A667-317C6CDF33D8}"/>
              </a:ext>
            </a:extLst>
          </p:cNvPr>
          <p:cNvGrpSpPr>
            <a:grpSpLocks/>
          </p:cNvGrpSpPr>
          <p:nvPr/>
        </p:nvGrpSpPr>
        <p:grpSpPr bwMode="auto">
          <a:xfrm>
            <a:off x="1589089" y="3714751"/>
            <a:ext cx="3844925" cy="1954155"/>
            <a:chOff x="170" y="609"/>
            <a:chExt cx="2481" cy="2805"/>
          </a:xfrm>
        </p:grpSpPr>
        <p:sp>
          <p:nvSpPr>
            <p:cNvPr id="22586" name="Text Box 376">
              <a:extLst>
                <a:ext uri="{FF2B5EF4-FFF2-40B4-BE49-F238E27FC236}">
                  <a16:creationId xmlns:a16="http://schemas.microsoft.com/office/drawing/2014/main" id="{9B86B727-9C59-154C-B594-E6E175F87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" y="1514"/>
              <a:ext cx="1752" cy="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/>
                <a:t> base station controller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/>
                <a:t> controls few tens of BSs</a:t>
              </a:r>
            </a:p>
            <a:p>
              <a:pPr lvl="1">
                <a:spcBef>
                  <a:spcPct val="0"/>
                </a:spcBef>
                <a:buSzPct val="75000"/>
                <a:buFont typeface="Wingdings" pitchFamily="2" charset="2"/>
                <a:buChar char="v"/>
              </a:pPr>
              <a:r>
                <a:rPr lang="en-US" altLang="en-US" sz="1600"/>
                <a:t>paging</a:t>
              </a:r>
            </a:p>
            <a:p>
              <a:pPr lvl="1">
                <a:spcBef>
                  <a:spcPct val="0"/>
                </a:spcBef>
                <a:buSzPct val="75000"/>
                <a:buFont typeface="Wingdings" pitchFamily="2" charset="2"/>
                <a:buChar char="v"/>
              </a:pPr>
              <a:r>
                <a:rPr lang="en-US" altLang="en-US" sz="1600"/>
                <a:t>frequency assignment</a:t>
              </a:r>
            </a:p>
            <a:p>
              <a:pPr lvl="1">
                <a:spcBef>
                  <a:spcPct val="0"/>
                </a:spcBef>
                <a:buSzPct val="75000"/>
                <a:buFont typeface="Wingdings" pitchFamily="2" charset="2"/>
                <a:buChar char="v"/>
              </a:pPr>
              <a:r>
                <a:rPr lang="en-US" altLang="en-US" sz="1600"/>
                <a:t>handoff</a:t>
              </a:r>
            </a:p>
          </p:txBody>
        </p:sp>
        <p:sp>
          <p:nvSpPr>
            <p:cNvPr id="22587" name="Rectangle 377">
              <a:extLst>
                <a:ext uri="{FF2B5EF4-FFF2-40B4-BE49-F238E27FC236}">
                  <a16:creationId xmlns:a16="http://schemas.microsoft.com/office/drawing/2014/main" id="{B26B35C1-CF13-9D4D-92F3-65C37AE29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600">
                <a:latin typeface="Gill Sans MT" panose="020B0502020104020203" pitchFamily="34" charset="77"/>
              </a:endParaRPr>
            </a:p>
          </p:txBody>
        </p:sp>
        <p:grpSp>
          <p:nvGrpSpPr>
            <p:cNvPr id="22588" name="Group 378">
              <a:extLst>
                <a:ext uri="{FF2B5EF4-FFF2-40B4-BE49-F238E27FC236}">
                  <a16:creationId xmlns:a16="http://schemas.microsoft.com/office/drawing/2014/main" id="{D8ED20C6-F0C5-254F-B57C-6E153B2823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" y="1152"/>
              <a:ext cx="555" cy="530"/>
              <a:chOff x="434" y="3140"/>
              <a:chExt cx="555" cy="530"/>
            </a:xfrm>
          </p:grpSpPr>
          <p:sp>
            <p:nvSpPr>
              <p:cNvPr id="22590" name="Rectangle 379">
                <a:extLst>
                  <a:ext uri="{FF2B5EF4-FFF2-40B4-BE49-F238E27FC236}">
                    <a16:creationId xmlns:a16="http://schemas.microsoft.com/office/drawing/2014/main" id="{675D0524-927D-3240-95D1-BCD2F31DA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600">
                  <a:latin typeface="Gill Sans MT" panose="020B0502020104020203" pitchFamily="34" charset="77"/>
                </a:endParaRPr>
              </a:p>
            </p:txBody>
          </p:sp>
          <p:sp>
            <p:nvSpPr>
              <p:cNvPr id="22591" name="Text Box 380">
                <a:extLst>
                  <a:ext uri="{FF2B5EF4-FFF2-40B4-BE49-F238E27FC236}">
                    <a16:creationId xmlns:a16="http://schemas.microsoft.com/office/drawing/2014/main" id="{A23FCA9A-E78C-684E-A734-58FA8FD3B7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4" y="3140"/>
                <a:ext cx="377" cy="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C00000"/>
                    </a:solidFill>
                  </a:rPr>
                  <a:t>BSC</a:t>
                </a:r>
              </a:p>
            </p:txBody>
          </p:sp>
        </p:grpSp>
        <p:sp>
          <p:nvSpPr>
            <p:cNvPr id="22589" name="Line 382">
              <a:extLst>
                <a:ext uri="{FF2B5EF4-FFF2-40B4-BE49-F238E27FC236}">
                  <a16:creationId xmlns:a16="http://schemas.microsoft.com/office/drawing/2014/main" id="{3B2C05CD-D1EA-3D4E-B519-95C9990F68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2" y="609"/>
              <a:ext cx="769" cy="144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37" name="Group 381">
            <a:extLst>
              <a:ext uri="{FF2B5EF4-FFF2-40B4-BE49-F238E27FC236}">
                <a16:creationId xmlns:a16="http://schemas.microsoft.com/office/drawing/2014/main" id="{20295949-4C01-B54C-9E78-86B42EE316B9}"/>
              </a:ext>
            </a:extLst>
          </p:cNvPr>
          <p:cNvGrpSpPr>
            <a:grpSpLocks/>
          </p:cNvGrpSpPr>
          <p:nvPr/>
        </p:nvGrpSpPr>
        <p:grpSpPr bwMode="auto">
          <a:xfrm>
            <a:off x="1593851" y="2608263"/>
            <a:ext cx="4949825" cy="4151312"/>
            <a:chOff x="2337" y="-1296"/>
            <a:chExt cx="4342" cy="2735"/>
          </a:xfrm>
        </p:grpSpPr>
        <p:sp>
          <p:nvSpPr>
            <p:cNvPr id="22580" name="Text Box 366">
              <a:extLst>
                <a:ext uri="{FF2B5EF4-FFF2-40B4-BE49-F238E27FC236}">
                  <a16:creationId xmlns:a16="http://schemas.microsoft.com/office/drawing/2014/main" id="{22342C27-6025-744C-ADAD-B65CD9397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7" y="815"/>
              <a:ext cx="2674" cy="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 dirty="0"/>
                <a:t> connects cells to wired tel. net.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/>
                <a:t> manages call setup (more later!)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/>
                <a:t> handles mobility (more later!)</a:t>
              </a:r>
            </a:p>
          </p:txBody>
        </p:sp>
        <p:sp>
          <p:nvSpPr>
            <p:cNvPr id="22581" name="Rectangle 368">
              <a:extLst>
                <a:ext uri="{FF2B5EF4-FFF2-40B4-BE49-F238E27FC236}">
                  <a16:creationId xmlns:a16="http://schemas.microsoft.com/office/drawing/2014/main" id="{FE821925-711A-8F44-A80A-F4774C4CE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600">
                <a:latin typeface="Gill Sans MT" panose="020B0502020104020203" pitchFamily="34" charset="77"/>
              </a:endParaRPr>
            </a:p>
          </p:txBody>
        </p:sp>
        <p:grpSp>
          <p:nvGrpSpPr>
            <p:cNvPr id="22582" name="Group 371">
              <a:extLst>
                <a:ext uri="{FF2B5EF4-FFF2-40B4-BE49-F238E27FC236}">
                  <a16:creationId xmlns:a16="http://schemas.microsoft.com/office/drawing/2014/main" id="{6DE29F79-25B9-FB48-9747-7CE01AA721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634"/>
              <a:ext cx="564" cy="250"/>
              <a:chOff x="442" y="3293"/>
              <a:chExt cx="564" cy="250"/>
            </a:xfrm>
          </p:grpSpPr>
          <p:sp>
            <p:nvSpPr>
              <p:cNvPr id="22584" name="Rectangle 370">
                <a:extLst>
                  <a:ext uri="{FF2B5EF4-FFF2-40B4-BE49-F238E27FC236}">
                    <a16:creationId xmlns:a16="http://schemas.microsoft.com/office/drawing/2014/main" id="{CFE376D3-B483-CD4F-9AB5-FAB92B405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600">
                  <a:latin typeface="Gill Sans MT" panose="020B0502020104020203" pitchFamily="34" charset="77"/>
                </a:endParaRPr>
              </a:p>
            </p:txBody>
          </p:sp>
          <p:sp>
            <p:nvSpPr>
              <p:cNvPr id="22585" name="Text Box 369">
                <a:extLst>
                  <a:ext uri="{FF2B5EF4-FFF2-40B4-BE49-F238E27FC236}">
                    <a16:creationId xmlns:a16="http://schemas.microsoft.com/office/drawing/2014/main" id="{D1716EFE-96A0-9A42-81AD-E922BB6709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556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C00000"/>
                    </a:solidFill>
                  </a:rPr>
                  <a:t>MSC</a:t>
                </a:r>
              </a:p>
            </p:txBody>
          </p:sp>
        </p:grpSp>
        <p:sp>
          <p:nvSpPr>
            <p:cNvPr id="22583" name="Line 374">
              <a:extLst>
                <a:ext uri="{FF2B5EF4-FFF2-40B4-BE49-F238E27FC236}">
                  <a16:creationId xmlns:a16="http://schemas.microsoft.com/office/drawing/2014/main" id="{7A6E5A86-5F38-4D40-9AB8-6991D97BEA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58" y="-1296"/>
              <a:ext cx="1921" cy="2079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7013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DCCD08D-50DB-9145-945E-FDFDA7E8B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789" y="230189"/>
            <a:ext cx="8105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000099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3G (voice+data) network architecture</a:t>
            </a:r>
          </a:p>
        </p:txBody>
      </p:sp>
      <p:grpSp>
        <p:nvGrpSpPr>
          <p:cNvPr id="23554" name="Group 3">
            <a:extLst>
              <a:ext uri="{FF2B5EF4-FFF2-40B4-BE49-F238E27FC236}">
                <a16:creationId xmlns:a16="http://schemas.microsoft.com/office/drawing/2014/main" id="{DF56275E-5AC7-B643-BDB3-78A4C42D9B9D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1522414"/>
            <a:ext cx="242888" cy="485775"/>
            <a:chOff x="3796" y="1043"/>
            <a:chExt cx="865" cy="1237"/>
          </a:xfrm>
        </p:grpSpPr>
        <p:sp>
          <p:nvSpPr>
            <p:cNvPr id="23776" name="Line 4">
              <a:extLst>
                <a:ext uri="{FF2B5EF4-FFF2-40B4-BE49-F238E27FC236}">
                  <a16:creationId xmlns:a16="http://schemas.microsoft.com/office/drawing/2014/main" id="{09D9D210-E28C-E743-9A6E-5EFA58BE90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77" name="Line 5">
              <a:extLst>
                <a:ext uri="{FF2B5EF4-FFF2-40B4-BE49-F238E27FC236}">
                  <a16:creationId xmlns:a16="http://schemas.microsoft.com/office/drawing/2014/main" id="{769AB979-CE3C-6C4C-95D4-8B768DBA3B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78" name="Line 6">
              <a:extLst>
                <a:ext uri="{FF2B5EF4-FFF2-40B4-BE49-F238E27FC236}">
                  <a16:creationId xmlns:a16="http://schemas.microsoft.com/office/drawing/2014/main" id="{41262BE2-D8B8-4B45-B221-DB4574AC3D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79" name="Line 7">
              <a:extLst>
                <a:ext uri="{FF2B5EF4-FFF2-40B4-BE49-F238E27FC236}">
                  <a16:creationId xmlns:a16="http://schemas.microsoft.com/office/drawing/2014/main" id="{F393627A-2536-FE4B-AE0D-CA1F2FDEE8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0" name="Line 8">
              <a:extLst>
                <a:ext uri="{FF2B5EF4-FFF2-40B4-BE49-F238E27FC236}">
                  <a16:creationId xmlns:a16="http://schemas.microsoft.com/office/drawing/2014/main" id="{696750C2-7F61-5646-A2B9-F9D02FCD5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1" name="Line 9">
              <a:extLst>
                <a:ext uri="{FF2B5EF4-FFF2-40B4-BE49-F238E27FC236}">
                  <a16:creationId xmlns:a16="http://schemas.microsoft.com/office/drawing/2014/main" id="{C3A19A46-7CE4-9D43-9C0D-90C5D43798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2" name="Line 10">
              <a:extLst>
                <a:ext uri="{FF2B5EF4-FFF2-40B4-BE49-F238E27FC236}">
                  <a16:creationId xmlns:a16="http://schemas.microsoft.com/office/drawing/2014/main" id="{96602D6C-FC50-1E42-8A1A-47CF4EC7C4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3" name="Line 11">
              <a:extLst>
                <a:ext uri="{FF2B5EF4-FFF2-40B4-BE49-F238E27FC236}">
                  <a16:creationId xmlns:a16="http://schemas.microsoft.com/office/drawing/2014/main" id="{D4D6D3FA-37C4-8840-B02E-AFB8CB007A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4" name="Line 12">
              <a:extLst>
                <a:ext uri="{FF2B5EF4-FFF2-40B4-BE49-F238E27FC236}">
                  <a16:creationId xmlns:a16="http://schemas.microsoft.com/office/drawing/2014/main" id="{E0D6A5A3-8395-EE43-94AD-9B90F6B526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5" name="Line 13">
              <a:extLst>
                <a:ext uri="{FF2B5EF4-FFF2-40B4-BE49-F238E27FC236}">
                  <a16:creationId xmlns:a16="http://schemas.microsoft.com/office/drawing/2014/main" id="{CD2D50EA-3A76-E449-884C-64C378058C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6" name="Line 14">
              <a:extLst>
                <a:ext uri="{FF2B5EF4-FFF2-40B4-BE49-F238E27FC236}">
                  <a16:creationId xmlns:a16="http://schemas.microsoft.com/office/drawing/2014/main" id="{7BAD78D5-AF84-6D42-9C8D-51A5E4C59C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7" name="Line 15">
              <a:extLst>
                <a:ext uri="{FF2B5EF4-FFF2-40B4-BE49-F238E27FC236}">
                  <a16:creationId xmlns:a16="http://schemas.microsoft.com/office/drawing/2014/main" id="{3077D70E-7970-294C-8A9D-4A50BE2F95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8" name="Line 16">
              <a:extLst>
                <a:ext uri="{FF2B5EF4-FFF2-40B4-BE49-F238E27FC236}">
                  <a16:creationId xmlns:a16="http://schemas.microsoft.com/office/drawing/2014/main" id="{88774891-7AAA-084C-A3BB-CF3DB90B30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9" name="Line 17">
              <a:extLst>
                <a:ext uri="{FF2B5EF4-FFF2-40B4-BE49-F238E27FC236}">
                  <a16:creationId xmlns:a16="http://schemas.microsoft.com/office/drawing/2014/main" id="{62710A96-E8CA-C248-8DEA-CC80A85E10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90" name="Line 18">
              <a:extLst>
                <a:ext uri="{FF2B5EF4-FFF2-40B4-BE49-F238E27FC236}">
                  <a16:creationId xmlns:a16="http://schemas.microsoft.com/office/drawing/2014/main" id="{A8BEB143-ECC7-8B4F-BA31-A15F4C26F7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791" name="Group 19">
              <a:extLst>
                <a:ext uri="{FF2B5EF4-FFF2-40B4-BE49-F238E27FC236}">
                  <a16:creationId xmlns:a16="http://schemas.microsoft.com/office/drawing/2014/main" id="{8203344B-474F-3241-9B45-5AB64D78CB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3802" name="Line 20">
                <a:extLst>
                  <a:ext uri="{FF2B5EF4-FFF2-40B4-BE49-F238E27FC236}">
                    <a16:creationId xmlns:a16="http://schemas.microsoft.com/office/drawing/2014/main" id="{7DC1A38C-B169-554B-AACF-13B92354B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803" name="Line 21">
                <a:extLst>
                  <a:ext uri="{FF2B5EF4-FFF2-40B4-BE49-F238E27FC236}">
                    <a16:creationId xmlns:a16="http://schemas.microsoft.com/office/drawing/2014/main" id="{C37C170E-B138-9849-985A-51F81FD3B2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804" name="Line 22">
                <a:extLst>
                  <a:ext uri="{FF2B5EF4-FFF2-40B4-BE49-F238E27FC236}">
                    <a16:creationId xmlns:a16="http://schemas.microsoft.com/office/drawing/2014/main" id="{A041FF52-B76C-3B40-BAE5-3A562A4E8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805" name="Line 23">
                <a:extLst>
                  <a:ext uri="{FF2B5EF4-FFF2-40B4-BE49-F238E27FC236}">
                    <a16:creationId xmlns:a16="http://schemas.microsoft.com/office/drawing/2014/main" id="{344823A9-326B-C84D-BDE4-F899A0F277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92" name="Group 24">
              <a:extLst>
                <a:ext uri="{FF2B5EF4-FFF2-40B4-BE49-F238E27FC236}">
                  <a16:creationId xmlns:a16="http://schemas.microsoft.com/office/drawing/2014/main" id="{7DA0F818-7B66-8E4C-81B2-ECE6AAC112A2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3798" name="Line 25">
                <a:extLst>
                  <a:ext uri="{FF2B5EF4-FFF2-40B4-BE49-F238E27FC236}">
                    <a16:creationId xmlns:a16="http://schemas.microsoft.com/office/drawing/2014/main" id="{DB4612D2-7D0B-704C-AB3B-D2B554B2C7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99" name="Line 26">
                <a:extLst>
                  <a:ext uri="{FF2B5EF4-FFF2-40B4-BE49-F238E27FC236}">
                    <a16:creationId xmlns:a16="http://schemas.microsoft.com/office/drawing/2014/main" id="{B45E49E4-4938-984A-A74B-4563930585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800" name="Line 27">
                <a:extLst>
                  <a:ext uri="{FF2B5EF4-FFF2-40B4-BE49-F238E27FC236}">
                    <a16:creationId xmlns:a16="http://schemas.microsoft.com/office/drawing/2014/main" id="{043C0227-C042-9D41-A686-B905BD5033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801" name="Line 28">
                <a:extLst>
                  <a:ext uri="{FF2B5EF4-FFF2-40B4-BE49-F238E27FC236}">
                    <a16:creationId xmlns:a16="http://schemas.microsoft.com/office/drawing/2014/main" id="{327D8373-A735-7147-AC79-8446DF1C2B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93" name="Group 29">
              <a:extLst>
                <a:ext uri="{FF2B5EF4-FFF2-40B4-BE49-F238E27FC236}">
                  <a16:creationId xmlns:a16="http://schemas.microsoft.com/office/drawing/2014/main" id="{98C8BE7D-D21A-F148-A4EB-5DFE8793118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3794" name="Line 30">
                <a:extLst>
                  <a:ext uri="{FF2B5EF4-FFF2-40B4-BE49-F238E27FC236}">
                    <a16:creationId xmlns:a16="http://schemas.microsoft.com/office/drawing/2014/main" id="{5A3BCDCE-22B5-0741-A17B-BD98C76F90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95" name="Line 31">
                <a:extLst>
                  <a:ext uri="{FF2B5EF4-FFF2-40B4-BE49-F238E27FC236}">
                    <a16:creationId xmlns:a16="http://schemas.microsoft.com/office/drawing/2014/main" id="{10A2B825-B00D-EE4F-9300-15299C967B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96" name="Line 32">
                <a:extLst>
                  <a:ext uri="{FF2B5EF4-FFF2-40B4-BE49-F238E27FC236}">
                    <a16:creationId xmlns:a16="http://schemas.microsoft.com/office/drawing/2014/main" id="{352421DB-85A9-164E-B62D-A890BEFCC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97" name="Line 33">
                <a:extLst>
                  <a:ext uri="{FF2B5EF4-FFF2-40B4-BE49-F238E27FC236}">
                    <a16:creationId xmlns:a16="http://schemas.microsoft.com/office/drawing/2014/main" id="{FF895D95-A169-334B-B3D5-8BDF361E0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3555" name="Group 34">
            <a:extLst>
              <a:ext uri="{FF2B5EF4-FFF2-40B4-BE49-F238E27FC236}">
                <a16:creationId xmlns:a16="http://schemas.microsoft.com/office/drawing/2014/main" id="{5E00E36C-4AA9-DD40-8182-9CD65457958F}"/>
              </a:ext>
            </a:extLst>
          </p:cNvPr>
          <p:cNvGrpSpPr>
            <a:grpSpLocks/>
          </p:cNvGrpSpPr>
          <p:nvPr/>
        </p:nvGrpSpPr>
        <p:grpSpPr bwMode="auto">
          <a:xfrm>
            <a:off x="3914775" y="2000251"/>
            <a:ext cx="242888" cy="485775"/>
            <a:chOff x="3796" y="1043"/>
            <a:chExt cx="865" cy="1237"/>
          </a:xfrm>
        </p:grpSpPr>
        <p:sp>
          <p:nvSpPr>
            <p:cNvPr id="23746" name="Line 35">
              <a:extLst>
                <a:ext uri="{FF2B5EF4-FFF2-40B4-BE49-F238E27FC236}">
                  <a16:creationId xmlns:a16="http://schemas.microsoft.com/office/drawing/2014/main" id="{87854806-2A39-BE48-ACD6-138DDEF82E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47" name="Line 36">
              <a:extLst>
                <a:ext uri="{FF2B5EF4-FFF2-40B4-BE49-F238E27FC236}">
                  <a16:creationId xmlns:a16="http://schemas.microsoft.com/office/drawing/2014/main" id="{8F85A5FC-2FBD-D349-8312-87C13E17B3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48" name="Line 37">
              <a:extLst>
                <a:ext uri="{FF2B5EF4-FFF2-40B4-BE49-F238E27FC236}">
                  <a16:creationId xmlns:a16="http://schemas.microsoft.com/office/drawing/2014/main" id="{1F76E0E8-C393-AF4C-AE85-DDEDF2D4A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49" name="Line 38">
              <a:extLst>
                <a:ext uri="{FF2B5EF4-FFF2-40B4-BE49-F238E27FC236}">
                  <a16:creationId xmlns:a16="http://schemas.microsoft.com/office/drawing/2014/main" id="{FC2F04F5-C41C-9941-B755-2622859B2A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0" name="Line 39">
              <a:extLst>
                <a:ext uri="{FF2B5EF4-FFF2-40B4-BE49-F238E27FC236}">
                  <a16:creationId xmlns:a16="http://schemas.microsoft.com/office/drawing/2014/main" id="{DBF91C19-BAEF-A845-B604-241DD2209D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1" name="Line 40">
              <a:extLst>
                <a:ext uri="{FF2B5EF4-FFF2-40B4-BE49-F238E27FC236}">
                  <a16:creationId xmlns:a16="http://schemas.microsoft.com/office/drawing/2014/main" id="{DA557846-2596-414F-88A4-5D6C796C9C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2" name="Line 41">
              <a:extLst>
                <a:ext uri="{FF2B5EF4-FFF2-40B4-BE49-F238E27FC236}">
                  <a16:creationId xmlns:a16="http://schemas.microsoft.com/office/drawing/2014/main" id="{1A828A22-9E15-704F-91DF-B2C2680D99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3" name="Line 42">
              <a:extLst>
                <a:ext uri="{FF2B5EF4-FFF2-40B4-BE49-F238E27FC236}">
                  <a16:creationId xmlns:a16="http://schemas.microsoft.com/office/drawing/2014/main" id="{0E8D5131-C6D1-9F4E-92D3-35824D815B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4" name="Line 43">
              <a:extLst>
                <a:ext uri="{FF2B5EF4-FFF2-40B4-BE49-F238E27FC236}">
                  <a16:creationId xmlns:a16="http://schemas.microsoft.com/office/drawing/2014/main" id="{5227C5E7-A5D3-4442-B71E-27FB013D1E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5" name="Line 44">
              <a:extLst>
                <a:ext uri="{FF2B5EF4-FFF2-40B4-BE49-F238E27FC236}">
                  <a16:creationId xmlns:a16="http://schemas.microsoft.com/office/drawing/2014/main" id="{6E2E4180-C03B-644C-AA24-4CE1486E73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6" name="Line 45">
              <a:extLst>
                <a:ext uri="{FF2B5EF4-FFF2-40B4-BE49-F238E27FC236}">
                  <a16:creationId xmlns:a16="http://schemas.microsoft.com/office/drawing/2014/main" id="{18ABBE38-3884-E54C-8FAF-072E6D2998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7" name="Line 46">
              <a:extLst>
                <a:ext uri="{FF2B5EF4-FFF2-40B4-BE49-F238E27FC236}">
                  <a16:creationId xmlns:a16="http://schemas.microsoft.com/office/drawing/2014/main" id="{B8C668DE-DAAC-BB46-ACA8-A5317EE16F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8" name="Line 47">
              <a:extLst>
                <a:ext uri="{FF2B5EF4-FFF2-40B4-BE49-F238E27FC236}">
                  <a16:creationId xmlns:a16="http://schemas.microsoft.com/office/drawing/2014/main" id="{F688258B-23A9-444B-9167-EC60AF471A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9" name="Line 48">
              <a:extLst>
                <a:ext uri="{FF2B5EF4-FFF2-40B4-BE49-F238E27FC236}">
                  <a16:creationId xmlns:a16="http://schemas.microsoft.com/office/drawing/2014/main" id="{1CD6CCE7-C2AF-7B4D-92B4-1AFF082133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60" name="Line 49">
              <a:extLst>
                <a:ext uri="{FF2B5EF4-FFF2-40B4-BE49-F238E27FC236}">
                  <a16:creationId xmlns:a16="http://schemas.microsoft.com/office/drawing/2014/main" id="{67AB53BD-76A7-5C49-BB38-9DAF9A31B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761" name="Group 50">
              <a:extLst>
                <a:ext uri="{FF2B5EF4-FFF2-40B4-BE49-F238E27FC236}">
                  <a16:creationId xmlns:a16="http://schemas.microsoft.com/office/drawing/2014/main" id="{5A3D359F-89DA-C649-815B-A43F1B3CFB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3772" name="Line 51">
                <a:extLst>
                  <a:ext uri="{FF2B5EF4-FFF2-40B4-BE49-F238E27FC236}">
                    <a16:creationId xmlns:a16="http://schemas.microsoft.com/office/drawing/2014/main" id="{0853EC36-AA68-5E4A-9D13-C8024B39E8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73" name="Line 52">
                <a:extLst>
                  <a:ext uri="{FF2B5EF4-FFF2-40B4-BE49-F238E27FC236}">
                    <a16:creationId xmlns:a16="http://schemas.microsoft.com/office/drawing/2014/main" id="{4C5DD55E-A154-2142-9962-42662EDA9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74" name="Line 53">
                <a:extLst>
                  <a:ext uri="{FF2B5EF4-FFF2-40B4-BE49-F238E27FC236}">
                    <a16:creationId xmlns:a16="http://schemas.microsoft.com/office/drawing/2014/main" id="{8603CFC2-38DF-B44E-A50F-2A0E60CCD5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75" name="Line 54">
                <a:extLst>
                  <a:ext uri="{FF2B5EF4-FFF2-40B4-BE49-F238E27FC236}">
                    <a16:creationId xmlns:a16="http://schemas.microsoft.com/office/drawing/2014/main" id="{437A371D-B0D3-A648-9BF6-BD19295EDA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62" name="Group 55">
              <a:extLst>
                <a:ext uri="{FF2B5EF4-FFF2-40B4-BE49-F238E27FC236}">
                  <a16:creationId xmlns:a16="http://schemas.microsoft.com/office/drawing/2014/main" id="{37F01F64-E8DC-7E4F-8946-9D9709FBAFC7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3768" name="Line 56">
                <a:extLst>
                  <a:ext uri="{FF2B5EF4-FFF2-40B4-BE49-F238E27FC236}">
                    <a16:creationId xmlns:a16="http://schemas.microsoft.com/office/drawing/2014/main" id="{6777EA2A-8BA9-584E-B442-891D71D15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69" name="Line 57">
                <a:extLst>
                  <a:ext uri="{FF2B5EF4-FFF2-40B4-BE49-F238E27FC236}">
                    <a16:creationId xmlns:a16="http://schemas.microsoft.com/office/drawing/2014/main" id="{DAC3D1BA-24FB-D446-BF5B-3F4F15C8A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70" name="Line 58">
                <a:extLst>
                  <a:ext uri="{FF2B5EF4-FFF2-40B4-BE49-F238E27FC236}">
                    <a16:creationId xmlns:a16="http://schemas.microsoft.com/office/drawing/2014/main" id="{A4929822-E768-F644-B00F-BA98E63E34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71" name="Line 59">
                <a:extLst>
                  <a:ext uri="{FF2B5EF4-FFF2-40B4-BE49-F238E27FC236}">
                    <a16:creationId xmlns:a16="http://schemas.microsoft.com/office/drawing/2014/main" id="{0D260F96-B812-C344-912B-9C94784737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63" name="Group 60">
              <a:extLst>
                <a:ext uri="{FF2B5EF4-FFF2-40B4-BE49-F238E27FC236}">
                  <a16:creationId xmlns:a16="http://schemas.microsoft.com/office/drawing/2014/main" id="{5B19FAFA-E0C4-044C-8BC3-EB875626DF3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3764" name="Line 61">
                <a:extLst>
                  <a:ext uri="{FF2B5EF4-FFF2-40B4-BE49-F238E27FC236}">
                    <a16:creationId xmlns:a16="http://schemas.microsoft.com/office/drawing/2014/main" id="{AF08CE31-EB91-864C-B266-DC2D5386F8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65" name="Line 62">
                <a:extLst>
                  <a:ext uri="{FF2B5EF4-FFF2-40B4-BE49-F238E27FC236}">
                    <a16:creationId xmlns:a16="http://schemas.microsoft.com/office/drawing/2014/main" id="{534EC605-D801-A248-B488-6952518253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66" name="Line 63">
                <a:extLst>
                  <a:ext uri="{FF2B5EF4-FFF2-40B4-BE49-F238E27FC236}">
                    <a16:creationId xmlns:a16="http://schemas.microsoft.com/office/drawing/2014/main" id="{D4222229-BEBB-204B-AFA0-7657F4830A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67" name="Line 64">
                <a:extLst>
                  <a:ext uri="{FF2B5EF4-FFF2-40B4-BE49-F238E27FC236}">
                    <a16:creationId xmlns:a16="http://schemas.microsoft.com/office/drawing/2014/main" id="{191BCC6C-F97B-794B-8AC1-1C30D286C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3556" name="Group 65">
            <a:extLst>
              <a:ext uri="{FF2B5EF4-FFF2-40B4-BE49-F238E27FC236}">
                <a16:creationId xmlns:a16="http://schemas.microsoft.com/office/drawing/2014/main" id="{3D6105BC-C283-1844-8E23-330C30AE79FB}"/>
              </a:ext>
            </a:extLst>
          </p:cNvPr>
          <p:cNvGrpSpPr>
            <a:grpSpLocks/>
          </p:cNvGrpSpPr>
          <p:nvPr/>
        </p:nvGrpSpPr>
        <p:grpSpPr bwMode="auto">
          <a:xfrm>
            <a:off x="3389314" y="2311401"/>
            <a:ext cx="242887" cy="485775"/>
            <a:chOff x="3796" y="1043"/>
            <a:chExt cx="865" cy="1237"/>
          </a:xfrm>
        </p:grpSpPr>
        <p:sp>
          <p:nvSpPr>
            <p:cNvPr id="23716" name="Line 66">
              <a:extLst>
                <a:ext uri="{FF2B5EF4-FFF2-40B4-BE49-F238E27FC236}">
                  <a16:creationId xmlns:a16="http://schemas.microsoft.com/office/drawing/2014/main" id="{F103FE5C-DD35-1847-BFC5-CA0A6302C8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17" name="Line 67">
              <a:extLst>
                <a:ext uri="{FF2B5EF4-FFF2-40B4-BE49-F238E27FC236}">
                  <a16:creationId xmlns:a16="http://schemas.microsoft.com/office/drawing/2014/main" id="{D62F22E2-3581-864B-A5AF-8AC0C8508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18" name="Line 68">
              <a:extLst>
                <a:ext uri="{FF2B5EF4-FFF2-40B4-BE49-F238E27FC236}">
                  <a16:creationId xmlns:a16="http://schemas.microsoft.com/office/drawing/2014/main" id="{05088508-6013-624A-8549-D6919EE5E4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19" name="Line 69">
              <a:extLst>
                <a:ext uri="{FF2B5EF4-FFF2-40B4-BE49-F238E27FC236}">
                  <a16:creationId xmlns:a16="http://schemas.microsoft.com/office/drawing/2014/main" id="{BF2F2FDE-666A-EA41-B093-B064E613B8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0" name="Line 70">
              <a:extLst>
                <a:ext uri="{FF2B5EF4-FFF2-40B4-BE49-F238E27FC236}">
                  <a16:creationId xmlns:a16="http://schemas.microsoft.com/office/drawing/2014/main" id="{6C6C9DB2-881E-4349-9FE7-961DF7DEA5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1" name="Line 71">
              <a:extLst>
                <a:ext uri="{FF2B5EF4-FFF2-40B4-BE49-F238E27FC236}">
                  <a16:creationId xmlns:a16="http://schemas.microsoft.com/office/drawing/2014/main" id="{95D9FEFB-7F9C-044A-A3A3-9BDB832874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2" name="Line 72">
              <a:extLst>
                <a:ext uri="{FF2B5EF4-FFF2-40B4-BE49-F238E27FC236}">
                  <a16:creationId xmlns:a16="http://schemas.microsoft.com/office/drawing/2014/main" id="{16319913-148C-5B4D-B883-D93725D593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3" name="Line 73">
              <a:extLst>
                <a:ext uri="{FF2B5EF4-FFF2-40B4-BE49-F238E27FC236}">
                  <a16:creationId xmlns:a16="http://schemas.microsoft.com/office/drawing/2014/main" id="{E3BE92FF-A67A-C34B-A26F-687C9AD553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4" name="Line 74">
              <a:extLst>
                <a:ext uri="{FF2B5EF4-FFF2-40B4-BE49-F238E27FC236}">
                  <a16:creationId xmlns:a16="http://schemas.microsoft.com/office/drawing/2014/main" id="{57D4CB75-DF89-814B-918E-FB49AD8EC1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5" name="Line 75">
              <a:extLst>
                <a:ext uri="{FF2B5EF4-FFF2-40B4-BE49-F238E27FC236}">
                  <a16:creationId xmlns:a16="http://schemas.microsoft.com/office/drawing/2014/main" id="{5B713185-BA92-664D-A92C-894313E515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6" name="Line 76">
              <a:extLst>
                <a:ext uri="{FF2B5EF4-FFF2-40B4-BE49-F238E27FC236}">
                  <a16:creationId xmlns:a16="http://schemas.microsoft.com/office/drawing/2014/main" id="{ADE23F06-6D69-664E-A6BE-80B9013035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7" name="Line 77">
              <a:extLst>
                <a:ext uri="{FF2B5EF4-FFF2-40B4-BE49-F238E27FC236}">
                  <a16:creationId xmlns:a16="http://schemas.microsoft.com/office/drawing/2014/main" id="{52AB9D0F-BD05-784F-B933-BE001E8123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8" name="Line 78">
              <a:extLst>
                <a:ext uri="{FF2B5EF4-FFF2-40B4-BE49-F238E27FC236}">
                  <a16:creationId xmlns:a16="http://schemas.microsoft.com/office/drawing/2014/main" id="{1B742061-35F5-3244-9BF1-2DA23303B2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9" name="Line 79">
              <a:extLst>
                <a:ext uri="{FF2B5EF4-FFF2-40B4-BE49-F238E27FC236}">
                  <a16:creationId xmlns:a16="http://schemas.microsoft.com/office/drawing/2014/main" id="{FECA6688-A3AB-CE48-B88F-3E72EEA9C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30" name="Line 80">
              <a:extLst>
                <a:ext uri="{FF2B5EF4-FFF2-40B4-BE49-F238E27FC236}">
                  <a16:creationId xmlns:a16="http://schemas.microsoft.com/office/drawing/2014/main" id="{FF15ED8D-8B11-AF49-9C43-0391CA726E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731" name="Group 81">
              <a:extLst>
                <a:ext uri="{FF2B5EF4-FFF2-40B4-BE49-F238E27FC236}">
                  <a16:creationId xmlns:a16="http://schemas.microsoft.com/office/drawing/2014/main" id="{E39B5AAB-2C6A-AD4F-AC03-925688640C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3742" name="Line 82">
                <a:extLst>
                  <a:ext uri="{FF2B5EF4-FFF2-40B4-BE49-F238E27FC236}">
                    <a16:creationId xmlns:a16="http://schemas.microsoft.com/office/drawing/2014/main" id="{DE10E8B4-8512-834F-856D-B73F1ABBEE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43" name="Line 83">
                <a:extLst>
                  <a:ext uri="{FF2B5EF4-FFF2-40B4-BE49-F238E27FC236}">
                    <a16:creationId xmlns:a16="http://schemas.microsoft.com/office/drawing/2014/main" id="{6A4D22DB-797C-CB4B-AE8D-7054C88DE2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44" name="Line 84">
                <a:extLst>
                  <a:ext uri="{FF2B5EF4-FFF2-40B4-BE49-F238E27FC236}">
                    <a16:creationId xmlns:a16="http://schemas.microsoft.com/office/drawing/2014/main" id="{C0E12DB6-5E49-F94F-A9B4-A9BBB8B341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45" name="Line 85">
                <a:extLst>
                  <a:ext uri="{FF2B5EF4-FFF2-40B4-BE49-F238E27FC236}">
                    <a16:creationId xmlns:a16="http://schemas.microsoft.com/office/drawing/2014/main" id="{AD4DAF96-6F10-8446-9B7D-4BAB320851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32" name="Group 86">
              <a:extLst>
                <a:ext uri="{FF2B5EF4-FFF2-40B4-BE49-F238E27FC236}">
                  <a16:creationId xmlns:a16="http://schemas.microsoft.com/office/drawing/2014/main" id="{036A528E-ABA2-DE48-8869-37DF1C003756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3738" name="Line 87">
                <a:extLst>
                  <a:ext uri="{FF2B5EF4-FFF2-40B4-BE49-F238E27FC236}">
                    <a16:creationId xmlns:a16="http://schemas.microsoft.com/office/drawing/2014/main" id="{6C41E223-9C7B-FE4B-9F1C-6E046E3E00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39" name="Line 88">
                <a:extLst>
                  <a:ext uri="{FF2B5EF4-FFF2-40B4-BE49-F238E27FC236}">
                    <a16:creationId xmlns:a16="http://schemas.microsoft.com/office/drawing/2014/main" id="{87927B29-61B9-7248-81B6-AD222BBD61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40" name="Line 89">
                <a:extLst>
                  <a:ext uri="{FF2B5EF4-FFF2-40B4-BE49-F238E27FC236}">
                    <a16:creationId xmlns:a16="http://schemas.microsoft.com/office/drawing/2014/main" id="{0186DE7B-B6D4-084F-A75A-F6F0505FB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41" name="Line 90">
                <a:extLst>
                  <a:ext uri="{FF2B5EF4-FFF2-40B4-BE49-F238E27FC236}">
                    <a16:creationId xmlns:a16="http://schemas.microsoft.com/office/drawing/2014/main" id="{2D5B5BF5-923B-9843-8BE3-9B78987740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33" name="Group 91">
              <a:extLst>
                <a:ext uri="{FF2B5EF4-FFF2-40B4-BE49-F238E27FC236}">
                  <a16:creationId xmlns:a16="http://schemas.microsoft.com/office/drawing/2014/main" id="{ABCBA05F-F477-AD4F-BB16-2E989F850E7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3734" name="Line 92">
                <a:extLst>
                  <a:ext uri="{FF2B5EF4-FFF2-40B4-BE49-F238E27FC236}">
                    <a16:creationId xmlns:a16="http://schemas.microsoft.com/office/drawing/2014/main" id="{FBF6ABA2-FE9C-7347-A42D-90752EF4D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35" name="Line 93">
                <a:extLst>
                  <a:ext uri="{FF2B5EF4-FFF2-40B4-BE49-F238E27FC236}">
                    <a16:creationId xmlns:a16="http://schemas.microsoft.com/office/drawing/2014/main" id="{13E7CEA0-8162-8945-AB1C-DBE66D224B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36" name="Line 94">
                <a:extLst>
                  <a:ext uri="{FF2B5EF4-FFF2-40B4-BE49-F238E27FC236}">
                    <a16:creationId xmlns:a16="http://schemas.microsoft.com/office/drawing/2014/main" id="{AE374D4F-3188-6F48-BD89-C7B6D038AA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37" name="Line 95">
                <a:extLst>
                  <a:ext uri="{FF2B5EF4-FFF2-40B4-BE49-F238E27FC236}">
                    <a16:creationId xmlns:a16="http://schemas.microsoft.com/office/drawing/2014/main" id="{6E9623AD-BBAF-CE47-84AA-B1D99F25F2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23557" name="Line 96">
            <a:extLst>
              <a:ext uri="{FF2B5EF4-FFF2-40B4-BE49-F238E27FC236}">
                <a16:creationId xmlns:a16="http://schemas.microsoft.com/office/drawing/2014/main" id="{965CE695-FC74-E84F-8572-7D17D4F2FF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6950" y="2292350"/>
            <a:ext cx="169545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97">
            <a:extLst>
              <a:ext uri="{FF2B5EF4-FFF2-40B4-BE49-F238E27FC236}">
                <a16:creationId xmlns:a16="http://schemas.microsoft.com/office/drawing/2014/main" id="{AADA0196-52CB-5043-9E84-DD985B1FDA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8926" y="228441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98">
            <a:extLst>
              <a:ext uri="{FF2B5EF4-FFF2-40B4-BE49-F238E27FC236}">
                <a16:creationId xmlns:a16="http://schemas.microsoft.com/office/drawing/2014/main" id="{94C1CBA4-7A6D-7F46-862B-30FC094C1F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1" y="1911350"/>
            <a:ext cx="162401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0" name="Group 99">
            <a:extLst>
              <a:ext uri="{FF2B5EF4-FFF2-40B4-BE49-F238E27FC236}">
                <a16:creationId xmlns:a16="http://schemas.microsoft.com/office/drawing/2014/main" id="{884AE680-7D8F-E045-8144-0F49649D8A11}"/>
              </a:ext>
            </a:extLst>
          </p:cNvPr>
          <p:cNvGrpSpPr>
            <a:grpSpLocks/>
          </p:cNvGrpSpPr>
          <p:nvPr/>
        </p:nvGrpSpPr>
        <p:grpSpPr bwMode="auto">
          <a:xfrm>
            <a:off x="5200651" y="1998663"/>
            <a:ext cx="550863" cy="411162"/>
            <a:chOff x="611" y="3693"/>
            <a:chExt cx="449" cy="287"/>
          </a:xfrm>
        </p:grpSpPr>
        <p:sp>
          <p:nvSpPr>
            <p:cNvPr id="23707" name="Rectangle 100">
              <a:extLst>
                <a:ext uri="{FF2B5EF4-FFF2-40B4-BE49-F238E27FC236}">
                  <a16:creationId xmlns:a16="http://schemas.microsoft.com/office/drawing/2014/main" id="{ADAB7C39-18CB-0F49-9A79-8B6CA8955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708" name="Group 101">
              <a:extLst>
                <a:ext uri="{FF2B5EF4-FFF2-40B4-BE49-F238E27FC236}">
                  <a16:creationId xmlns:a16="http://schemas.microsoft.com/office/drawing/2014/main" id="{8DFB7E9F-ADAA-9449-8D09-92083B35C6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3714" name="Freeform 102">
                <a:extLst>
                  <a:ext uri="{FF2B5EF4-FFF2-40B4-BE49-F238E27FC236}">
                    <a16:creationId xmlns:a16="http://schemas.microsoft.com/office/drawing/2014/main" id="{6439C5BC-CAFE-C746-9119-3861AD67A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5" name="Freeform 103">
                <a:extLst>
                  <a:ext uri="{FF2B5EF4-FFF2-40B4-BE49-F238E27FC236}">
                    <a16:creationId xmlns:a16="http://schemas.microsoft.com/office/drawing/2014/main" id="{D267FCDB-4020-D647-A548-BB44FB9D118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709" name="Freeform 104">
              <a:extLst>
                <a:ext uri="{FF2B5EF4-FFF2-40B4-BE49-F238E27FC236}">
                  <a16:creationId xmlns:a16="http://schemas.microsoft.com/office/drawing/2014/main" id="{520B7869-C53D-804B-B1AF-3461065C5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10" name="Freeform 105">
              <a:extLst>
                <a:ext uri="{FF2B5EF4-FFF2-40B4-BE49-F238E27FC236}">
                  <a16:creationId xmlns:a16="http://schemas.microsoft.com/office/drawing/2014/main" id="{4E3B69A4-3A25-6344-98B2-B8754A0C6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11" name="Freeform 106">
              <a:extLst>
                <a:ext uri="{FF2B5EF4-FFF2-40B4-BE49-F238E27FC236}">
                  <a16:creationId xmlns:a16="http://schemas.microsoft.com/office/drawing/2014/main" id="{58D72CBA-ABEF-5F44-BEF3-661101C64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12" name="Freeform 107">
              <a:extLst>
                <a:ext uri="{FF2B5EF4-FFF2-40B4-BE49-F238E27FC236}">
                  <a16:creationId xmlns:a16="http://schemas.microsoft.com/office/drawing/2014/main" id="{3F7739BF-67D6-954F-B5DD-E0B7DDABB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13" name="Freeform 108">
              <a:extLst>
                <a:ext uri="{FF2B5EF4-FFF2-40B4-BE49-F238E27FC236}">
                  <a16:creationId xmlns:a16="http://schemas.microsoft.com/office/drawing/2014/main" id="{0A2E634E-5139-9445-8F33-B47599386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1" name="Group 109">
            <a:extLst>
              <a:ext uri="{FF2B5EF4-FFF2-40B4-BE49-F238E27FC236}">
                <a16:creationId xmlns:a16="http://schemas.microsoft.com/office/drawing/2014/main" id="{7EDA5FA5-2250-BD49-9099-B15CBCFC415C}"/>
              </a:ext>
            </a:extLst>
          </p:cNvPr>
          <p:cNvGrpSpPr>
            <a:grpSpLocks/>
          </p:cNvGrpSpPr>
          <p:nvPr/>
        </p:nvGrpSpPr>
        <p:grpSpPr bwMode="auto">
          <a:xfrm>
            <a:off x="6200776" y="1630363"/>
            <a:ext cx="550863" cy="1001712"/>
            <a:chOff x="611" y="3693"/>
            <a:chExt cx="449" cy="287"/>
          </a:xfrm>
        </p:grpSpPr>
        <p:sp>
          <p:nvSpPr>
            <p:cNvPr id="23698" name="Rectangle 110">
              <a:extLst>
                <a:ext uri="{FF2B5EF4-FFF2-40B4-BE49-F238E27FC236}">
                  <a16:creationId xmlns:a16="http://schemas.microsoft.com/office/drawing/2014/main" id="{CAC459D3-6D44-044B-B4F1-2DA30D8B5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99" name="Group 111">
              <a:extLst>
                <a:ext uri="{FF2B5EF4-FFF2-40B4-BE49-F238E27FC236}">
                  <a16:creationId xmlns:a16="http://schemas.microsoft.com/office/drawing/2014/main" id="{677F86E0-8CE5-8743-BB02-D5A85BB89B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3705" name="Freeform 112">
                <a:extLst>
                  <a:ext uri="{FF2B5EF4-FFF2-40B4-BE49-F238E27FC236}">
                    <a16:creationId xmlns:a16="http://schemas.microsoft.com/office/drawing/2014/main" id="{622EDCB3-7383-FE4A-84A4-497E57924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6" name="Freeform 113">
                <a:extLst>
                  <a:ext uri="{FF2B5EF4-FFF2-40B4-BE49-F238E27FC236}">
                    <a16:creationId xmlns:a16="http://schemas.microsoft.com/office/drawing/2014/main" id="{4948ABFD-A542-8941-8A04-0F061A0B054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700" name="Freeform 114">
              <a:extLst>
                <a:ext uri="{FF2B5EF4-FFF2-40B4-BE49-F238E27FC236}">
                  <a16:creationId xmlns:a16="http://schemas.microsoft.com/office/drawing/2014/main" id="{9051D70F-A38D-F948-809E-C9023C3BF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01" name="Freeform 115">
              <a:extLst>
                <a:ext uri="{FF2B5EF4-FFF2-40B4-BE49-F238E27FC236}">
                  <a16:creationId xmlns:a16="http://schemas.microsoft.com/office/drawing/2014/main" id="{643E6F91-D9B1-534F-8CE2-9B8BB38D4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02" name="Freeform 116">
              <a:extLst>
                <a:ext uri="{FF2B5EF4-FFF2-40B4-BE49-F238E27FC236}">
                  <a16:creationId xmlns:a16="http://schemas.microsoft.com/office/drawing/2014/main" id="{4F3E7830-0515-6D4C-B0E9-DF988085B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03" name="Freeform 117">
              <a:extLst>
                <a:ext uri="{FF2B5EF4-FFF2-40B4-BE49-F238E27FC236}">
                  <a16:creationId xmlns:a16="http://schemas.microsoft.com/office/drawing/2014/main" id="{8565D179-5669-A24F-A10A-B8CD9740E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04" name="Freeform 118">
              <a:extLst>
                <a:ext uri="{FF2B5EF4-FFF2-40B4-BE49-F238E27FC236}">
                  <a16:creationId xmlns:a16="http://schemas.microsoft.com/office/drawing/2014/main" id="{1646A4D0-7CC2-E94E-A646-A907919E6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2" name="Line 119">
            <a:extLst>
              <a:ext uri="{FF2B5EF4-FFF2-40B4-BE49-F238E27FC236}">
                <a16:creationId xmlns:a16="http://schemas.microsoft.com/office/drawing/2014/main" id="{371C738A-C23F-F741-94BC-7E0C869A1A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7701" y="2230439"/>
            <a:ext cx="4476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20">
            <a:extLst>
              <a:ext uri="{FF2B5EF4-FFF2-40B4-BE49-F238E27FC236}">
                <a16:creationId xmlns:a16="http://schemas.microsoft.com/office/drawing/2014/main" id="{178853C9-B3BD-9445-9DD6-562CF4C8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013" y="2430464"/>
            <a:ext cx="11350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</a:p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network </a:t>
            </a:r>
          </a:p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</p:txBody>
      </p:sp>
      <p:sp>
        <p:nvSpPr>
          <p:cNvPr id="23564" name="Text Box 121">
            <a:extLst>
              <a:ext uri="{FF2B5EF4-FFF2-40B4-BE49-F238E27FC236}">
                <a16:creationId xmlns:a16="http://schemas.microsoft.com/office/drawing/2014/main" id="{7BD79535-0125-0748-863D-738BBFA8F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13350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pic>
        <p:nvPicPr>
          <p:cNvPr id="23565" name="Picture 122" descr="imgyjavg[1]">
            <a:extLst>
              <a:ext uri="{FF2B5EF4-FFF2-40B4-BE49-F238E27FC236}">
                <a16:creationId xmlns:a16="http://schemas.microsoft.com/office/drawing/2014/main" id="{E8FBB910-0638-5A4D-84E8-87EC86322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6" y="172878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6" name="Group 123">
            <a:extLst>
              <a:ext uri="{FF2B5EF4-FFF2-40B4-BE49-F238E27FC236}">
                <a16:creationId xmlns:a16="http://schemas.microsoft.com/office/drawing/2014/main" id="{84E2E606-EEE1-9C4B-BEE3-166DDE1BA522}"/>
              </a:ext>
            </a:extLst>
          </p:cNvPr>
          <p:cNvGrpSpPr>
            <a:grpSpLocks/>
          </p:cNvGrpSpPr>
          <p:nvPr/>
        </p:nvGrpSpPr>
        <p:grpSpPr bwMode="auto">
          <a:xfrm>
            <a:off x="1747838" y="2135189"/>
            <a:ext cx="831850" cy="180975"/>
            <a:chOff x="3072" y="739"/>
            <a:chExt cx="652" cy="146"/>
          </a:xfrm>
        </p:grpSpPr>
        <p:pic>
          <p:nvPicPr>
            <p:cNvPr id="23695" name="Picture 124" descr="lgv_fqmg[1]">
              <a:extLst>
                <a:ext uri="{FF2B5EF4-FFF2-40B4-BE49-F238E27FC236}">
                  <a16:creationId xmlns:a16="http://schemas.microsoft.com/office/drawing/2014/main" id="{DC7C5516-D884-C64E-9012-0EA3CDCFB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96" name="Line 125">
              <a:extLst>
                <a:ext uri="{FF2B5EF4-FFF2-40B4-BE49-F238E27FC236}">
                  <a16:creationId xmlns:a16="http://schemas.microsoft.com/office/drawing/2014/main" id="{425ACD7F-1500-8B43-AA4D-5629FB3862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7" name="Line 126">
              <a:extLst>
                <a:ext uri="{FF2B5EF4-FFF2-40B4-BE49-F238E27FC236}">
                  <a16:creationId xmlns:a16="http://schemas.microsoft.com/office/drawing/2014/main" id="{F7D44491-59AD-424F-A864-97B4277421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7" name="Oval 127">
            <a:extLst>
              <a:ext uri="{FF2B5EF4-FFF2-40B4-BE49-F238E27FC236}">
                <a16:creationId xmlns:a16="http://schemas.microsoft.com/office/drawing/2014/main" id="{5F28720B-34F4-8C49-9EA4-6D100D3C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1406525"/>
            <a:ext cx="3170238" cy="14732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3568" name="Picture 128" descr="imgyjavg[1]">
            <a:extLst>
              <a:ext uri="{FF2B5EF4-FFF2-40B4-BE49-F238E27FC236}">
                <a16:creationId xmlns:a16="http://schemas.microsoft.com/office/drawing/2014/main" id="{EA099D53-7ECA-0E4B-B60B-307E21907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1" y="2468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9" name="Group 130">
            <a:extLst>
              <a:ext uri="{FF2B5EF4-FFF2-40B4-BE49-F238E27FC236}">
                <a16:creationId xmlns:a16="http://schemas.microsoft.com/office/drawing/2014/main" id="{2DEA1F18-E74B-6B40-AEE2-A532885F0F42}"/>
              </a:ext>
            </a:extLst>
          </p:cNvPr>
          <p:cNvGrpSpPr>
            <a:grpSpLocks/>
          </p:cNvGrpSpPr>
          <p:nvPr/>
        </p:nvGrpSpPr>
        <p:grpSpPr bwMode="auto">
          <a:xfrm>
            <a:off x="6184901" y="3173413"/>
            <a:ext cx="582613" cy="641350"/>
            <a:chOff x="3028" y="1864"/>
            <a:chExt cx="347" cy="631"/>
          </a:xfrm>
        </p:grpSpPr>
        <p:sp>
          <p:nvSpPr>
            <p:cNvPr id="23689" name="Rectangle 131">
              <a:extLst>
                <a:ext uri="{FF2B5EF4-FFF2-40B4-BE49-F238E27FC236}">
                  <a16:creationId xmlns:a16="http://schemas.microsoft.com/office/drawing/2014/main" id="{776AB9B1-3C64-F04E-84AD-A75D2CCA9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90" name="Freeform 132">
              <a:extLst>
                <a:ext uri="{FF2B5EF4-FFF2-40B4-BE49-F238E27FC236}">
                  <a16:creationId xmlns:a16="http://schemas.microsoft.com/office/drawing/2014/main" id="{2E799308-B6B3-DA4C-BF82-7D016C3AE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6 w 62"/>
                <a:gd name="T1" fmla="*/ 0 h 74"/>
                <a:gd name="T2" fmla="*/ 10 w 62"/>
                <a:gd name="T3" fmla="*/ 14406 h 74"/>
                <a:gd name="T4" fmla="*/ 0 w 62"/>
                <a:gd name="T5" fmla="*/ 18617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1" name="Freeform 133">
              <a:extLst>
                <a:ext uri="{FF2B5EF4-FFF2-40B4-BE49-F238E27FC236}">
                  <a16:creationId xmlns:a16="http://schemas.microsoft.com/office/drawing/2014/main" id="{A103EC08-98DA-104F-AB00-D92E2CB13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3021 h 225"/>
                <a:gd name="T2" fmla="*/ 0 w 63"/>
                <a:gd name="T3" fmla="*/ 42049 h 225"/>
                <a:gd name="T4" fmla="*/ 11 w 63"/>
                <a:gd name="T5" fmla="*/ 37700 h 225"/>
                <a:gd name="T6" fmla="*/ 11 w 63"/>
                <a:gd name="T7" fmla="*/ 0 h 225"/>
                <a:gd name="T8" fmla="*/ 2 w 63"/>
                <a:gd name="T9" fmla="*/ 302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2" name="Freeform 134">
              <a:extLst>
                <a:ext uri="{FF2B5EF4-FFF2-40B4-BE49-F238E27FC236}">
                  <a16:creationId xmlns:a16="http://schemas.microsoft.com/office/drawing/2014/main" id="{135F8DB5-4443-5F43-B317-6AE2FCCBC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7 w 47"/>
                <a:gd name="T3" fmla="*/ 18990 h 78"/>
                <a:gd name="T4" fmla="*/ 2 w 47"/>
                <a:gd name="T5" fmla="*/ 18777 h 78"/>
                <a:gd name="T6" fmla="*/ 0 w 47"/>
                <a:gd name="T7" fmla="*/ 8565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3" name="Freeform 135">
              <a:extLst>
                <a:ext uri="{FF2B5EF4-FFF2-40B4-BE49-F238E27FC236}">
                  <a16:creationId xmlns:a16="http://schemas.microsoft.com/office/drawing/2014/main" id="{1DA2A3F2-322D-6548-819D-F08A239E0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4 w 44"/>
                <a:gd name="T1" fmla="*/ 0 h 51"/>
                <a:gd name="T2" fmla="*/ 0 w 44"/>
                <a:gd name="T3" fmla="*/ 12564 h 51"/>
                <a:gd name="T4" fmla="*/ 7 w 44"/>
                <a:gd name="T5" fmla="*/ 11097 h 51"/>
                <a:gd name="T6" fmla="*/ 4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4" name="Freeform 136">
              <a:extLst>
                <a:ext uri="{FF2B5EF4-FFF2-40B4-BE49-F238E27FC236}">
                  <a16:creationId xmlns:a16="http://schemas.microsoft.com/office/drawing/2014/main" id="{4217BF3D-381C-BC44-AA5D-B7D193C29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23701 h 95"/>
                <a:gd name="T2" fmla="*/ 11 w 417"/>
                <a:gd name="T3" fmla="*/ 213 h 95"/>
                <a:gd name="T4" fmla="*/ 68 w 417"/>
                <a:gd name="T5" fmla="*/ 0 h 95"/>
                <a:gd name="T6" fmla="*/ 61 w 417"/>
                <a:gd name="T7" fmla="*/ 23701 h 95"/>
                <a:gd name="T8" fmla="*/ 0 w 417"/>
                <a:gd name="T9" fmla="*/ 23701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70" name="Text Box 137">
            <a:extLst>
              <a:ext uri="{FF2B5EF4-FFF2-40B4-BE49-F238E27FC236}">
                <a16:creationId xmlns:a16="http://schemas.microsoft.com/office/drawing/2014/main" id="{2D60F7AB-714F-6046-B07E-A9671F176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381793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SGSN</a:t>
            </a:r>
          </a:p>
        </p:txBody>
      </p:sp>
      <p:sp>
        <p:nvSpPr>
          <p:cNvPr id="23571" name="Line 138">
            <a:extLst>
              <a:ext uri="{FF2B5EF4-FFF2-40B4-BE49-F238E27FC236}">
                <a16:creationId xmlns:a16="http://schemas.microsoft.com/office/drawing/2014/main" id="{236EB035-1881-9B4D-9A29-1BC499E292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7363" y="3605214"/>
            <a:ext cx="685800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72" name="Group 139">
            <a:extLst>
              <a:ext uri="{FF2B5EF4-FFF2-40B4-BE49-F238E27FC236}">
                <a16:creationId xmlns:a16="http://schemas.microsoft.com/office/drawing/2014/main" id="{B4DC1FE9-0513-EF42-9248-F001DA99B043}"/>
              </a:ext>
            </a:extLst>
          </p:cNvPr>
          <p:cNvGrpSpPr>
            <a:grpSpLocks/>
          </p:cNvGrpSpPr>
          <p:nvPr/>
        </p:nvGrpSpPr>
        <p:grpSpPr bwMode="auto">
          <a:xfrm>
            <a:off x="6129339" y="3425826"/>
            <a:ext cx="693737" cy="314325"/>
            <a:chOff x="3600" y="219"/>
            <a:chExt cx="360" cy="175"/>
          </a:xfrm>
        </p:grpSpPr>
        <p:sp>
          <p:nvSpPr>
            <p:cNvPr id="23676" name="Oval 140">
              <a:extLst>
                <a:ext uri="{FF2B5EF4-FFF2-40B4-BE49-F238E27FC236}">
                  <a16:creationId xmlns:a16="http://schemas.microsoft.com/office/drawing/2014/main" id="{76A28181-85B6-854C-B0B8-E151B4CAA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77" name="Line 141">
              <a:extLst>
                <a:ext uri="{FF2B5EF4-FFF2-40B4-BE49-F238E27FC236}">
                  <a16:creationId xmlns:a16="http://schemas.microsoft.com/office/drawing/2014/main" id="{86FE2A96-9BE3-1947-B0A4-D2DEF2EE12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78" name="Line 142">
              <a:extLst>
                <a:ext uri="{FF2B5EF4-FFF2-40B4-BE49-F238E27FC236}">
                  <a16:creationId xmlns:a16="http://schemas.microsoft.com/office/drawing/2014/main" id="{7B382A06-87A8-3E43-9AFE-C268A65C5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79" name="Rectangle 143">
              <a:extLst>
                <a:ext uri="{FF2B5EF4-FFF2-40B4-BE49-F238E27FC236}">
                  <a16:creationId xmlns:a16="http://schemas.microsoft.com/office/drawing/2014/main" id="{E3333932-27CD-BD43-A78D-66976AADA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9"/>
              <a:ext cx="353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680" name="Oval 144">
              <a:extLst>
                <a:ext uri="{FF2B5EF4-FFF2-40B4-BE49-F238E27FC236}">
                  <a16:creationId xmlns:a16="http://schemas.microsoft.com/office/drawing/2014/main" id="{3D62AC42-3D63-1043-9680-5DFB70F49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81" name="Group 145">
              <a:extLst>
                <a:ext uri="{FF2B5EF4-FFF2-40B4-BE49-F238E27FC236}">
                  <a16:creationId xmlns:a16="http://schemas.microsoft.com/office/drawing/2014/main" id="{2AA30FEC-2BB8-064E-AC92-2FB2CA7B03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3686" name="Line 146">
                <a:extLst>
                  <a:ext uri="{FF2B5EF4-FFF2-40B4-BE49-F238E27FC236}">
                    <a16:creationId xmlns:a16="http://schemas.microsoft.com/office/drawing/2014/main" id="{27D75F8F-2144-EE49-9FE5-A8E6D1156D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7" name="Line 147">
                <a:extLst>
                  <a:ext uri="{FF2B5EF4-FFF2-40B4-BE49-F238E27FC236}">
                    <a16:creationId xmlns:a16="http://schemas.microsoft.com/office/drawing/2014/main" id="{21D2001A-13D1-BE44-A736-F9B6C0DCC4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8" name="Line 148">
                <a:extLst>
                  <a:ext uri="{FF2B5EF4-FFF2-40B4-BE49-F238E27FC236}">
                    <a16:creationId xmlns:a16="http://schemas.microsoft.com/office/drawing/2014/main" id="{483FDAD8-143B-1C48-99E6-D4B7FAB5E0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682" name="Group 149">
              <a:extLst>
                <a:ext uri="{FF2B5EF4-FFF2-40B4-BE49-F238E27FC236}">
                  <a16:creationId xmlns:a16="http://schemas.microsoft.com/office/drawing/2014/main" id="{32E794F4-E6C1-B24C-AD14-E6BB281B60B4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3683" name="Line 150">
                <a:extLst>
                  <a:ext uri="{FF2B5EF4-FFF2-40B4-BE49-F238E27FC236}">
                    <a16:creationId xmlns:a16="http://schemas.microsoft.com/office/drawing/2014/main" id="{C03061EF-BEB5-AF42-92F4-81224EB0B4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4" name="Line 151">
                <a:extLst>
                  <a:ext uri="{FF2B5EF4-FFF2-40B4-BE49-F238E27FC236}">
                    <a16:creationId xmlns:a16="http://schemas.microsoft.com/office/drawing/2014/main" id="{AD304582-30DC-7645-B7BA-155D440CE0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5" name="Line 152">
                <a:extLst>
                  <a:ext uri="{FF2B5EF4-FFF2-40B4-BE49-F238E27FC236}">
                    <a16:creationId xmlns:a16="http://schemas.microsoft.com/office/drawing/2014/main" id="{086F6275-9246-D842-945C-065D836182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573" name="Line 153">
            <a:extLst>
              <a:ext uri="{FF2B5EF4-FFF2-40B4-BE49-F238E27FC236}">
                <a16:creationId xmlns:a16="http://schemas.microsoft.com/office/drawing/2014/main" id="{88F7DE00-05FB-674F-9383-98C4B8F929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1826" y="2241550"/>
            <a:ext cx="295275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4" name="Line 154">
            <a:extLst>
              <a:ext uri="{FF2B5EF4-FFF2-40B4-BE49-F238E27FC236}">
                <a16:creationId xmlns:a16="http://schemas.microsoft.com/office/drawing/2014/main" id="{9F0B114B-B2BB-F248-8F21-9A6246485E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7100" y="3627438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5" name="Freeform 156">
            <a:extLst>
              <a:ext uri="{FF2B5EF4-FFF2-40B4-BE49-F238E27FC236}">
                <a16:creationId xmlns:a16="http://schemas.microsoft.com/office/drawing/2014/main" id="{97F4AD15-7F50-5B45-B588-A231A75D5454}"/>
              </a:ext>
            </a:extLst>
          </p:cNvPr>
          <p:cNvSpPr>
            <a:spLocks/>
          </p:cNvSpPr>
          <p:nvPr/>
        </p:nvSpPr>
        <p:spPr bwMode="auto">
          <a:xfrm>
            <a:off x="8701089" y="1381126"/>
            <a:ext cx="1235075" cy="16811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Text Box 157">
            <a:extLst>
              <a:ext uri="{FF2B5EF4-FFF2-40B4-BE49-F238E27FC236}">
                <a16:creationId xmlns:a16="http://schemas.microsoft.com/office/drawing/2014/main" id="{D509D8C6-C803-4E44-A1FB-B2DB1E021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039" y="1724025"/>
            <a:ext cx="11064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3577" name="Line 158">
            <a:extLst>
              <a:ext uri="{FF2B5EF4-FFF2-40B4-BE49-F238E27FC236}">
                <a16:creationId xmlns:a16="http://schemas.microsoft.com/office/drawing/2014/main" id="{922E61C0-77E9-DB47-9D3C-9475B04F4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5439" y="2255838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78" name="Group 159">
            <a:extLst>
              <a:ext uri="{FF2B5EF4-FFF2-40B4-BE49-F238E27FC236}">
                <a16:creationId xmlns:a16="http://schemas.microsoft.com/office/drawing/2014/main" id="{376B466C-7338-824E-8020-B16EA0E15E83}"/>
              </a:ext>
            </a:extLst>
          </p:cNvPr>
          <p:cNvGrpSpPr>
            <a:grpSpLocks/>
          </p:cNvGrpSpPr>
          <p:nvPr/>
        </p:nvGrpSpPr>
        <p:grpSpPr bwMode="auto">
          <a:xfrm>
            <a:off x="7935913" y="1590676"/>
            <a:ext cx="550862" cy="1001713"/>
            <a:chOff x="611" y="3693"/>
            <a:chExt cx="449" cy="287"/>
          </a:xfrm>
        </p:grpSpPr>
        <p:sp>
          <p:nvSpPr>
            <p:cNvPr id="23667" name="Rectangle 160">
              <a:extLst>
                <a:ext uri="{FF2B5EF4-FFF2-40B4-BE49-F238E27FC236}">
                  <a16:creationId xmlns:a16="http://schemas.microsoft.com/office/drawing/2014/main" id="{FAE397AC-4D94-D745-8249-DE2CF6D66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68" name="Group 161">
              <a:extLst>
                <a:ext uri="{FF2B5EF4-FFF2-40B4-BE49-F238E27FC236}">
                  <a16:creationId xmlns:a16="http://schemas.microsoft.com/office/drawing/2014/main" id="{5406697C-6E99-324C-9416-67AF92ACFE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3674" name="Freeform 162">
                <a:extLst>
                  <a:ext uri="{FF2B5EF4-FFF2-40B4-BE49-F238E27FC236}">
                    <a16:creationId xmlns:a16="http://schemas.microsoft.com/office/drawing/2014/main" id="{F133229F-C1DB-F64B-A806-C688DCC24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5" name="Freeform 163">
                <a:extLst>
                  <a:ext uri="{FF2B5EF4-FFF2-40B4-BE49-F238E27FC236}">
                    <a16:creationId xmlns:a16="http://schemas.microsoft.com/office/drawing/2014/main" id="{D8BAF6DF-178C-9F4F-8B05-CBE9926F426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669" name="Freeform 164">
              <a:extLst>
                <a:ext uri="{FF2B5EF4-FFF2-40B4-BE49-F238E27FC236}">
                  <a16:creationId xmlns:a16="http://schemas.microsoft.com/office/drawing/2014/main" id="{77750CB0-19EA-D54A-BE49-89F51432A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70" name="Freeform 165">
              <a:extLst>
                <a:ext uri="{FF2B5EF4-FFF2-40B4-BE49-F238E27FC236}">
                  <a16:creationId xmlns:a16="http://schemas.microsoft.com/office/drawing/2014/main" id="{32BFD70A-EDA5-AC46-8B6F-873059982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71" name="Freeform 166">
              <a:extLst>
                <a:ext uri="{FF2B5EF4-FFF2-40B4-BE49-F238E27FC236}">
                  <a16:creationId xmlns:a16="http://schemas.microsoft.com/office/drawing/2014/main" id="{0DC6DB58-F962-6D47-BA9C-511D8AA78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72" name="Freeform 167">
              <a:extLst>
                <a:ext uri="{FF2B5EF4-FFF2-40B4-BE49-F238E27FC236}">
                  <a16:creationId xmlns:a16="http://schemas.microsoft.com/office/drawing/2014/main" id="{C60CAE2E-4E54-A746-A666-9FDE3B7B4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73" name="Freeform 168">
              <a:extLst>
                <a:ext uri="{FF2B5EF4-FFF2-40B4-BE49-F238E27FC236}">
                  <a16:creationId xmlns:a16="http://schemas.microsoft.com/office/drawing/2014/main" id="{06BFF9A2-D78C-0849-A644-BAE3BE536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79" name="Text Box 169">
            <a:extLst>
              <a:ext uri="{FF2B5EF4-FFF2-40B4-BE49-F238E27FC236}">
                <a16:creationId xmlns:a16="http://schemas.microsoft.com/office/drawing/2014/main" id="{12955983-FAEE-1D40-84CE-1E626EE42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525" y="2573339"/>
            <a:ext cx="109517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Gateway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23580" name="Text Box 170">
            <a:extLst>
              <a:ext uri="{FF2B5EF4-FFF2-40B4-BE49-F238E27FC236}">
                <a16:creationId xmlns:a16="http://schemas.microsoft.com/office/drawing/2014/main" id="{7E7EB5D9-9A11-C844-BB92-712A66EA0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1593851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3581" name="Line 171">
            <a:extLst>
              <a:ext uri="{FF2B5EF4-FFF2-40B4-BE49-F238E27FC236}">
                <a16:creationId xmlns:a16="http://schemas.microsoft.com/office/drawing/2014/main" id="{2B748A60-D5CF-F74B-9F7E-59112882D2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4775" y="2325688"/>
            <a:ext cx="2365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2" name="Line 172">
            <a:extLst>
              <a:ext uri="{FF2B5EF4-FFF2-40B4-BE49-F238E27FC236}">
                <a16:creationId xmlns:a16="http://schemas.microsoft.com/office/drawing/2014/main" id="{A921DF3D-125E-9D49-B703-C7188FE919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35889" y="2043114"/>
            <a:ext cx="225425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3" name="Line 173">
            <a:extLst>
              <a:ext uri="{FF2B5EF4-FFF2-40B4-BE49-F238E27FC236}">
                <a16:creationId xmlns:a16="http://schemas.microsoft.com/office/drawing/2014/main" id="{C9C8F136-7F96-9041-9B86-1A23B75599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58064" y="2500313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4" name="Line 174">
            <a:extLst>
              <a:ext uri="{FF2B5EF4-FFF2-40B4-BE49-F238E27FC236}">
                <a16:creationId xmlns:a16="http://schemas.microsoft.com/office/drawing/2014/main" id="{9BFF2FD4-856B-0C4A-BBDF-B0A8C8E80D5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53314" y="1952626"/>
            <a:ext cx="236537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5" name="Line 175">
            <a:extLst>
              <a:ext uri="{FF2B5EF4-FFF2-40B4-BE49-F238E27FC236}">
                <a16:creationId xmlns:a16="http://schemas.microsoft.com/office/drawing/2014/main" id="{A7E3C97E-53CF-6441-B747-F0CDA4BE11B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9063" y="2641600"/>
            <a:ext cx="0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6" name="Line 176">
            <a:extLst>
              <a:ext uri="{FF2B5EF4-FFF2-40B4-BE49-F238E27FC236}">
                <a16:creationId xmlns:a16="http://schemas.microsoft.com/office/drawing/2014/main" id="{D7C8ACDD-2268-8246-BA60-97D9AC5A2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6138" y="2224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87" name="Group 177">
            <a:extLst>
              <a:ext uri="{FF2B5EF4-FFF2-40B4-BE49-F238E27FC236}">
                <a16:creationId xmlns:a16="http://schemas.microsoft.com/office/drawing/2014/main" id="{80CF7DBA-05ED-2243-9D3E-DB02AE22E00A}"/>
              </a:ext>
            </a:extLst>
          </p:cNvPr>
          <p:cNvGrpSpPr>
            <a:grpSpLocks/>
          </p:cNvGrpSpPr>
          <p:nvPr/>
        </p:nvGrpSpPr>
        <p:grpSpPr bwMode="auto">
          <a:xfrm>
            <a:off x="6626226" y="5075239"/>
            <a:ext cx="3838575" cy="1057275"/>
            <a:chOff x="608" y="2728"/>
            <a:chExt cx="2671" cy="908"/>
          </a:xfrm>
        </p:grpSpPr>
        <p:sp>
          <p:nvSpPr>
            <p:cNvPr id="23623" name="Text Box 178">
              <a:extLst>
                <a:ext uri="{FF2B5EF4-FFF2-40B4-BE49-F238E27FC236}">
                  <a16:creationId xmlns:a16="http://schemas.microsoft.com/office/drawing/2014/main" id="{A0CCF784-9F13-1A4A-9FDC-A81BA4211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" y="2841"/>
              <a:ext cx="2195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Serving GPRS Support Node (SGSN)</a:t>
              </a:r>
            </a:p>
          </p:txBody>
        </p:sp>
        <p:grpSp>
          <p:nvGrpSpPr>
            <p:cNvPr id="23624" name="Group 179">
              <a:extLst>
                <a:ext uri="{FF2B5EF4-FFF2-40B4-BE49-F238E27FC236}">
                  <a16:creationId xmlns:a16="http://schemas.microsoft.com/office/drawing/2014/main" id="{5A18CB8B-B8EE-154F-9FFA-38CAE2531B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" y="3125"/>
              <a:ext cx="344" cy="511"/>
              <a:chOff x="600" y="2677"/>
              <a:chExt cx="344" cy="511"/>
            </a:xfrm>
          </p:grpSpPr>
          <p:sp>
            <p:nvSpPr>
              <p:cNvPr id="23647" name="Rectangle 180">
                <a:extLst>
                  <a:ext uri="{FF2B5EF4-FFF2-40B4-BE49-F238E27FC236}">
                    <a16:creationId xmlns:a16="http://schemas.microsoft.com/office/drawing/2014/main" id="{F1A8F191-EF53-1440-9D39-92262ECCA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" y="2821"/>
                <a:ext cx="218" cy="36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48" name="Freeform 181">
                <a:extLst>
                  <a:ext uri="{FF2B5EF4-FFF2-40B4-BE49-F238E27FC236}">
                    <a16:creationId xmlns:a16="http://schemas.microsoft.com/office/drawing/2014/main" id="{82B79723-A603-4C4A-B17D-2D829BA4A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" y="2697"/>
                <a:ext cx="40" cy="131"/>
              </a:xfrm>
              <a:custGeom>
                <a:avLst/>
                <a:gdLst>
                  <a:gd name="T0" fmla="*/ 2 w 62"/>
                  <a:gd name="T1" fmla="*/ 0 h 74"/>
                  <a:gd name="T2" fmla="*/ 3 w 62"/>
                  <a:gd name="T3" fmla="*/ 3112 h 74"/>
                  <a:gd name="T4" fmla="*/ 0 w 62"/>
                  <a:gd name="T5" fmla="*/ 4040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9" name="Freeform 182">
                <a:extLst>
                  <a:ext uri="{FF2B5EF4-FFF2-40B4-BE49-F238E27FC236}">
                    <a16:creationId xmlns:a16="http://schemas.microsoft.com/office/drawing/2014/main" id="{2C0489D3-AC8B-F54C-8D85-9106EF2CA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" y="2803"/>
                <a:ext cx="41" cy="385"/>
              </a:xfrm>
              <a:custGeom>
                <a:avLst/>
                <a:gdLst>
                  <a:gd name="T0" fmla="*/ 1 w 63"/>
                  <a:gd name="T1" fmla="*/ 676 h 225"/>
                  <a:gd name="T2" fmla="*/ 0 w 63"/>
                  <a:gd name="T3" fmla="*/ 9668 h 225"/>
                  <a:gd name="T4" fmla="*/ 3 w 63"/>
                  <a:gd name="T5" fmla="*/ 8680 h 225"/>
                  <a:gd name="T6" fmla="*/ 3 w 63"/>
                  <a:gd name="T7" fmla="*/ 0 h 225"/>
                  <a:gd name="T8" fmla="*/ 1 w 63"/>
                  <a:gd name="T9" fmla="*/ 676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0" name="Freeform 183">
                <a:extLst>
                  <a:ext uri="{FF2B5EF4-FFF2-40B4-BE49-F238E27FC236}">
                    <a16:creationId xmlns:a16="http://schemas.microsoft.com/office/drawing/2014/main" id="{8193E5DF-DD14-4244-8593-208292130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" y="2677"/>
                <a:ext cx="30" cy="139"/>
              </a:xfrm>
              <a:custGeom>
                <a:avLst/>
                <a:gdLst>
                  <a:gd name="T0" fmla="*/ 1 w 47"/>
                  <a:gd name="T1" fmla="*/ 0 h 78"/>
                  <a:gd name="T2" fmla="*/ 2 w 47"/>
                  <a:gd name="T3" fmla="*/ 4459 h 78"/>
                  <a:gd name="T4" fmla="*/ 1 w 47"/>
                  <a:gd name="T5" fmla="*/ 4386 h 78"/>
                  <a:gd name="T6" fmla="*/ 0 w 47"/>
                  <a:gd name="T7" fmla="*/ 1975 h 78"/>
                  <a:gd name="T8" fmla="*/ 1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1" name="Freeform 184">
                <a:extLst>
                  <a:ext uri="{FF2B5EF4-FFF2-40B4-BE49-F238E27FC236}">
                    <a16:creationId xmlns:a16="http://schemas.microsoft.com/office/drawing/2014/main" id="{9A44A6BA-196F-2E43-926C-033C2D85C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" y="2739"/>
                <a:ext cx="28" cy="91"/>
              </a:xfrm>
              <a:custGeom>
                <a:avLst/>
                <a:gdLst>
                  <a:gd name="T0" fmla="*/ 1 w 44"/>
                  <a:gd name="T1" fmla="*/ 0 h 51"/>
                  <a:gd name="T2" fmla="*/ 0 w 44"/>
                  <a:gd name="T3" fmla="*/ 2932 h 51"/>
                  <a:gd name="T4" fmla="*/ 2 w 44"/>
                  <a:gd name="T5" fmla="*/ 2585 h 51"/>
                  <a:gd name="T6" fmla="*/ 1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2" name="Freeform 185">
                <a:extLst>
                  <a:ext uri="{FF2B5EF4-FFF2-40B4-BE49-F238E27FC236}">
                    <a16:creationId xmlns:a16="http://schemas.microsoft.com/office/drawing/2014/main" id="{0E482400-FF9F-7442-9717-65F401D12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" y="2681"/>
                <a:ext cx="270" cy="169"/>
              </a:xfrm>
              <a:custGeom>
                <a:avLst/>
                <a:gdLst>
                  <a:gd name="T0" fmla="*/ 0 w 417"/>
                  <a:gd name="T1" fmla="*/ 5362 h 95"/>
                  <a:gd name="T2" fmla="*/ 3 w 417"/>
                  <a:gd name="T3" fmla="*/ 66 h 95"/>
                  <a:gd name="T4" fmla="*/ 19 w 417"/>
                  <a:gd name="T5" fmla="*/ 0 h 95"/>
                  <a:gd name="T6" fmla="*/ 17 w 417"/>
                  <a:gd name="T7" fmla="*/ 5362 h 95"/>
                  <a:gd name="T8" fmla="*/ 0 w 417"/>
                  <a:gd name="T9" fmla="*/ 5362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653" name="Group 186">
                <a:extLst>
                  <a:ext uri="{FF2B5EF4-FFF2-40B4-BE49-F238E27FC236}">
                    <a16:creationId xmlns:a16="http://schemas.microsoft.com/office/drawing/2014/main" id="{6344B92D-A336-2340-B8C5-67390FBB6F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0" y="2926"/>
                <a:ext cx="344" cy="170"/>
                <a:chOff x="3600" y="219"/>
                <a:chExt cx="360" cy="175"/>
              </a:xfrm>
            </p:grpSpPr>
            <p:sp>
              <p:nvSpPr>
                <p:cNvPr id="23654" name="Oval 187">
                  <a:extLst>
                    <a:ext uri="{FF2B5EF4-FFF2-40B4-BE49-F238E27FC236}">
                      <a16:creationId xmlns:a16="http://schemas.microsoft.com/office/drawing/2014/main" id="{66E89437-8C1E-1D47-A790-9F73C11E32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3" y="296"/>
                  <a:ext cx="356" cy="97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3655" name="Line 188">
                  <a:extLst>
                    <a:ext uri="{FF2B5EF4-FFF2-40B4-BE49-F238E27FC236}">
                      <a16:creationId xmlns:a16="http://schemas.microsoft.com/office/drawing/2014/main" id="{28850A2E-79F1-5A4D-9DFD-31E3B929A0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03" y="289"/>
                  <a:ext cx="0" cy="5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6" name="Line 189">
                  <a:extLst>
                    <a:ext uri="{FF2B5EF4-FFF2-40B4-BE49-F238E27FC236}">
                      <a16:creationId xmlns:a16="http://schemas.microsoft.com/office/drawing/2014/main" id="{27CE18CD-93FD-874E-B148-644FC732B0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60" y="289"/>
                  <a:ext cx="0" cy="5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7" name="Rectangle 190">
                  <a:extLst>
                    <a:ext uri="{FF2B5EF4-FFF2-40B4-BE49-F238E27FC236}">
                      <a16:creationId xmlns:a16="http://schemas.microsoft.com/office/drawing/2014/main" id="{5A0BC58C-CE4A-AF42-AE72-08D10DFAE7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3" y="289"/>
                  <a:ext cx="353" cy="58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endParaRPr lang="en-US" altLang="en-US" sz="2400">
                    <a:latin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58" name="Oval 191">
                  <a:extLst>
                    <a:ext uri="{FF2B5EF4-FFF2-40B4-BE49-F238E27FC236}">
                      <a16:creationId xmlns:a16="http://schemas.microsoft.com/office/drawing/2014/main" id="{17DEFBE2-3E0E-C545-AAE5-72F99EC23C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0" y="219"/>
                  <a:ext cx="356" cy="112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23659" name="Group 192">
                  <a:extLst>
                    <a:ext uri="{FF2B5EF4-FFF2-40B4-BE49-F238E27FC236}">
                      <a16:creationId xmlns:a16="http://schemas.microsoft.com/office/drawing/2014/main" id="{EEA17DD0-05BA-0E4B-90C4-9B6BB12EF9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86" y="244"/>
                  <a:ext cx="177" cy="66"/>
                  <a:chOff x="2848" y="848"/>
                  <a:chExt cx="140" cy="98"/>
                </a:xfrm>
              </p:grpSpPr>
              <p:sp>
                <p:nvSpPr>
                  <p:cNvPr id="23664" name="Line 193">
                    <a:extLst>
                      <a:ext uri="{FF2B5EF4-FFF2-40B4-BE49-F238E27FC236}">
                        <a16:creationId xmlns:a16="http://schemas.microsoft.com/office/drawing/2014/main" id="{50D1FCF1-6429-084A-A36E-D71354CDB4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9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65" name="Line 194">
                    <a:extLst>
                      <a:ext uri="{FF2B5EF4-FFF2-40B4-BE49-F238E27FC236}">
                        <a16:creationId xmlns:a16="http://schemas.microsoft.com/office/drawing/2014/main" id="{DDE1B750-7E9B-D142-9C8A-6FC2A646FC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5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66" name="Line 195">
                    <a:extLst>
                      <a:ext uri="{FF2B5EF4-FFF2-40B4-BE49-F238E27FC236}">
                        <a16:creationId xmlns:a16="http://schemas.microsoft.com/office/drawing/2014/main" id="{A5928F3A-AF71-ED42-A391-70DC013383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93" y="851"/>
                    <a:ext cx="52" cy="9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660" name="Group 196">
                  <a:extLst>
                    <a:ext uri="{FF2B5EF4-FFF2-40B4-BE49-F238E27FC236}">
                      <a16:creationId xmlns:a16="http://schemas.microsoft.com/office/drawing/2014/main" id="{987A1C79-B948-6D4C-AE7E-7C0C39CECBD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3686" y="243"/>
                  <a:ext cx="177" cy="66"/>
                  <a:chOff x="2848" y="848"/>
                  <a:chExt cx="140" cy="98"/>
                </a:xfrm>
              </p:grpSpPr>
              <p:sp>
                <p:nvSpPr>
                  <p:cNvPr id="23661" name="Line 197">
                    <a:extLst>
                      <a:ext uri="{FF2B5EF4-FFF2-40B4-BE49-F238E27FC236}">
                        <a16:creationId xmlns:a16="http://schemas.microsoft.com/office/drawing/2014/main" id="{D4CCAFA7-508B-CB40-B271-D3F365853C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62" name="Line 198">
                    <a:extLst>
                      <a:ext uri="{FF2B5EF4-FFF2-40B4-BE49-F238E27FC236}">
                        <a16:creationId xmlns:a16="http://schemas.microsoft.com/office/drawing/2014/main" id="{7F9D1247-29C4-4740-8BEF-9042E78786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63" name="Line 199">
                    <a:extLst>
                      <a:ext uri="{FF2B5EF4-FFF2-40B4-BE49-F238E27FC236}">
                        <a16:creationId xmlns:a16="http://schemas.microsoft.com/office/drawing/2014/main" id="{6D5BB369-EBE5-B849-BC50-1B1889914A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93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3625" name="Group 200">
              <a:extLst>
                <a:ext uri="{FF2B5EF4-FFF2-40B4-BE49-F238E27FC236}">
                  <a16:creationId xmlns:a16="http://schemas.microsoft.com/office/drawing/2014/main" id="{1B49781D-C544-C940-A564-7B5075F437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" y="2728"/>
              <a:ext cx="310" cy="326"/>
              <a:chOff x="3028" y="1864"/>
              <a:chExt cx="347" cy="631"/>
            </a:xfrm>
          </p:grpSpPr>
          <p:sp>
            <p:nvSpPr>
              <p:cNvPr id="23641" name="Rectangle 201">
                <a:extLst>
                  <a:ext uri="{FF2B5EF4-FFF2-40B4-BE49-F238E27FC236}">
                    <a16:creationId xmlns:a16="http://schemas.microsoft.com/office/drawing/2014/main" id="{504F0C52-FE76-5443-AB34-34BF39A1E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7" y="2041"/>
                <a:ext cx="261" cy="45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42" name="Freeform 202">
                <a:extLst>
                  <a:ext uri="{FF2B5EF4-FFF2-40B4-BE49-F238E27FC236}">
                    <a16:creationId xmlns:a16="http://schemas.microsoft.com/office/drawing/2014/main" id="{00A70426-8BBB-3B47-8300-E666A978A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888"/>
                <a:ext cx="48" cy="163"/>
              </a:xfrm>
              <a:custGeom>
                <a:avLst/>
                <a:gdLst>
                  <a:gd name="T0" fmla="*/ 6 w 62"/>
                  <a:gd name="T1" fmla="*/ 0 h 74"/>
                  <a:gd name="T2" fmla="*/ 10 w 62"/>
                  <a:gd name="T3" fmla="*/ 14406 h 74"/>
                  <a:gd name="T4" fmla="*/ 0 w 62"/>
                  <a:gd name="T5" fmla="*/ 18617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3" name="Freeform 203">
                <a:extLst>
                  <a:ext uri="{FF2B5EF4-FFF2-40B4-BE49-F238E27FC236}">
                    <a16:creationId xmlns:a16="http://schemas.microsoft.com/office/drawing/2014/main" id="{24219FE7-5A9F-704B-AFAE-A7B772E6F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2020"/>
                <a:ext cx="49" cy="475"/>
              </a:xfrm>
              <a:custGeom>
                <a:avLst/>
                <a:gdLst>
                  <a:gd name="T0" fmla="*/ 2 w 63"/>
                  <a:gd name="T1" fmla="*/ 3021 h 225"/>
                  <a:gd name="T2" fmla="*/ 0 w 63"/>
                  <a:gd name="T3" fmla="*/ 42049 h 225"/>
                  <a:gd name="T4" fmla="*/ 11 w 63"/>
                  <a:gd name="T5" fmla="*/ 37700 h 225"/>
                  <a:gd name="T6" fmla="*/ 11 w 63"/>
                  <a:gd name="T7" fmla="*/ 0 h 225"/>
                  <a:gd name="T8" fmla="*/ 2 w 63"/>
                  <a:gd name="T9" fmla="*/ 3021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4" name="Freeform 204">
                <a:extLst>
                  <a:ext uri="{FF2B5EF4-FFF2-40B4-BE49-F238E27FC236}">
                    <a16:creationId xmlns:a16="http://schemas.microsoft.com/office/drawing/2014/main" id="{619A5D4D-829D-DA40-A6A0-A7EA3A1BA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" y="1864"/>
                <a:ext cx="36" cy="171"/>
              </a:xfrm>
              <a:custGeom>
                <a:avLst/>
                <a:gdLst>
                  <a:gd name="T0" fmla="*/ 2 w 47"/>
                  <a:gd name="T1" fmla="*/ 0 h 78"/>
                  <a:gd name="T2" fmla="*/ 7 w 47"/>
                  <a:gd name="T3" fmla="*/ 18990 h 78"/>
                  <a:gd name="T4" fmla="*/ 2 w 47"/>
                  <a:gd name="T5" fmla="*/ 18777 h 78"/>
                  <a:gd name="T6" fmla="*/ 0 w 47"/>
                  <a:gd name="T7" fmla="*/ 8565 h 78"/>
                  <a:gd name="T8" fmla="*/ 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5" name="Freeform 205">
                <a:extLst>
                  <a:ext uri="{FF2B5EF4-FFF2-40B4-BE49-F238E27FC236}">
                    <a16:creationId xmlns:a16="http://schemas.microsoft.com/office/drawing/2014/main" id="{4305D63F-0514-DE49-9075-171505988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9" y="1941"/>
                <a:ext cx="34" cy="112"/>
              </a:xfrm>
              <a:custGeom>
                <a:avLst/>
                <a:gdLst>
                  <a:gd name="T0" fmla="*/ 4 w 44"/>
                  <a:gd name="T1" fmla="*/ 0 h 51"/>
                  <a:gd name="T2" fmla="*/ 0 w 44"/>
                  <a:gd name="T3" fmla="*/ 12564 h 51"/>
                  <a:gd name="T4" fmla="*/ 7 w 44"/>
                  <a:gd name="T5" fmla="*/ 11097 h 51"/>
                  <a:gd name="T6" fmla="*/ 4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6" name="Freeform 206">
                <a:extLst>
                  <a:ext uri="{FF2B5EF4-FFF2-40B4-BE49-F238E27FC236}">
                    <a16:creationId xmlns:a16="http://schemas.microsoft.com/office/drawing/2014/main" id="{B774E264-EE91-BE4F-A244-159C711D6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" y="1868"/>
                <a:ext cx="322" cy="209"/>
              </a:xfrm>
              <a:custGeom>
                <a:avLst/>
                <a:gdLst>
                  <a:gd name="T0" fmla="*/ 0 w 417"/>
                  <a:gd name="T1" fmla="*/ 23701 h 95"/>
                  <a:gd name="T2" fmla="*/ 11 w 417"/>
                  <a:gd name="T3" fmla="*/ 213 h 95"/>
                  <a:gd name="T4" fmla="*/ 68 w 417"/>
                  <a:gd name="T5" fmla="*/ 0 h 95"/>
                  <a:gd name="T6" fmla="*/ 61 w 417"/>
                  <a:gd name="T7" fmla="*/ 23701 h 95"/>
                  <a:gd name="T8" fmla="*/ 0 w 417"/>
                  <a:gd name="T9" fmla="*/ 23701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626" name="Group 207">
              <a:extLst>
                <a:ext uri="{FF2B5EF4-FFF2-40B4-BE49-F238E27FC236}">
                  <a16:creationId xmlns:a16="http://schemas.microsoft.com/office/drawing/2014/main" id="{BEA41046-F7BC-694B-AE9A-804990B33C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1" y="2856"/>
              <a:ext cx="370" cy="160"/>
              <a:chOff x="3600" y="219"/>
              <a:chExt cx="360" cy="175"/>
            </a:xfrm>
          </p:grpSpPr>
          <p:sp>
            <p:nvSpPr>
              <p:cNvPr id="23628" name="Oval 208">
                <a:extLst>
                  <a:ext uri="{FF2B5EF4-FFF2-40B4-BE49-F238E27FC236}">
                    <a16:creationId xmlns:a16="http://schemas.microsoft.com/office/drawing/2014/main" id="{08B68254-3F86-D64C-8241-A7D66F000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4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29" name="Line 209">
                <a:extLst>
                  <a:ext uri="{FF2B5EF4-FFF2-40B4-BE49-F238E27FC236}">
                    <a16:creationId xmlns:a16="http://schemas.microsoft.com/office/drawing/2014/main" id="{AD01F1BE-73FF-AA4C-815F-9EFBDAEE03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4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30" name="Line 210">
                <a:extLst>
                  <a:ext uri="{FF2B5EF4-FFF2-40B4-BE49-F238E27FC236}">
                    <a16:creationId xmlns:a16="http://schemas.microsoft.com/office/drawing/2014/main" id="{ADCD9BC3-516E-B341-9B86-40F649AEE0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31" name="Rectangle 211">
                <a:extLst>
                  <a:ext uri="{FF2B5EF4-FFF2-40B4-BE49-F238E27FC236}">
                    <a16:creationId xmlns:a16="http://schemas.microsoft.com/office/drawing/2014/main" id="{E42900C0-E755-6E48-9704-86857CBA7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4" y="289"/>
                <a:ext cx="354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32" name="Oval 212">
                <a:extLst>
                  <a:ext uri="{FF2B5EF4-FFF2-40B4-BE49-F238E27FC236}">
                    <a16:creationId xmlns:a16="http://schemas.microsoft.com/office/drawing/2014/main" id="{CEF3274C-9D7B-5741-BA37-844435082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3633" name="Group 213">
                <a:extLst>
                  <a:ext uri="{FF2B5EF4-FFF2-40B4-BE49-F238E27FC236}">
                    <a16:creationId xmlns:a16="http://schemas.microsoft.com/office/drawing/2014/main" id="{1804D094-8C36-304E-9606-D1DAFE0BF9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638" name="Line 214">
                  <a:extLst>
                    <a:ext uri="{FF2B5EF4-FFF2-40B4-BE49-F238E27FC236}">
                      <a16:creationId xmlns:a16="http://schemas.microsoft.com/office/drawing/2014/main" id="{79FB9A95-6788-1649-832F-CA566A0F67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9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9" name="Line 215">
                  <a:extLst>
                    <a:ext uri="{FF2B5EF4-FFF2-40B4-BE49-F238E27FC236}">
                      <a16:creationId xmlns:a16="http://schemas.microsoft.com/office/drawing/2014/main" id="{7D1A9C50-A46A-B14E-9E0F-F46E4F4E88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0" name="Line 216">
                  <a:extLst>
                    <a:ext uri="{FF2B5EF4-FFF2-40B4-BE49-F238E27FC236}">
                      <a16:creationId xmlns:a16="http://schemas.microsoft.com/office/drawing/2014/main" id="{5C385796-CB6E-2446-A1E0-5D3E13AA41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1"/>
                  <a:ext cx="53" cy="9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34" name="Group 217">
                <a:extLst>
                  <a:ext uri="{FF2B5EF4-FFF2-40B4-BE49-F238E27FC236}">
                    <a16:creationId xmlns:a16="http://schemas.microsoft.com/office/drawing/2014/main" id="{27261B3D-AF57-2442-874A-13E7C7C82B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635" name="Line 218">
                  <a:extLst>
                    <a:ext uri="{FF2B5EF4-FFF2-40B4-BE49-F238E27FC236}">
                      <a16:creationId xmlns:a16="http://schemas.microsoft.com/office/drawing/2014/main" id="{56178D05-87F1-4948-96BB-70C747A5C0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9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6" name="Line 219">
                  <a:extLst>
                    <a:ext uri="{FF2B5EF4-FFF2-40B4-BE49-F238E27FC236}">
                      <a16:creationId xmlns:a16="http://schemas.microsoft.com/office/drawing/2014/main" id="{A592DEA3-50B2-7D4E-840A-719F8091BE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7" name="Line 220">
                  <a:extLst>
                    <a:ext uri="{FF2B5EF4-FFF2-40B4-BE49-F238E27FC236}">
                      <a16:creationId xmlns:a16="http://schemas.microsoft.com/office/drawing/2014/main" id="{C90D38F3-5BBB-A347-9E77-15105F9E52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1"/>
                  <a:ext cx="53" cy="9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3627" name="Text Box 221">
              <a:extLst>
                <a:ext uri="{FF2B5EF4-FFF2-40B4-BE49-F238E27FC236}">
                  <a16:creationId xmlns:a16="http://schemas.microsoft.com/office/drawing/2014/main" id="{FBABE49A-3D4C-8E46-BEB0-5EBDBCD3B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3328"/>
              <a:ext cx="2277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Gateway GPRS Support Node (GGSN)</a:t>
              </a:r>
            </a:p>
          </p:txBody>
        </p:sp>
      </p:grpSp>
      <p:sp>
        <p:nvSpPr>
          <p:cNvPr id="23588" name="Freeform 222">
            <a:extLst>
              <a:ext uri="{FF2B5EF4-FFF2-40B4-BE49-F238E27FC236}">
                <a16:creationId xmlns:a16="http://schemas.microsoft.com/office/drawing/2014/main" id="{71503CF6-6929-C94B-A544-9D6A1861C4F2}"/>
              </a:ext>
            </a:extLst>
          </p:cNvPr>
          <p:cNvSpPr>
            <a:spLocks/>
          </p:cNvSpPr>
          <p:nvPr/>
        </p:nvSpPr>
        <p:spPr bwMode="auto">
          <a:xfrm>
            <a:off x="8810626" y="3284538"/>
            <a:ext cx="1235075" cy="1681162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9" name="Text Box 223">
            <a:extLst>
              <a:ext uri="{FF2B5EF4-FFF2-40B4-BE49-F238E27FC236}">
                <a16:creationId xmlns:a16="http://schemas.microsoft.com/office/drawing/2014/main" id="{4EB444C9-E188-354B-9085-7E6B469B6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575" y="3627438"/>
            <a:ext cx="882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23590" name="Group 224">
            <a:extLst>
              <a:ext uri="{FF2B5EF4-FFF2-40B4-BE49-F238E27FC236}">
                <a16:creationId xmlns:a16="http://schemas.microsoft.com/office/drawing/2014/main" id="{A94FD8A6-7343-2548-AD02-DA47B42F7991}"/>
              </a:ext>
            </a:extLst>
          </p:cNvPr>
          <p:cNvGrpSpPr>
            <a:grpSpLocks/>
          </p:cNvGrpSpPr>
          <p:nvPr/>
        </p:nvGrpSpPr>
        <p:grpSpPr bwMode="auto">
          <a:xfrm>
            <a:off x="8045451" y="3494088"/>
            <a:ext cx="550863" cy="1001712"/>
            <a:chOff x="611" y="3693"/>
            <a:chExt cx="449" cy="287"/>
          </a:xfrm>
        </p:grpSpPr>
        <p:sp>
          <p:nvSpPr>
            <p:cNvPr id="23614" name="Rectangle 225">
              <a:extLst>
                <a:ext uri="{FF2B5EF4-FFF2-40B4-BE49-F238E27FC236}">
                  <a16:creationId xmlns:a16="http://schemas.microsoft.com/office/drawing/2014/main" id="{3D879424-6BCD-464E-9693-DE7537495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15" name="Group 226">
              <a:extLst>
                <a:ext uri="{FF2B5EF4-FFF2-40B4-BE49-F238E27FC236}">
                  <a16:creationId xmlns:a16="http://schemas.microsoft.com/office/drawing/2014/main" id="{E281756A-CFF1-5341-BE86-92764C9867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3621" name="Freeform 227">
                <a:extLst>
                  <a:ext uri="{FF2B5EF4-FFF2-40B4-BE49-F238E27FC236}">
                    <a16:creationId xmlns:a16="http://schemas.microsoft.com/office/drawing/2014/main" id="{F40007B9-4625-0646-BA4E-32D12EBC1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2" name="Freeform 228">
                <a:extLst>
                  <a:ext uri="{FF2B5EF4-FFF2-40B4-BE49-F238E27FC236}">
                    <a16:creationId xmlns:a16="http://schemas.microsoft.com/office/drawing/2014/main" id="{4C436658-D5A4-BB42-865F-4CDC9FE0151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616" name="Freeform 229">
              <a:extLst>
                <a:ext uri="{FF2B5EF4-FFF2-40B4-BE49-F238E27FC236}">
                  <a16:creationId xmlns:a16="http://schemas.microsoft.com/office/drawing/2014/main" id="{5D844C8C-25BA-B644-8063-D17CD6B93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7" name="Freeform 230">
              <a:extLst>
                <a:ext uri="{FF2B5EF4-FFF2-40B4-BE49-F238E27FC236}">
                  <a16:creationId xmlns:a16="http://schemas.microsoft.com/office/drawing/2014/main" id="{2C20ACDF-9002-D54F-A561-23774D99D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8" name="Freeform 231">
              <a:extLst>
                <a:ext uri="{FF2B5EF4-FFF2-40B4-BE49-F238E27FC236}">
                  <a16:creationId xmlns:a16="http://schemas.microsoft.com/office/drawing/2014/main" id="{5F658505-2121-EF46-AAB6-4E4A8BB15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9" name="Freeform 232">
              <a:extLst>
                <a:ext uri="{FF2B5EF4-FFF2-40B4-BE49-F238E27FC236}">
                  <a16:creationId xmlns:a16="http://schemas.microsoft.com/office/drawing/2014/main" id="{D30E8B56-EAE6-E047-91EB-0ABB09A50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20" name="Freeform 233">
              <a:extLst>
                <a:ext uri="{FF2B5EF4-FFF2-40B4-BE49-F238E27FC236}">
                  <a16:creationId xmlns:a16="http://schemas.microsoft.com/office/drawing/2014/main" id="{58E60871-C2E2-D14D-85B6-BC645642E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91" name="Text Box 234">
            <a:extLst>
              <a:ext uri="{FF2B5EF4-FFF2-40B4-BE49-F238E27FC236}">
                <a16:creationId xmlns:a16="http://schemas.microsoft.com/office/drawing/2014/main" id="{E0CB0500-C62E-1146-976A-D0FE35D63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3063" y="4476750"/>
            <a:ext cx="8572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GGSN</a:t>
            </a:r>
          </a:p>
        </p:txBody>
      </p:sp>
      <p:sp>
        <p:nvSpPr>
          <p:cNvPr id="23592" name="Text Box 235">
            <a:extLst>
              <a:ext uri="{FF2B5EF4-FFF2-40B4-BE49-F238E27FC236}">
                <a16:creationId xmlns:a16="http://schemas.microsoft.com/office/drawing/2014/main" id="{35335F00-F802-F14B-BEA3-84061C98C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3497263"/>
            <a:ext cx="361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3593" name="Line 236">
            <a:extLst>
              <a:ext uri="{FF2B5EF4-FFF2-40B4-BE49-F238E27FC236}">
                <a16:creationId xmlns:a16="http://schemas.microsoft.com/office/drawing/2014/main" id="{361CDCB2-7092-0147-AF0E-C454E8E441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34314" y="4229100"/>
            <a:ext cx="236537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4" name="Line 237">
            <a:extLst>
              <a:ext uri="{FF2B5EF4-FFF2-40B4-BE49-F238E27FC236}">
                <a16:creationId xmlns:a16="http://schemas.microsoft.com/office/drawing/2014/main" id="{7D83A3B2-F5A8-9D4B-A0A3-04B279A98F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45426" y="3946525"/>
            <a:ext cx="225425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5" name="Line 238">
            <a:extLst>
              <a:ext uri="{FF2B5EF4-FFF2-40B4-BE49-F238E27FC236}">
                <a16:creationId xmlns:a16="http://schemas.microsoft.com/office/drawing/2014/main" id="{598AB685-0D8B-9F48-862B-E9CF04C3AC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1" y="4403725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6" name="Line 239">
            <a:extLst>
              <a:ext uri="{FF2B5EF4-FFF2-40B4-BE49-F238E27FC236}">
                <a16:creationId xmlns:a16="http://schemas.microsoft.com/office/drawing/2014/main" id="{33FF5C66-4141-DC45-86C1-8880BA67BB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62850" y="3856039"/>
            <a:ext cx="236538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7" name="Line 240">
            <a:extLst>
              <a:ext uri="{FF2B5EF4-FFF2-40B4-BE49-F238E27FC236}">
                <a16:creationId xmlns:a16="http://schemas.microsoft.com/office/drawing/2014/main" id="{A750593A-38CE-C048-8D80-F346B6D9B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5675" y="4127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57" name="Text Box 241">
            <a:extLst>
              <a:ext uri="{FF2B5EF4-FFF2-40B4-BE49-F238E27FC236}">
                <a16:creationId xmlns:a16="http://schemas.microsoft.com/office/drawing/2014/main" id="{7F947A94-DF98-4F4F-8D4C-43E65E3A5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3895725"/>
            <a:ext cx="476885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sz="2400" i="1" dirty="0">
                <a:solidFill>
                  <a:srgbClr val="C00000"/>
                </a:solidFill>
                <a:latin typeface="Gill Sans MT" pitchFamily="34" charset="0"/>
              </a:rPr>
              <a:t>Key insight: </a:t>
            </a:r>
            <a:r>
              <a:rPr lang="en-US" sz="2400" dirty="0">
                <a:latin typeface="Gill Sans MT" pitchFamily="34" charset="0"/>
              </a:rPr>
              <a:t>new cellular data</a:t>
            </a:r>
          </a:p>
          <a:p>
            <a:pPr>
              <a:defRPr/>
            </a:pPr>
            <a:r>
              <a:rPr lang="en-US" sz="2400" dirty="0">
                <a:latin typeface="Gill Sans MT" pitchFamily="34" charset="0"/>
              </a:rPr>
              <a:t>network operates </a:t>
            </a:r>
            <a:r>
              <a:rPr lang="en-US" sz="2400" i="1" dirty="0">
                <a:latin typeface="Gill Sans MT" pitchFamily="34" charset="0"/>
              </a:rPr>
              <a:t>in parallel</a:t>
            </a:r>
            <a:r>
              <a:rPr lang="en-US" sz="2400" dirty="0">
                <a:latin typeface="Gill Sans MT" pitchFamily="34" charset="0"/>
              </a:rPr>
              <a:t> </a:t>
            </a:r>
          </a:p>
          <a:p>
            <a:pPr>
              <a:defRPr/>
            </a:pPr>
            <a:r>
              <a:rPr lang="en-US" sz="2400" dirty="0">
                <a:latin typeface="Gill Sans MT" pitchFamily="34" charset="0"/>
              </a:rPr>
              <a:t>(except at edge) with existing </a:t>
            </a:r>
          </a:p>
          <a:p>
            <a:pPr>
              <a:defRPr/>
            </a:pPr>
            <a:r>
              <a:rPr lang="en-US" sz="2400" dirty="0">
                <a:latin typeface="Gill Sans MT" pitchFamily="34" charset="0"/>
              </a:rPr>
              <a:t>cellular voice network</a:t>
            </a:r>
          </a:p>
          <a:p>
            <a:pPr marL="342900" indent="-342900">
              <a:buClr>
                <a:srgbClr val="000099"/>
              </a:buClr>
              <a:buSzPct val="70000"/>
              <a:buFont typeface="Wingdings" pitchFamily="2" charset="2"/>
              <a:buChar char="v"/>
              <a:defRPr/>
            </a:pPr>
            <a:r>
              <a:rPr lang="en-US" sz="2400" dirty="0">
                <a:latin typeface="Gill Sans MT" pitchFamily="34" charset="0"/>
              </a:rPr>
              <a:t> voice network unchanged in core</a:t>
            </a:r>
          </a:p>
          <a:p>
            <a:pPr marL="342900" indent="-342900">
              <a:buClr>
                <a:srgbClr val="000099"/>
              </a:buClr>
              <a:buSzPct val="70000"/>
              <a:buFont typeface="Wingdings" pitchFamily="2" charset="2"/>
              <a:buChar char="v"/>
              <a:defRPr/>
            </a:pPr>
            <a:r>
              <a:rPr lang="en-US" sz="2400" dirty="0">
                <a:latin typeface="Gill Sans MT" pitchFamily="34" charset="0"/>
              </a:rPr>
              <a:t> data network operates in parallel</a:t>
            </a:r>
          </a:p>
          <a:p>
            <a:pPr marL="342900" indent="-342900">
              <a:buClr>
                <a:srgbClr val="000099"/>
              </a:buClr>
              <a:buSzPct val="70000"/>
              <a:buFont typeface="Wingdings" pitchFamily="2" charset="2"/>
              <a:buChar char="v"/>
              <a:defRPr/>
            </a:pPr>
            <a:endParaRPr lang="en-US" sz="2000" dirty="0">
              <a:latin typeface="Gill Sans MT" pitchFamily="34" charset="0"/>
            </a:endParaRPr>
          </a:p>
        </p:txBody>
      </p:sp>
      <p:grpSp>
        <p:nvGrpSpPr>
          <p:cNvPr id="23599" name="Group 139">
            <a:extLst>
              <a:ext uri="{FF2B5EF4-FFF2-40B4-BE49-F238E27FC236}">
                <a16:creationId xmlns:a16="http://schemas.microsoft.com/office/drawing/2014/main" id="{52963AEF-3EA8-6E4B-BEFB-5E5DE883FFB5}"/>
              </a:ext>
            </a:extLst>
          </p:cNvPr>
          <p:cNvGrpSpPr>
            <a:grpSpLocks/>
          </p:cNvGrpSpPr>
          <p:nvPr/>
        </p:nvGrpSpPr>
        <p:grpSpPr bwMode="auto">
          <a:xfrm>
            <a:off x="7924800" y="3981451"/>
            <a:ext cx="693738" cy="314325"/>
            <a:chOff x="3600" y="219"/>
            <a:chExt cx="360" cy="175"/>
          </a:xfrm>
        </p:grpSpPr>
        <p:sp>
          <p:nvSpPr>
            <p:cNvPr id="23601" name="Oval 140">
              <a:extLst>
                <a:ext uri="{FF2B5EF4-FFF2-40B4-BE49-F238E27FC236}">
                  <a16:creationId xmlns:a16="http://schemas.microsoft.com/office/drawing/2014/main" id="{C75C9E30-C6EE-894C-8E44-BA91BF4DD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02" name="Line 141">
              <a:extLst>
                <a:ext uri="{FF2B5EF4-FFF2-40B4-BE49-F238E27FC236}">
                  <a16:creationId xmlns:a16="http://schemas.microsoft.com/office/drawing/2014/main" id="{5B653950-912E-1249-BA17-7F5CDAF834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3" name="Line 142">
              <a:extLst>
                <a:ext uri="{FF2B5EF4-FFF2-40B4-BE49-F238E27FC236}">
                  <a16:creationId xmlns:a16="http://schemas.microsoft.com/office/drawing/2014/main" id="{A8ADB1F1-414B-D441-8B83-FB2D30FCE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4" name="Rectangle 143">
              <a:extLst>
                <a:ext uri="{FF2B5EF4-FFF2-40B4-BE49-F238E27FC236}">
                  <a16:creationId xmlns:a16="http://schemas.microsoft.com/office/drawing/2014/main" id="{D596110E-BFB3-394B-A78D-0D9E71473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9"/>
              <a:ext cx="353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605" name="Oval 144">
              <a:extLst>
                <a:ext uri="{FF2B5EF4-FFF2-40B4-BE49-F238E27FC236}">
                  <a16:creationId xmlns:a16="http://schemas.microsoft.com/office/drawing/2014/main" id="{8EE48163-C2DD-2C48-AC93-F7DB7ED81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06" name="Group 145">
              <a:extLst>
                <a:ext uri="{FF2B5EF4-FFF2-40B4-BE49-F238E27FC236}">
                  <a16:creationId xmlns:a16="http://schemas.microsoft.com/office/drawing/2014/main" id="{B4975099-BA19-D645-AE2E-150A1393AA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3611" name="Line 146">
                <a:extLst>
                  <a:ext uri="{FF2B5EF4-FFF2-40B4-BE49-F238E27FC236}">
                    <a16:creationId xmlns:a16="http://schemas.microsoft.com/office/drawing/2014/main" id="{60C85D0A-5A83-0C49-888B-F6E91D4CD1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2" name="Line 147">
                <a:extLst>
                  <a:ext uri="{FF2B5EF4-FFF2-40B4-BE49-F238E27FC236}">
                    <a16:creationId xmlns:a16="http://schemas.microsoft.com/office/drawing/2014/main" id="{147BE0A4-7D08-7946-A52A-3D3D2E8AF5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3" name="Line 148">
                <a:extLst>
                  <a:ext uri="{FF2B5EF4-FFF2-40B4-BE49-F238E27FC236}">
                    <a16:creationId xmlns:a16="http://schemas.microsoft.com/office/drawing/2014/main" id="{F6F21729-2B4C-174F-AFA6-AA193E345B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607" name="Group 149">
              <a:extLst>
                <a:ext uri="{FF2B5EF4-FFF2-40B4-BE49-F238E27FC236}">
                  <a16:creationId xmlns:a16="http://schemas.microsoft.com/office/drawing/2014/main" id="{80E466D4-7E53-C043-BFDB-1087409BFADA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3608" name="Line 150">
                <a:extLst>
                  <a:ext uri="{FF2B5EF4-FFF2-40B4-BE49-F238E27FC236}">
                    <a16:creationId xmlns:a16="http://schemas.microsoft.com/office/drawing/2014/main" id="{2B1EA0B1-6D2F-9043-A4B1-A19148B8B2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9" name="Line 151">
                <a:extLst>
                  <a:ext uri="{FF2B5EF4-FFF2-40B4-BE49-F238E27FC236}">
                    <a16:creationId xmlns:a16="http://schemas.microsoft.com/office/drawing/2014/main" id="{CF820F91-D808-9B4A-A3B4-E855FD6F08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0" name="Line 152">
                <a:extLst>
                  <a:ext uri="{FF2B5EF4-FFF2-40B4-BE49-F238E27FC236}">
                    <a16:creationId xmlns:a16="http://schemas.microsoft.com/office/drawing/2014/main" id="{261A5434-211B-4941-AAA1-366B55F0A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23600" name="Picture 6" descr="underline_base">
            <a:extLst>
              <a:ext uri="{FF2B5EF4-FFF2-40B4-BE49-F238E27FC236}">
                <a16:creationId xmlns:a16="http://schemas.microsoft.com/office/drawing/2014/main" id="{060950E0-F925-A941-8D6A-B44A64D2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8181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3">
            <a:extLst>
              <a:ext uri="{FF2B5EF4-FFF2-40B4-BE49-F238E27FC236}">
                <a16:creationId xmlns:a16="http://schemas.microsoft.com/office/drawing/2014/main" id="{382FE180-4AF6-1C4C-835B-6232FEFD1061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1522414"/>
            <a:ext cx="242888" cy="485775"/>
            <a:chOff x="3796" y="1043"/>
            <a:chExt cx="865" cy="1237"/>
          </a:xfrm>
        </p:grpSpPr>
        <p:sp>
          <p:nvSpPr>
            <p:cNvPr id="24766" name="Line 4">
              <a:extLst>
                <a:ext uri="{FF2B5EF4-FFF2-40B4-BE49-F238E27FC236}">
                  <a16:creationId xmlns:a16="http://schemas.microsoft.com/office/drawing/2014/main" id="{95083311-E6B1-9D41-9797-009ADFF0D0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67" name="Line 5">
              <a:extLst>
                <a:ext uri="{FF2B5EF4-FFF2-40B4-BE49-F238E27FC236}">
                  <a16:creationId xmlns:a16="http://schemas.microsoft.com/office/drawing/2014/main" id="{101C88DE-596E-DC41-A652-8621A87402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68" name="Line 6">
              <a:extLst>
                <a:ext uri="{FF2B5EF4-FFF2-40B4-BE49-F238E27FC236}">
                  <a16:creationId xmlns:a16="http://schemas.microsoft.com/office/drawing/2014/main" id="{E8B5F1B2-4BA6-3348-936D-91688BD09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69" name="Line 7">
              <a:extLst>
                <a:ext uri="{FF2B5EF4-FFF2-40B4-BE49-F238E27FC236}">
                  <a16:creationId xmlns:a16="http://schemas.microsoft.com/office/drawing/2014/main" id="{9982D083-9563-684E-9AA6-8E858CBCE7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0" name="Line 8">
              <a:extLst>
                <a:ext uri="{FF2B5EF4-FFF2-40B4-BE49-F238E27FC236}">
                  <a16:creationId xmlns:a16="http://schemas.microsoft.com/office/drawing/2014/main" id="{756D0DCE-5287-2147-AC30-362ADC7C34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1" name="Line 9">
              <a:extLst>
                <a:ext uri="{FF2B5EF4-FFF2-40B4-BE49-F238E27FC236}">
                  <a16:creationId xmlns:a16="http://schemas.microsoft.com/office/drawing/2014/main" id="{C0073CE1-F528-C44A-8C9A-85C2629773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2" name="Line 10">
              <a:extLst>
                <a:ext uri="{FF2B5EF4-FFF2-40B4-BE49-F238E27FC236}">
                  <a16:creationId xmlns:a16="http://schemas.microsoft.com/office/drawing/2014/main" id="{2BA551B3-3657-2B46-8303-F41B54B291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3" name="Line 11">
              <a:extLst>
                <a:ext uri="{FF2B5EF4-FFF2-40B4-BE49-F238E27FC236}">
                  <a16:creationId xmlns:a16="http://schemas.microsoft.com/office/drawing/2014/main" id="{0012D0B7-38D0-4A42-9472-0C7AF5F993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4" name="Line 12">
              <a:extLst>
                <a:ext uri="{FF2B5EF4-FFF2-40B4-BE49-F238E27FC236}">
                  <a16:creationId xmlns:a16="http://schemas.microsoft.com/office/drawing/2014/main" id="{B831D599-42A9-C849-9316-E6D71A57AD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5" name="Line 13">
              <a:extLst>
                <a:ext uri="{FF2B5EF4-FFF2-40B4-BE49-F238E27FC236}">
                  <a16:creationId xmlns:a16="http://schemas.microsoft.com/office/drawing/2014/main" id="{59268187-435E-2E4B-8D73-566EF5F3D8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6" name="Line 14">
              <a:extLst>
                <a:ext uri="{FF2B5EF4-FFF2-40B4-BE49-F238E27FC236}">
                  <a16:creationId xmlns:a16="http://schemas.microsoft.com/office/drawing/2014/main" id="{297AE9C8-9769-644B-A06C-56104EE759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7" name="Line 15">
              <a:extLst>
                <a:ext uri="{FF2B5EF4-FFF2-40B4-BE49-F238E27FC236}">
                  <a16:creationId xmlns:a16="http://schemas.microsoft.com/office/drawing/2014/main" id="{70142D5E-F220-AD47-8E01-747A92590A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8" name="Line 16">
              <a:extLst>
                <a:ext uri="{FF2B5EF4-FFF2-40B4-BE49-F238E27FC236}">
                  <a16:creationId xmlns:a16="http://schemas.microsoft.com/office/drawing/2014/main" id="{AFC22746-806C-1040-9516-2851C6DBA1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9" name="Line 17">
              <a:extLst>
                <a:ext uri="{FF2B5EF4-FFF2-40B4-BE49-F238E27FC236}">
                  <a16:creationId xmlns:a16="http://schemas.microsoft.com/office/drawing/2014/main" id="{3A2F520F-4198-374B-B0D3-5FBB2158B1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80" name="Line 18">
              <a:extLst>
                <a:ext uri="{FF2B5EF4-FFF2-40B4-BE49-F238E27FC236}">
                  <a16:creationId xmlns:a16="http://schemas.microsoft.com/office/drawing/2014/main" id="{13531F63-CBE7-1242-AF1D-18DDF20199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4781" name="Group 19">
              <a:extLst>
                <a:ext uri="{FF2B5EF4-FFF2-40B4-BE49-F238E27FC236}">
                  <a16:creationId xmlns:a16="http://schemas.microsoft.com/office/drawing/2014/main" id="{A4A413D4-9850-2C46-B1CE-02C18A0998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4792" name="Line 20">
                <a:extLst>
                  <a:ext uri="{FF2B5EF4-FFF2-40B4-BE49-F238E27FC236}">
                    <a16:creationId xmlns:a16="http://schemas.microsoft.com/office/drawing/2014/main" id="{411918DF-81BA-1B4B-9F97-A9334826FE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93" name="Line 21">
                <a:extLst>
                  <a:ext uri="{FF2B5EF4-FFF2-40B4-BE49-F238E27FC236}">
                    <a16:creationId xmlns:a16="http://schemas.microsoft.com/office/drawing/2014/main" id="{FBB9F992-1055-BA4A-8073-79932D221F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94" name="Line 22">
                <a:extLst>
                  <a:ext uri="{FF2B5EF4-FFF2-40B4-BE49-F238E27FC236}">
                    <a16:creationId xmlns:a16="http://schemas.microsoft.com/office/drawing/2014/main" id="{B971FFE5-ED23-8F4F-BCBF-C1566A718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95" name="Line 23">
                <a:extLst>
                  <a:ext uri="{FF2B5EF4-FFF2-40B4-BE49-F238E27FC236}">
                    <a16:creationId xmlns:a16="http://schemas.microsoft.com/office/drawing/2014/main" id="{278BB85B-BC83-2844-88FF-6569180066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82" name="Group 24">
              <a:extLst>
                <a:ext uri="{FF2B5EF4-FFF2-40B4-BE49-F238E27FC236}">
                  <a16:creationId xmlns:a16="http://schemas.microsoft.com/office/drawing/2014/main" id="{8250D629-3CD0-7448-950D-8F520B606876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4788" name="Line 25">
                <a:extLst>
                  <a:ext uri="{FF2B5EF4-FFF2-40B4-BE49-F238E27FC236}">
                    <a16:creationId xmlns:a16="http://schemas.microsoft.com/office/drawing/2014/main" id="{5D5C4355-0FAF-5548-95C1-8EDD5B16B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89" name="Line 26">
                <a:extLst>
                  <a:ext uri="{FF2B5EF4-FFF2-40B4-BE49-F238E27FC236}">
                    <a16:creationId xmlns:a16="http://schemas.microsoft.com/office/drawing/2014/main" id="{D4F484FE-DBDA-8B4E-9FE1-DF0B367EC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90" name="Line 27">
                <a:extLst>
                  <a:ext uri="{FF2B5EF4-FFF2-40B4-BE49-F238E27FC236}">
                    <a16:creationId xmlns:a16="http://schemas.microsoft.com/office/drawing/2014/main" id="{FBC3AC45-0EA1-584A-90E9-D1F1041E91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91" name="Line 28">
                <a:extLst>
                  <a:ext uri="{FF2B5EF4-FFF2-40B4-BE49-F238E27FC236}">
                    <a16:creationId xmlns:a16="http://schemas.microsoft.com/office/drawing/2014/main" id="{BDC1C22B-0CB9-2640-840F-156DE1FF5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83" name="Group 29">
              <a:extLst>
                <a:ext uri="{FF2B5EF4-FFF2-40B4-BE49-F238E27FC236}">
                  <a16:creationId xmlns:a16="http://schemas.microsoft.com/office/drawing/2014/main" id="{A532E930-1241-5941-8F56-9F5A0A7DE50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4784" name="Line 30">
                <a:extLst>
                  <a:ext uri="{FF2B5EF4-FFF2-40B4-BE49-F238E27FC236}">
                    <a16:creationId xmlns:a16="http://schemas.microsoft.com/office/drawing/2014/main" id="{D2E37743-9B72-3743-BAD7-4E108423C0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85" name="Line 31">
                <a:extLst>
                  <a:ext uri="{FF2B5EF4-FFF2-40B4-BE49-F238E27FC236}">
                    <a16:creationId xmlns:a16="http://schemas.microsoft.com/office/drawing/2014/main" id="{46971887-2C3E-E142-9C4D-429F2000B9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86" name="Line 32">
                <a:extLst>
                  <a:ext uri="{FF2B5EF4-FFF2-40B4-BE49-F238E27FC236}">
                    <a16:creationId xmlns:a16="http://schemas.microsoft.com/office/drawing/2014/main" id="{DEF1F2E6-2AE4-9D4F-8ADC-BBC99FA7F8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87" name="Line 33">
                <a:extLst>
                  <a:ext uri="{FF2B5EF4-FFF2-40B4-BE49-F238E27FC236}">
                    <a16:creationId xmlns:a16="http://schemas.microsoft.com/office/drawing/2014/main" id="{990572B3-A7B9-1542-88A7-78CCF7A71F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4578" name="Group 34">
            <a:extLst>
              <a:ext uri="{FF2B5EF4-FFF2-40B4-BE49-F238E27FC236}">
                <a16:creationId xmlns:a16="http://schemas.microsoft.com/office/drawing/2014/main" id="{DA805A12-3F2A-7949-AAD2-7AEE30EDD96E}"/>
              </a:ext>
            </a:extLst>
          </p:cNvPr>
          <p:cNvGrpSpPr>
            <a:grpSpLocks/>
          </p:cNvGrpSpPr>
          <p:nvPr/>
        </p:nvGrpSpPr>
        <p:grpSpPr bwMode="auto">
          <a:xfrm>
            <a:off x="3914775" y="2000251"/>
            <a:ext cx="242888" cy="485775"/>
            <a:chOff x="3796" y="1043"/>
            <a:chExt cx="865" cy="1237"/>
          </a:xfrm>
        </p:grpSpPr>
        <p:sp>
          <p:nvSpPr>
            <p:cNvPr id="24736" name="Line 35">
              <a:extLst>
                <a:ext uri="{FF2B5EF4-FFF2-40B4-BE49-F238E27FC236}">
                  <a16:creationId xmlns:a16="http://schemas.microsoft.com/office/drawing/2014/main" id="{37B82B37-92D6-C04C-A8FF-74EC6F9CAC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37" name="Line 36">
              <a:extLst>
                <a:ext uri="{FF2B5EF4-FFF2-40B4-BE49-F238E27FC236}">
                  <a16:creationId xmlns:a16="http://schemas.microsoft.com/office/drawing/2014/main" id="{57BC5762-764D-AB42-B118-4B73E67D3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38" name="Line 37">
              <a:extLst>
                <a:ext uri="{FF2B5EF4-FFF2-40B4-BE49-F238E27FC236}">
                  <a16:creationId xmlns:a16="http://schemas.microsoft.com/office/drawing/2014/main" id="{F28C70A1-73C5-6D42-B1D1-C659C1E3C7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39" name="Line 38">
              <a:extLst>
                <a:ext uri="{FF2B5EF4-FFF2-40B4-BE49-F238E27FC236}">
                  <a16:creationId xmlns:a16="http://schemas.microsoft.com/office/drawing/2014/main" id="{5FC41BC7-FD75-E04D-8684-F7BF07FCE8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0" name="Line 39">
              <a:extLst>
                <a:ext uri="{FF2B5EF4-FFF2-40B4-BE49-F238E27FC236}">
                  <a16:creationId xmlns:a16="http://schemas.microsoft.com/office/drawing/2014/main" id="{62EFBE8C-91C7-8A40-935E-0DC871E724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1" name="Line 40">
              <a:extLst>
                <a:ext uri="{FF2B5EF4-FFF2-40B4-BE49-F238E27FC236}">
                  <a16:creationId xmlns:a16="http://schemas.microsoft.com/office/drawing/2014/main" id="{4B0C9853-B186-0E4F-B3A4-1F7A859955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2" name="Line 41">
              <a:extLst>
                <a:ext uri="{FF2B5EF4-FFF2-40B4-BE49-F238E27FC236}">
                  <a16:creationId xmlns:a16="http://schemas.microsoft.com/office/drawing/2014/main" id="{D5B5B8E1-5329-0C44-952F-D881A0A704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3" name="Line 42">
              <a:extLst>
                <a:ext uri="{FF2B5EF4-FFF2-40B4-BE49-F238E27FC236}">
                  <a16:creationId xmlns:a16="http://schemas.microsoft.com/office/drawing/2014/main" id="{7D0FDACF-3103-7E48-A500-C106A37D9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4" name="Line 43">
              <a:extLst>
                <a:ext uri="{FF2B5EF4-FFF2-40B4-BE49-F238E27FC236}">
                  <a16:creationId xmlns:a16="http://schemas.microsoft.com/office/drawing/2014/main" id="{F5EE9584-8B7C-814C-AF23-25758AEC0E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5" name="Line 44">
              <a:extLst>
                <a:ext uri="{FF2B5EF4-FFF2-40B4-BE49-F238E27FC236}">
                  <a16:creationId xmlns:a16="http://schemas.microsoft.com/office/drawing/2014/main" id="{807FEEEF-248E-1249-85D3-059AB6065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6" name="Line 45">
              <a:extLst>
                <a:ext uri="{FF2B5EF4-FFF2-40B4-BE49-F238E27FC236}">
                  <a16:creationId xmlns:a16="http://schemas.microsoft.com/office/drawing/2014/main" id="{FBA8B760-6242-F949-A742-C1F35DA4FC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7" name="Line 46">
              <a:extLst>
                <a:ext uri="{FF2B5EF4-FFF2-40B4-BE49-F238E27FC236}">
                  <a16:creationId xmlns:a16="http://schemas.microsoft.com/office/drawing/2014/main" id="{22BBCFCD-BBEB-7143-8538-E0AF3FDE4B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8" name="Line 47">
              <a:extLst>
                <a:ext uri="{FF2B5EF4-FFF2-40B4-BE49-F238E27FC236}">
                  <a16:creationId xmlns:a16="http://schemas.microsoft.com/office/drawing/2014/main" id="{1853E11B-E795-FB4D-AA37-179268E3AC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9" name="Line 48">
              <a:extLst>
                <a:ext uri="{FF2B5EF4-FFF2-40B4-BE49-F238E27FC236}">
                  <a16:creationId xmlns:a16="http://schemas.microsoft.com/office/drawing/2014/main" id="{57DE28A5-D179-DF42-88D9-86FBE52649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50" name="Line 49">
              <a:extLst>
                <a:ext uri="{FF2B5EF4-FFF2-40B4-BE49-F238E27FC236}">
                  <a16:creationId xmlns:a16="http://schemas.microsoft.com/office/drawing/2014/main" id="{88D88D2B-B1F0-CF47-A0F6-5DBEFF023A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4751" name="Group 50">
              <a:extLst>
                <a:ext uri="{FF2B5EF4-FFF2-40B4-BE49-F238E27FC236}">
                  <a16:creationId xmlns:a16="http://schemas.microsoft.com/office/drawing/2014/main" id="{D63036B4-984A-4F44-AEAC-6A5A08DCD9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4762" name="Line 51">
                <a:extLst>
                  <a:ext uri="{FF2B5EF4-FFF2-40B4-BE49-F238E27FC236}">
                    <a16:creationId xmlns:a16="http://schemas.microsoft.com/office/drawing/2014/main" id="{9FA8A1EA-E29E-1F49-9204-8D5A2F1995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63" name="Line 52">
                <a:extLst>
                  <a:ext uri="{FF2B5EF4-FFF2-40B4-BE49-F238E27FC236}">
                    <a16:creationId xmlns:a16="http://schemas.microsoft.com/office/drawing/2014/main" id="{5C966681-E346-A34F-9416-734496B0AB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64" name="Line 53">
                <a:extLst>
                  <a:ext uri="{FF2B5EF4-FFF2-40B4-BE49-F238E27FC236}">
                    <a16:creationId xmlns:a16="http://schemas.microsoft.com/office/drawing/2014/main" id="{1B8D502A-95CA-844A-BC35-C9C60101B5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65" name="Line 54">
                <a:extLst>
                  <a:ext uri="{FF2B5EF4-FFF2-40B4-BE49-F238E27FC236}">
                    <a16:creationId xmlns:a16="http://schemas.microsoft.com/office/drawing/2014/main" id="{F38F37EF-42C1-F647-BB76-4F55F2849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52" name="Group 55">
              <a:extLst>
                <a:ext uri="{FF2B5EF4-FFF2-40B4-BE49-F238E27FC236}">
                  <a16:creationId xmlns:a16="http://schemas.microsoft.com/office/drawing/2014/main" id="{AC350202-0787-0F43-8E1B-AB98B899F6B6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4758" name="Line 56">
                <a:extLst>
                  <a:ext uri="{FF2B5EF4-FFF2-40B4-BE49-F238E27FC236}">
                    <a16:creationId xmlns:a16="http://schemas.microsoft.com/office/drawing/2014/main" id="{ADF0E6A2-4A4E-6C49-A443-E785F6722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59" name="Line 57">
                <a:extLst>
                  <a:ext uri="{FF2B5EF4-FFF2-40B4-BE49-F238E27FC236}">
                    <a16:creationId xmlns:a16="http://schemas.microsoft.com/office/drawing/2014/main" id="{25D33C90-A54F-3447-9F01-E0C4A65779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60" name="Line 58">
                <a:extLst>
                  <a:ext uri="{FF2B5EF4-FFF2-40B4-BE49-F238E27FC236}">
                    <a16:creationId xmlns:a16="http://schemas.microsoft.com/office/drawing/2014/main" id="{2497DE63-429E-AC48-9ACD-7BFAB55EDE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61" name="Line 59">
                <a:extLst>
                  <a:ext uri="{FF2B5EF4-FFF2-40B4-BE49-F238E27FC236}">
                    <a16:creationId xmlns:a16="http://schemas.microsoft.com/office/drawing/2014/main" id="{F583794F-FC3B-7441-B6DB-9DEB658EF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53" name="Group 60">
              <a:extLst>
                <a:ext uri="{FF2B5EF4-FFF2-40B4-BE49-F238E27FC236}">
                  <a16:creationId xmlns:a16="http://schemas.microsoft.com/office/drawing/2014/main" id="{F8A83847-522A-EE43-AD93-6EAA92F651D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4754" name="Line 61">
                <a:extLst>
                  <a:ext uri="{FF2B5EF4-FFF2-40B4-BE49-F238E27FC236}">
                    <a16:creationId xmlns:a16="http://schemas.microsoft.com/office/drawing/2014/main" id="{625EFF04-4A7A-FE4E-A4AE-355C4886BF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55" name="Line 62">
                <a:extLst>
                  <a:ext uri="{FF2B5EF4-FFF2-40B4-BE49-F238E27FC236}">
                    <a16:creationId xmlns:a16="http://schemas.microsoft.com/office/drawing/2014/main" id="{B4BBBC49-21AD-3348-8B4E-752914A39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56" name="Line 63">
                <a:extLst>
                  <a:ext uri="{FF2B5EF4-FFF2-40B4-BE49-F238E27FC236}">
                    <a16:creationId xmlns:a16="http://schemas.microsoft.com/office/drawing/2014/main" id="{51ABE6BF-687E-CF44-A4FD-FE6D2936C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57" name="Line 64">
                <a:extLst>
                  <a:ext uri="{FF2B5EF4-FFF2-40B4-BE49-F238E27FC236}">
                    <a16:creationId xmlns:a16="http://schemas.microsoft.com/office/drawing/2014/main" id="{C7083955-4F79-C549-9271-517318058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4579" name="Group 65">
            <a:extLst>
              <a:ext uri="{FF2B5EF4-FFF2-40B4-BE49-F238E27FC236}">
                <a16:creationId xmlns:a16="http://schemas.microsoft.com/office/drawing/2014/main" id="{091BF317-EB38-A04B-93E3-2F9DEE39D8E2}"/>
              </a:ext>
            </a:extLst>
          </p:cNvPr>
          <p:cNvGrpSpPr>
            <a:grpSpLocks/>
          </p:cNvGrpSpPr>
          <p:nvPr/>
        </p:nvGrpSpPr>
        <p:grpSpPr bwMode="auto">
          <a:xfrm>
            <a:off x="3389314" y="2311401"/>
            <a:ext cx="242887" cy="485775"/>
            <a:chOff x="3796" y="1043"/>
            <a:chExt cx="865" cy="1237"/>
          </a:xfrm>
        </p:grpSpPr>
        <p:sp>
          <p:nvSpPr>
            <p:cNvPr id="24706" name="Line 66">
              <a:extLst>
                <a:ext uri="{FF2B5EF4-FFF2-40B4-BE49-F238E27FC236}">
                  <a16:creationId xmlns:a16="http://schemas.microsoft.com/office/drawing/2014/main" id="{094BD100-598C-A54F-95AE-A5381D609D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07" name="Line 67">
              <a:extLst>
                <a:ext uri="{FF2B5EF4-FFF2-40B4-BE49-F238E27FC236}">
                  <a16:creationId xmlns:a16="http://schemas.microsoft.com/office/drawing/2014/main" id="{01ADCDD7-6F18-2148-8F14-599EDBB070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08" name="Line 68">
              <a:extLst>
                <a:ext uri="{FF2B5EF4-FFF2-40B4-BE49-F238E27FC236}">
                  <a16:creationId xmlns:a16="http://schemas.microsoft.com/office/drawing/2014/main" id="{03A8A93E-89E9-9342-AC21-1507302499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09" name="Line 69">
              <a:extLst>
                <a:ext uri="{FF2B5EF4-FFF2-40B4-BE49-F238E27FC236}">
                  <a16:creationId xmlns:a16="http://schemas.microsoft.com/office/drawing/2014/main" id="{2FDA6361-A145-B848-A16C-3873FE9A83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0" name="Line 70">
              <a:extLst>
                <a:ext uri="{FF2B5EF4-FFF2-40B4-BE49-F238E27FC236}">
                  <a16:creationId xmlns:a16="http://schemas.microsoft.com/office/drawing/2014/main" id="{E705BAB5-9F12-674D-8187-EB8734C4F3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1" name="Line 71">
              <a:extLst>
                <a:ext uri="{FF2B5EF4-FFF2-40B4-BE49-F238E27FC236}">
                  <a16:creationId xmlns:a16="http://schemas.microsoft.com/office/drawing/2014/main" id="{7ED7EB84-F0A3-6541-877F-9B2A32D250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2" name="Line 72">
              <a:extLst>
                <a:ext uri="{FF2B5EF4-FFF2-40B4-BE49-F238E27FC236}">
                  <a16:creationId xmlns:a16="http://schemas.microsoft.com/office/drawing/2014/main" id="{3B8FF009-C209-9B45-8C75-A3AD9A5256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3" name="Line 73">
              <a:extLst>
                <a:ext uri="{FF2B5EF4-FFF2-40B4-BE49-F238E27FC236}">
                  <a16:creationId xmlns:a16="http://schemas.microsoft.com/office/drawing/2014/main" id="{1C5FE8C2-603F-0C40-9B7A-583A67791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4" name="Line 74">
              <a:extLst>
                <a:ext uri="{FF2B5EF4-FFF2-40B4-BE49-F238E27FC236}">
                  <a16:creationId xmlns:a16="http://schemas.microsoft.com/office/drawing/2014/main" id="{1794D013-E423-5944-A666-319A5F3A64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5" name="Line 75">
              <a:extLst>
                <a:ext uri="{FF2B5EF4-FFF2-40B4-BE49-F238E27FC236}">
                  <a16:creationId xmlns:a16="http://schemas.microsoft.com/office/drawing/2014/main" id="{A07CB0AF-30EA-9C40-A19B-FB19F63CE3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6" name="Line 76">
              <a:extLst>
                <a:ext uri="{FF2B5EF4-FFF2-40B4-BE49-F238E27FC236}">
                  <a16:creationId xmlns:a16="http://schemas.microsoft.com/office/drawing/2014/main" id="{63F9D903-F020-4A4F-A02B-83792AABD3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7" name="Line 77">
              <a:extLst>
                <a:ext uri="{FF2B5EF4-FFF2-40B4-BE49-F238E27FC236}">
                  <a16:creationId xmlns:a16="http://schemas.microsoft.com/office/drawing/2014/main" id="{709BE2CE-B671-6A4C-B46F-2B04FD6DE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8" name="Line 78">
              <a:extLst>
                <a:ext uri="{FF2B5EF4-FFF2-40B4-BE49-F238E27FC236}">
                  <a16:creationId xmlns:a16="http://schemas.microsoft.com/office/drawing/2014/main" id="{773FFE86-BCF0-B747-8BAA-B06487EC74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9" name="Line 79">
              <a:extLst>
                <a:ext uri="{FF2B5EF4-FFF2-40B4-BE49-F238E27FC236}">
                  <a16:creationId xmlns:a16="http://schemas.microsoft.com/office/drawing/2014/main" id="{4C53D7E1-FDFD-9F48-9FD9-C8CCB98101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20" name="Line 80">
              <a:extLst>
                <a:ext uri="{FF2B5EF4-FFF2-40B4-BE49-F238E27FC236}">
                  <a16:creationId xmlns:a16="http://schemas.microsoft.com/office/drawing/2014/main" id="{BE501B4B-AC29-CB45-AA59-3A6292CE30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4721" name="Group 81">
              <a:extLst>
                <a:ext uri="{FF2B5EF4-FFF2-40B4-BE49-F238E27FC236}">
                  <a16:creationId xmlns:a16="http://schemas.microsoft.com/office/drawing/2014/main" id="{B1C1284A-4572-D346-9313-3D0B001842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4732" name="Line 82">
                <a:extLst>
                  <a:ext uri="{FF2B5EF4-FFF2-40B4-BE49-F238E27FC236}">
                    <a16:creationId xmlns:a16="http://schemas.microsoft.com/office/drawing/2014/main" id="{AE1E3F72-5AE3-7B4F-853A-2B999B2C59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33" name="Line 83">
                <a:extLst>
                  <a:ext uri="{FF2B5EF4-FFF2-40B4-BE49-F238E27FC236}">
                    <a16:creationId xmlns:a16="http://schemas.microsoft.com/office/drawing/2014/main" id="{9C304601-FEAC-A142-9089-48B6D8680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34" name="Line 84">
                <a:extLst>
                  <a:ext uri="{FF2B5EF4-FFF2-40B4-BE49-F238E27FC236}">
                    <a16:creationId xmlns:a16="http://schemas.microsoft.com/office/drawing/2014/main" id="{B58B5516-D605-9B42-B85E-97D783EC4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35" name="Line 85">
                <a:extLst>
                  <a:ext uri="{FF2B5EF4-FFF2-40B4-BE49-F238E27FC236}">
                    <a16:creationId xmlns:a16="http://schemas.microsoft.com/office/drawing/2014/main" id="{465494BF-7491-2E46-A6BA-B3FB78B26F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22" name="Group 86">
              <a:extLst>
                <a:ext uri="{FF2B5EF4-FFF2-40B4-BE49-F238E27FC236}">
                  <a16:creationId xmlns:a16="http://schemas.microsoft.com/office/drawing/2014/main" id="{F963975F-D034-3C4E-BFFF-66F2FDB15C7B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4728" name="Line 87">
                <a:extLst>
                  <a:ext uri="{FF2B5EF4-FFF2-40B4-BE49-F238E27FC236}">
                    <a16:creationId xmlns:a16="http://schemas.microsoft.com/office/drawing/2014/main" id="{C0EBF41E-31AA-C644-8766-28413DF15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29" name="Line 88">
                <a:extLst>
                  <a:ext uri="{FF2B5EF4-FFF2-40B4-BE49-F238E27FC236}">
                    <a16:creationId xmlns:a16="http://schemas.microsoft.com/office/drawing/2014/main" id="{B07AED4F-5A55-AD40-917F-87B0DF82B0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30" name="Line 89">
                <a:extLst>
                  <a:ext uri="{FF2B5EF4-FFF2-40B4-BE49-F238E27FC236}">
                    <a16:creationId xmlns:a16="http://schemas.microsoft.com/office/drawing/2014/main" id="{077CE897-65F7-4044-A742-3A131D0FBE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31" name="Line 90">
                <a:extLst>
                  <a:ext uri="{FF2B5EF4-FFF2-40B4-BE49-F238E27FC236}">
                    <a16:creationId xmlns:a16="http://schemas.microsoft.com/office/drawing/2014/main" id="{3CBABCE7-5634-DE45-8C45-17672E775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23" name="Group 91">
              <a:extLst>
                <a:ext uri="{FF2B5EF4-FFF2-40B4-BE49-F238E27FC236}">
                  <a16:creationId xmlns:a16="http://schemas.microsoft.com/office/drawing/2014/main" id="{2A3FCA78-F669-1441-B62E-E36BFBBFAB0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4724" name="Line 92">
                <a:extLst>
                  <a:ext uri="{FF2B5EF4-FFF2-40B4-BE49-F238E27FC236}">
                    <a16:creationId xmlns:a16="http://schemas.microsoft.com/office/drawing/2014/main" id="{68478C1B-16AC-2347-BD3B-1C3ED2E25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25" name="Line 93">
                <a:extLst>
                  <a:ext uri="{FF2B5EF4-FFF2-40B4-BE49-F238E27FC236}">
                    <a16:creationId xmlns:a16="http://schemas.microsoft.com/office/drawing/2014/main" id="{165F4F94-AD4E-FE4A-866B-B2CDE183E2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26" name="Line 94">
                <a:extLst>
                  <a:ext uri="{FF2B5EF4-FFF2-40B4-BE49-F238E27FC236}">
                    <a16:creationId xmlns:a16="http://schemas.microsoft.com/office/drawing/2014/main" id="{082C294E-24AB-3E46-BE0C-54841220F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27" name="Line 95">
                <a:extLst>
                  <a:ext uri="{FF2B5EF4-FFF2-40B4-BE49-F238E27FC236}">
                    <a16:creationId xmlns:a16="http://schemas.microsoft.com/office/drawing/2014/main" id="{B92DC5D0-CB7D-8448-9ABC-8AA1DC7E72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24580" name="Line 96">
            <a:extLst>
              <a:ext uri="{FF2B5EF4-FFF2-40B4-BE49-F238E27FC236}">
                <a16:creationId xmlns:a16="http://schemas.microsoft.com/office/drawing/2014/main" id="{54B4A267-B2CF-CB49-BCA2-88959AC1C7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6950" y="2292350"/>
            <a:ext cx="169545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Line 97">
            <a:extLst>
              <a:ext uri="{FF2B5EF4-FFF2-40B4-BE49-F238E27FC236}">
                <a16:creationId xmlns:a16="http://schemas.microsoft.com/office/drawing/2014/main" id="{67A925A5-661A-734B-8B28-78976FF708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8926" y="228441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Line 98">
            <a:extLst>
              <a:ext uri="{FF2B5EF4-FFF2-40B4-BE49-F238E27FC236}">
                <a16:creationId xmlns:a16="http://schemas.microsoft.com/office/drawing/2014/main" id="{55587131-AC29-8040-9A2D-EAD62B1CF0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1" y="1911350"/>
            <a:ext cx="162401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583" name="Group 99">
            <a:extLst>
              <a:ext uri="{FF2B5EF4-FFF2-40B4-BE49-F238E27FC236}">
                <a16:creationId xmlns:a16="http://schemas.microsoft.com/office/drawing/2014/main" id="{480F11C4-A295-CE43-A52A-A20C540EE87D}"/>
              </a:ext>
            </a:extLst>
          </p:cNvPr>
          <p:cNvGrpSpPr>
            <a:grpSpLocks/>
          </p:cNvGrpSpPr>
          <p:nvPr/>
        </p:nvGrpSpPr>
        <p:grpSpPr bwMode="auto">
          <a:xfrm>
            <a:off x="5200651" y="1998663"/>
            <a:ext cx="550863" cy="411162"/>
            <a:chOff x="611" y="3693"/>
            <a:chExt cx="449" cy="287"/>
          </a:xfrm>
        </p:grpSpPr>
        <p:sp>
          <p:nvSpPr>
            <p:cNvPr id="24697" name="Rectangle 100">
              <a:extLst>
                <a:ext uri="{FF2B5EF4-FFF2-40B4-BE49-F238E27FC236}">
                  <a16:creationId xmlns:a16="http://schemas.microsoft.com/office/drawing/2014/main" id="{C7168905-6C10-9C48-AED8-A530FAF2B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98" name="Group 101">
              <a:extLst>
                <a:ext uri="{FF2B5EF4-FFF2-40B4-BE49-F238E27FC236}">
                  <a16:creationId xmlns:a16="http://schemas.microsoft.com/office/drawing/2014/main" id="{7D4F9ED0-3DAB-3D46-B078-A7A7B8A263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4704" name="Freeform 102">
                <a:extLst>
                  <a:ext uri="{FF2B5EF4-FFF2-40B4-BE49-F238E27FC236}">
                    <a16:creationId xmlns:a16="http://schemas.microsoft.com/office/drawing/2014/main" id="{4F8AE877-621B-F240-B6DB-AF0B201F3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05" name="Freeform 103">
                <a:extLst>
                  <a:ext uri="{FF2B5EF4-FFF2-40B4-BE49-F238E27FC236}">
                    <a16:creationId xmlns:a16="http://schemas.microsoft.com/office/drawing/2014/main" id="{FA1B553F-3F57-044C-9214-BC2F9AC1503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99" name="Freeform 104">
              <a:extLst>
                <a:ext uri="{FF2B5EF4-FFF2-40B4-BE49-F238E27FC236}">
                  <a16:creationId xmlns:a16="http://schemas.microsoft.com/office/drawing/2014/main" id="{F825A54F-1119-594C-966E-DCA11D252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Freeform 105">
              <a:extLst>
                <a:ext uri="{FF2B5EF4-FFF2-40B4-BE49-F238E27FC236}">
                  <a16:creationId xmlns:a16="http://schemas.microsoft.com/office/drawing/2014/main" id="{06294355-E5A3-094D-8510-F5CA0C567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1" name="Freeform 106">
              <a:extLst>
                <a:ext uri="{FF2B5EF4-FFF2-40B4-BE49-F238E27FC236}">
                  <a16:creationId xmlns:a16="http://schemas.microsoft.com/office/drawing/2014/main" id="{4F5D3F3E-A2DB-9043-B659-82DE865AC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2" name="Freeform 107">
              <a:extLst>
                <a:ext uri="{FF2B5EF4-FFF2-40B4-BE49-F238E27FC236}">
                  <a16:creationId xmlns:a16="http://schemas.microsoft.com/office/drawing/2014/main" id="{FD18A127-16E0-A048-B063-C518CD666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3" name="Freeform 108">
              <a:extLst>
                <a:ext uri="{FF2B5EF4-FFF2-40B4-BE49-F238E27FC236}">
                  <a16:creationId xmlns:a16="http://schemas.microsoft.com/office/drawing/2014/main" id="{81BFEFE4-F4C1-9448-821F-CC6F14F81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4" name="Group 109">
            <a:extLst>
              <a:ext uri="{FF2B5EF4-FFF2-40B4-BE49-F238E27FC236}">
                <a16:creationId xmlns:a16="http://schemas.microsoft.com/office/drawing/2014/main" id="{889EA5D3-2F72-974B-8AA7-01130486D675}"/>
              </a:ext>
            </a:extLst>
          </p:cNvPr>
          <p:cNvGrpSpPr>
            <a:grpSpLocks/>
          </p:cNvGrpSpPr>
          <p:nvPr/>
        </p:nvGrpSpPr>
        <p:grpSpPr bwMode="auto">
          <a:xfrm>
            <a:off x="6200776" y="1630363"/>
            <a:ext cx="550863" cy="1001712"/>
            <a:chOff x="611" y="3693"/>
            <a:chExt cx="449" cy="287"/>
          </a:xfrm>
        </p:grpSpPr>
        <p:sp>
          <p:nvSpPr>
            <p:cNvPr id="24688" name="Rectangle 110">
              <a:extLst>
                <a:ext uri="{FF2B5EF4-FFF2-40B4-BE49-F238E27FC236}">
                  <a16:creationId xmlns:a16="http://schemas.microsoft.com/office/drawing/2014/main" id="{E82D46AE-6A58-E047-895C-87158FA6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89" name="Group 111">
              <a:extLst>
                <a:ext uri="{FF2B5EF4-FFF2-40B4-BE49-F238E27FC236}">
                  <a16:creationId xmlns:a16="http://schemas.microsoft.com/office/drawing/2014/main" id="{5727549F-440F-244A-B7A6-C0F46A700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4695" name="Freeform 112">
                <a:extLst>
                  <a:ext uri="{FF2B5EF4-FFF2-40B4-BE49-F238E27FC236}">
                    <a16:creationId xmlns:a16="http://schemas.microsoft.com/office/drawing/2014/main" id="{4386742E-BF4C-A149-9B9F-C9AF05629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96" name="Freeform 113">
                <a:extLst>
                  <a:ext uri="{FF2B5EF4-FFF2-40B4-BE49-F238E27FC236}">
                    <a16:creationId xmlns:a16="http://schemas.microsoft.com/office/drawing/2014/main" id="{793D4EDE-482C-E14A-B7EE-4384295B272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90" name="Freeform 114">
              <a:extLst>
                <a:ext uri="{FF2B5EF4-FFF2-40B4-BE49-F238E27FC236}">
                  <a16:creationId xmlns:a16="http://schemas.microsoft.com/office/drawing/2014/main" id="{4D398E31-7D60-FC4A-B155-5F9CCFF9C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1" name="Freeform 115">
              <a:extLst>
                <a:ext uri="{FF2B5EF4-FFF2-40B4-BE49-F238E27FC236}">
                  <a16:creationId xmlns:a16="http://schemas.microsoft.com/office/drawing/2014/main" id="{74CB7990-CDF7-8D47-BE24-1587D4E2F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2" name="Freeform 116">
              <a:extLst>
                <a:ext uri="{FF2B5EF4-FFF2-40B4-BE49-F238E27FC236}">
                  <a16:creationId xmlns:a16="http://schemas.microsoft.com/office/drawing/2014/main" id="{9C46C7BF-966F-3941-B34D-BEEA534EA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3" name="Freeform 117">
              <a:extLst>
                <a:ext uri="{FF2B5EF4-FFF2-40B4-BE49-F238E27FC236}">
                  <a16:creationId xmlns:a16="http://schemas.microsoft.com/office/drawing/2014/main" id="{D19D0F5F-5924-3D47-B8C4-D5CD389C8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4" name="Freeform 118">
              <a:extLst>
                <a:ext uri="{FF2B5EF4-FFF2-40B4-BE49-F238E27FC236}">
                  <a16:creationId xmlns:a16="http://schemas.microsoft.com/office/drawing/2014/main" id="{72C5FDC1-62DA-0F4B-B064-92F6EFE18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5" name="Line 119">
            <a:extLst>
              <a:ext uri="{FF2B5EF4-FFF2-40B4-BE49-F238E27FC236}">
                <a16:creationId xmlns:a16="http://schemas.microsoft.com/office/drawing/2014/main" id="{8B4E45EC-5F04-BB47-BC5C-8BCAAD9E3D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7701" y="2230439"/>
            <a:ext cx="4476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Text Box 120">
            <a:extLst>
              <a:ext uri="{FF2B5EF4-FFF2-40B4-BE49-F238E27FC236}">
                <a16:creationId xmlns:a16="http://schemas.microsoft.com/office/drawing/2014/main" id="{53401B3E-F3A3-FE4E-A92E-A327C7382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013" y="2430464"/>
            <a:ext cx="11350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</a:p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network </a:t>
            </a:r>
          </a:p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</p:txBody>
      </p:sp>
      <p:sp>
        <p:nvSpPr>
          <p:cNvPr id="24587" name="Text Box 121">
            <a:extLst>
              <a:ext uri="{FF2B5EF4-FFF2-40B4-BE49-F238E27FC236}">
                <a16:creationId xmlns:a16="http://schemas.microsoft.com/office/drawing/2014/main" id="{4BD98400-5BF3-0945-983D-30A428391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13350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pic>
        <p:nvPicPr>
          <p:cNvPr id="24588" name="Picture 122" descr="imgyjavg[1]">
            <a:extLst>
              <a:ext uri="{FF2B5EF4-FFF2-40B4-BE49-F238E27FC236}">
                <a16:creationId xmlns:a16="http://schemas.microsoft.com/office/drawing/2014/main" id="{DDD93962-8001-F14A-9BED-8201874F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6" y="172878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9" name="Group 123">
            <a:extLst>
              <a:ext uri="{FF2B5EF4-FFF2-40B4-BE49-F238E27FC236}">
                <a16:creationId xmlns:a16="http://schemas.microsoft.com/office/drawing/2014/main" id="{F5AE2249-048B-0C43-813F-C8FB1FFFD9A4}"/>
              </a:ext>
            </a:extLst>
          </p:cNvPr>
          <p:cNvGrpSpPr>
            <a:grpSpLocks/>
          </p:cNvGrpSpPr>
          <p:nvPr/>
        </p:nvGrpSpPr>
        <p:grpSpPr bwMode="auto">
          <a:xfrm>
            <a:off x="1747838" y="2135189"/>
            <a:ext cx="831850" cy="180975"/>
            <a:chOff x="3072" y="739"/>
            <a:chExt cx="652" cy="146"/>
          </a:xfrm>
        </p:grpSpPr>
        <p:pic>
          <p:nvPicPr>
            <p:cNvPr id="24685" name="Picture 124" descr="lgv_fqmg[1]">
              <a:extLst>
                <a:ext uri="{FF2B5EF4-FFF2-40B4-BE49-F238E27FC236}">
                  <a16:creationId xmlns:a16="http://schemas.microsoft.com/office/drawing/2014/main" id="{6EF38468-4712-4F47-9FDF-ABA12D98E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86" name="Line 125">
              <a:extLst>
                <a:ext uri="{FF2B5EF4-FFF2-40B4-BE49-F238E27FC236}">
                  <a16:creationId xmlns:a16="http://schemas.microsoft.com/office/drawing/2014/main" id="{D61277E2-1416-C446-8554-37E9A9C7BC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7" name="Line 126">
              <a:extLst>
                <a:ext uri="{FF2B5EF4-FFF2-40B4-BE49-F238E27FC236}">
                  <a16:creationId xmlns:a16="http://schemas.microsoft.com/office/drawing/2014/main" id="{E91E9C6E-3F1E-D242-8E03-29485B5DC9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90" name="Oval 127">
            <a:extLst>
              <a:ext uri="{FF2B5EF4-FFF2-40B4-BE49-F238E27FC236}">
                <a16:creationId xmlns:a16="http://schemas.microsoft.com/office/drawing/2014/main" id="{9CBD3DD0-7452-CA45-B09A-ADF401DA9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1406525"/>
            <a:ext cx="3170238" cy="14732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4591" name="Picture 128" descr="imgyjavg[1]">
            <a:extLst>
              <a:ext uri="{FF2B5EF4-FFF2-40B4-BE49-F238E27FC236}">
                <a16:creationId xmlns:a16="http://schemas.microsoft.com/office/drawing/2014/main" id="{F0A5CC94-2D7B-E749-9E8C-19838FA6E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1" y="2468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92" name="Group 130">
            <a:extLst>
              <a:ext uri="{FF2B5EF4-FFF2-40B4-BE49-F238E27FC236}">
                <a16:creationId xmlns:a16="http://schemas.microsoft.com/office/drawing/2014/main" id="{796C0E2E-C5AA-7947-921E-FCD1132F5BEB}"/>
              </a:ext>
            </a:extLst>
          </p:cNvPr>
          <p:cNvGrpSpPr>
            <a:grpSpLocks/>
          </p:cNvGrpSpPr>
          <p:nvPr/>
        </p:nvGrpSpPr>
        <p:grpSpPr bwMode="auto">
          <a:xfrm>
            <a:off x="6184901" y="3173413"/>
            <a:ext cx="582613" cy="641350"/>
            <a:chOff x="3028" y="1864"/>
            <a:chExt cx="347" cy="631"/>
          </a:xfrm>
        </p:grpSpPr>
        <p:sp>
          <p:nvSpPr>
            <p:cNvPr id="24679" name="Rectangle 131">
              <a:extLst>
                <a:ext uri="{FF2B5EF4-FFF2-40B4-BE49-F238E27FC236}">
                  <a16:creationId xmlns:a16="http://schemas.microsoft.com/office/drawing/2014/main" id="{1F3782D6-014B-2F45-8CA8-0F821556F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80" name="Freeform 132">
              <a:extLst>
                <a:ext uri="{FF2B5EF4-FFF2-40B4-BE49-F238E27FC236}">
                  <a16:creationId xmlns:a16="http://schemas.microsoft.com/office/drawing/2014/main" id="{E37588E7-6FC6-6046-B7BA-55E44E4E2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6 w 62"/>
                <a:gd name="T1" fmla="*/ 0 h 74"/>
                <a:gd name="T2" fmla="*/ 10 w 62"/>
                <a:gd name="T3" fmla="*/ 14406 h 74"/>
                <a:gd name="T4" fmla="*/ 0 w 62"/>
                <a:gd name="T5" fmla="*/ 18617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1" name="Freeform 133">
              <a:extLst>
                <a:ext uri="{FF2B5EF4-FFF2-40B4-BE49-F238E27FC236}">
                  <a16:creationId xmlns:a16="http://schemas.microsoft.com/office/drawing/2014/main" id="{CF4BF541-263D-8544-B9D5-8B12B9DFE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3021 h 225"/>
                <a:gd name="T2" fmla="*/ 0 w 63"/>
                <a:gd name="T3" fmla="*/ 42049 h 225"/>
                <a:gd name="T4" fmla="*/ 11 w 63"/>
                <a:gd name="T5" fmla="*/ 37700 h 225"/>
                <a:gd name="T6" fmla="*/ 11 w 63"/>
                <a:gd name="T7" fmla="*/ 0 h 225"/>
                <a:gd name="T8" fmla="*/ 2 w 63"/>
                <a:gd name="T9" fmla="*/ 302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2" name="Freeform 134">
              <a:extLst>
                <a:ext uri="{FF2B5EF4-FFF2-40B4-BE49-F238E27FC236}">
                  <a16:creationId xmlns:a16="http://schemas.microsoft.com/office/drawing/2014/main" id="{0054C4A8-6DC2-6B40-8DDF-2F82CB452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7 w 47"/>
                <a:gd name="T3" fmla="*/ 18990 h 78"/>
                <a:gd name="T4" fmla="*/ 2 w 47"/>
                <a:gd name="T5" fmla="*/ 18777 h 78"/>
                <a:gd name="T6" fmla="*/ 0 w 47"/>
                <a:gd name="T7" fmla="*/ 8565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Freeform 135">
              <a:extLst>
                <a:ext uri="{FF2B5EF4-FFF2-40B4-BE49-F238E27FC236}">
                  <a16:creationId xmlns:a16="http://schemas.microsoft.com/office/drawing/2014/main" id="{9BA41E7F-5337-CA49-854A-622E2FE3C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4 w 44"/>
                <a:gd name="T1" fmla="*/ 0 h 51"/>
                <a:gd name="T2" fmla="*/ 0 w 44"/>
                <a:gd name="T3" fmla="*/ 12564 h 51"/>
                <a:gd name="T4" fmla="*/ 7 w 44"/>
                <a:gd name="T5" fmla="*/ 11097 h 51"/>
                <a:gd name="T6" fmla="*/ 4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4" name="Freeform 136">
              <a:extLst>
                <a:ext uri="{FF2B5EF4-FFF2-40B4-BE49-F238E27FC236}">
                  <a16:creationId xmlns:a16="http://schemas.microsoft.com/office/drawing/2014/main" id="{252DF354-6852-EF4E-956B-B17B78D0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23701 h 95"/>
                <a:gd name="T2" fmla="*/ 11 w 417"/>
                <a:gd name="T3" fmla="*/ 213 h 95"/>
                <a:gd name="T4" fmla="*/ 68 w 417"/>
                <a:gd name="T5" fmla="*/ 0 h 95"/>
                <a:gd name="T6" fmla="*/ 61 w 417"/>
                <a:gd name="T7" fmla="*/ 23701 h 95"/>
                <a:gd name="T8" fmla="*/ 0 w 417"/>
                <a:gd name="T9" fmla="*/ 23701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93" name="Text Box 137">
            <a:extLst>
              <a:ext uri="{FF2B5EF4-FFF2-40B4-BE49-F238E27FC236}">
                <a16:creationId xmlns:a16="http://schemas.microsoft.com/office/drawing/2014/main" id="{174AAA77-D6D8-1B4F-A4DC-BAC3881DC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381793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SGSN</a:t>
            </a:r>
          </a:p>
        </p:txBody>
      </p:sp>
      <p:sp>
        <p:nvSpPr>
          <p:cNvPr id="24594" name="Line 138">
            <a:extLst>
              <a:ext uri="{FF2B5EF4-FFF2-40B4-BE49-F238E27FC236}">
                <a16:creationId xmlns:a16="http://schemas.microsoft.com/office/drawing/2014/main" id="{07055B9A-A13B-BC44-9A75-8CED2A3919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7363" y="3605214"/>
            <a:ext cx="685800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595" name="Group 139">
            <a:extLst>
              <a:ext uri="{FF2B5EF4-FFF2-40B4-BE49-F238E27FC236}">
                <a16:creationId xmlns:a16="http://schemas.microsoft.com/office/drawing/2014/main" id="{E7317680-DCFD-284B-850C-1A541AA97201}"/>
              </a:ext>
            </a:extLst>
          </p:cNvPr>
          <p:cNvGrpSpPr>
            <a:grpSpLocks/>
          </p:cNvGrpSpPr>
          <p:nvPr/>
        </p:nvGrpSpPr>
        <p:grpSpPr bwMode="auto">
          <a:xfrm>
            <a:off x="6129339" y="3425826"/>
            <a:ext cx="693737" cy="314325"/>
            <a:chOff x="3600" y="219"/>
            <a:chExt cx="360" cy="175"/>
          </a:xfrm>
        </p:grpSpPr>
        <p:sp>
          <p:nvSpPr>
            <p:cNvPr id="24666" name="Oval 140">
              <a:extLst>
                <a:ext uri="{FF2B5EF4-FFF2-40B4-BE49-F238E27FC236}">
                  <a16:creationId xmlns:a16="http://schemas.microsoft.com/office/drawing/2014/main" id="{D69BCD83-AE47-D544-9927-177EFEBE2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67" name="Line 141">
              <a:extLst>
                <a:ext uri="{FF2B5EF4-FFF2-40B4-BE49-F238E27FC236}">
                  <a16:creationId xmlns:a16="http://schemas.microsoft.com/office/drawing/2014/main" id="{5AC0909B-4C30-D34C-A231-DCA6916CA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8" name="Line 142">
              <a:extLst>
                <a:ext uri="{FF2B5EF4-FFF2-40B4-BE49-F238E27FC236}">
                  <a16:creationId xmlns:a16="http://schemas.microsoft.com/office/drawing/2014/main" id="{7D72BCAC-C301-2740-AF1D-1BEDAA46D1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9" name="Rectangle 143">
              <a:extLst>
                <a:ext uri="{FF2B5EF4-FFF2-40B4-BE49-F238E27FC236}">
                  <a16:creationId xmlns:a16="http://schemas.microsoft.com/office/drawing/2014/main" id="{F5EC3372-61E5-C44F-A463-7F44053BE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9"/>
              <a:ext cx="353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670" name="Oval 144">
              <a:extLst>
                <a:ext uri="{FF2B5EF4-FFF2-40B4-BE49-F238E27FC236}">
                  <a16:creationId xmlns:a16="http://schemas.microsoft.com/office/drawing/2014/main" id="{222F1AED-E4F7-F14F-94E3-BF7C0FF45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71" name="Group 145">
              <a:extLst>
                <a:ext uri="{FF2B5EF4-FFF2-40B4-BE49-F238E27FC236}">
                  <a16:creationId xmlns:a16="http://schemas.microsoft.com/office/drawing/2014/main" id="{DA110EBB-F309-FF42-8EC1-F394E668DB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4676" name="Line 146">
                <a:extLst>
                  <a:ext uri="{FF2B5EF4-FFF2-40B4-BE49-F238E27FC236}">
                    <a16:creationId xmlns:a16="http://schemas.microsoft.com/office/drawing/2014/main" id="{4831E1CA-8F51-3F47-AA5F-979C806BD4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77" name="Line 147">
                <a:extLst>
                  <a:ext uri="{FF2B5EF4-FFF2-40B4-BE49-F238E27FC236}">
                    <a16:creationId xmlns:a16="http://schemas.microsoft.com/office/drawing/2014/main" id="{94F4DDA2-7686-A34D-90E4-8458D7D9A8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78" name="Line 148">
                <a:extLst>
                  <a:ext uri="{FF2B5EF4-FFF2-40B4-BE49-F238E27FC236}">
                    <a16:creationId xmlns:a16="http://schemas.microsoft.com/office/drawing/2014/main" id="{BEA4BE9B-BA99-BC47-8B6B-CE84154920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672" name="Group 149">
              <a:extLst>
                <a:ext uri="{FF2B5EF4-FFF2-40B4-BE49-F238E27FC236}">
                  <a16:creationId xmlns:a16="http://schemas.microsoft.com/office/drawing/2014/main" id="{E4039D8B-A264-0E4C-A7B5-76C42B79705A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4673" name="Line 150">
                <a:extLst>
                  <a:ext uri="{FF2B5EF4-FFF2-40B4-BE49-F238E27FC236}">
                    <a16:creationId xmlns:a16="http://schemas.microsoft.com/office/drawing/2014/main" id="{CF4F5C02-5FEF-DC40-BBCD-0D1B0636FA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74" name="Line 151">
                <a:extLst>
                  <a:ext uri="{FF2B5EF4-FFF2-40B4-BE49-F238E27FC236}">
                    <a16:creationId xmlns:a16="http://schemas.microsoft.com/office/drawing/2014/main" id="{C0AF10C5-8F62-CF47-BD11-EF2FAD8631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75" name="Line 152">
                <a:extLst>
                  <a:ext uri="{FF2B5EF4-FFF2-40B4-BE49-F238E27FC236}">
                    <a16:creationId xmlns:a16="http://schemas.microsoft.com/office/drawing/2014/main" id="{5EA4B56A-3C98-C44C-8340-DF8072CAB0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4596" name="Line 153">
            <a:extLst>
              <a:ext uri="{FF2B5EF4-FFF2-40B4-BE49-F238E27FC236}">
                <a16:creationId xmlns:a16="http://schemas.microsoft.com/office/drawing/2014/main" id="{CDC95457-5051-E34F-917C-CE2F66D1D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1826" y="2241550"/>
            <a:ext cx="295275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7" name="Line 154">
            <a:extLst>
              <a:ext uri="{FF2B5EF4-FFF2-40B4-BE49-F238E27FC236}">
                <a16:creationId xmlns:a16="http://schemas.microsoft.com/office/drawing/2014/main" id="{AAF72050-DE79-144C-AE56-9D9C2681C3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7100" y="3627438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8" name="Freeform 156">
            <a:extLst>
              <a:ext uri="{FF2B5EF4-FFF2-40B4-BE49-F238E27FC236}">
                <a16:creationId xmlns:a16="http://schemas.microsoft.com/office/drawing/2014/main" id="{485EEE06-1B64-9A46-9843-CC4169373167}"/>
              </a:ext>
            </a:extLst>
          </p:cNvPr>
          <p:cNvSpPr>
            <a:spLocks/>
          </p:cNvSpPr>
          <p:nvPr/>
        </p:nvSpPr>
        <p:spPr bwMode="auto">
          <a:xfrm>
            <a:off x="8701089" y="1381126"/>
            <a:ext cx="1235075" cy="16811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9" name="Text Box 157">
            <a:extLst>
              <a:ext uri="{FF2B5EF4-FFF2-40B4-BE49-F238E27FC236}">
                <a16:creationId xmlns:a16="http://schemas.microsoft.com/office/drawing/2014/main" id="{C613C3DA-7426-3B46-B46A-9FA01332B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039" y="1724025"/>
            <a:ext cx="11064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4600" name="Line 158">
            <a:extLst>
              <a:ext uri="{FF2B5EF4-FFF2-40B4-BE49-F238E27FC236}">
                <a16:creationId xmlns:a16="http://schemas.microsoft.com/office/drawing/2014/main" id="{756BC99C-09F4-5149-BF38-4EF460374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5439" y="2255838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601" name="Group 159">
            <a:extLst>
              <a:ext uri="{FF2B5EF4-FFF2-40B4-BE49-F238E27FC236}">
                <a16:creationId xmlns:a16="http://schemas.microsoft.com/office/drawing/2014/main" id="{6E075570-6DA7-764F-ABA4-B3C5079A2C31}"/>
              </a:ext>
            </a:extLst>
          </p:cNvPr>
          <p:cNvGrpSpPr>
            <a:grpSpLocks/>
          </p:cNvGrpSpPr>
          <p:nvPr/>
        </p:nvGrpSpPr>
        <p:grpSpPr bwMode="auto">
          <a:xfrm>
            <a:off x="7935913" y="1590676"/>
            <a:ext cx="550862" cy="1001713"/>
            <a:chOff x="611" y="3693"/>
            <a:chExt cx="449" cy="287"/>
          </a:xfrm>
        </p:grpSpPr>
        <p:sp>
          <p:nvSpPr>
            <p:cNvPr id="24657" name="Rectangle 160">
              <a:extLst>
                <a:ext uri="{FF2B5EF4-FFF2-40B4-BE49-F238E27FC236}">
                  <a16:creationId xmlns:a16="http://schemas.microsoft.com/office/drawing/2014/main" id="{E839D53C-B093-9D40-B63D-C5D2AB5B0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58" name="Group 161">
              <a:extLst>
                <a:ext uri="{FF2B5EF4-FFF2-40B4-BE49-F238E27FC236}">
                  <a16:creationId xmlns:a16="http://schemas.microsoft.com/office/drawing/2014/main" id="{30459167-456A-034E-B2C0-37624A5D6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4664" name="Freeform 162">
                <a:extLst>
                  <a:ext uri="{FF2B5EF4-FFF2-40B4-BE49-F238E27FC236}">
                    <a16:creationId xmlns:a16="http://schemas.microsoft.com/office/drawing/2014/main" id="{69AAD0C6-BDF4-6E44-8C4D-794D58003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5" name="Freeform 163">
                <a:extLst>
                  <a:ext uri="{FF2B5EF4-FFF2-40B4-BE49-F238E27FC236}">
                    <a16:creationId xmlns:a16="http://schemas.microsoft.com/office/drawing/2014/main" id="{BA453F30-3BC6-364D-BF3F-DBD70B1C95B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59" name="Freeform 164">
              <a:extLst>
                <a:ext uri="{FF2B5EF4-FFF2-40B4-BE49-F238E27FC236}">
                  <a16:creationId xmlns:a16="http://schemas.microsoft.com/office/drawing/2014/main" id="{D865C17B-F132-B040-9A9A-0D167461B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0" name="Freeform 165">
              <a:extLst>
                <a:ext uri="{FF2B5EF4-FFF2-40B4-BE49-F238E27FC236}">
                  <a16:creationId xmlns:a16="http://schemas.microsoft.com/office/drawing/2014/main" id="{A112A1FA-3B0D-F945-8B2C-7C0101BB0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1" name="Freeform 166">
              <a:extLst>
                <a:ext uri="{FF2B5EF4-FFF2-40B4-BE49-F238E27FC236}">
                  <a16:creationId xmlns:a16="http://schemas.microsoft.com/office/drawing/2014/main" id="{A47E00E9-EDB3-D247-9BF0-8C163EDAA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Freeform 167">
              <a:extLst>
                <a:ext uri="{FF2B5EF4-FFF2-40B4-BE49-F238E27FC236}">
                  <a16:creationId xmlns:a16="http://schemas.microsoft.com/office/drawing/2014/main" id="{42896107-E227-6B4C-A7D5-64D32C50B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Freeform 168">
              <a:extLst>
                <a:ext uri="{FF2B5EF4-FFF2-40B4-BE49-F238E27FC236}">
                  <a16:creationId xmlns:a16="http://schemas.microsoft.com/office/drawing/2014/main" id="{EBE198DC-4F00-B64B-BFB6-7253BD873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02" name="Text Box 169">
            <a:extLst>
              <a:ext uri="{FF2B5EF4-FFF2-40B4-BE49-F238E27FC236}">
                <a16:creationId xmlns:a16="http://schemas.microsoft.com/office/drawing/2014/main" id="{A1C2FB22-4375-5E4B-8738-0A555758E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525" y="2573339"/>
            <a:ext cx="109517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Gateway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24603" name="Text Box 170">
            <a:extLst>
              <a:ext uri="{FF2B5EF4-FFF2-40B4-BE49-F238E27FC236}">
                <a16:creationId xmlns:a16="http://schemas.microsoft.com/office/drawing/2014/main" id="{63949290-6980-3B49-B6C6-A7292CA65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1593851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4604" name="Line 171">
            <a:extLst>
              <a:ext uri="{FF2B5EF4-FFF2-40B4-BE49-F238E27FC236}">
                <a16:creationId xmlns:a16="http://schemas.microsoft.com/office/drawing/2014/main" id="{4EE0311E-0664-944E-8F2D-A9695D3A6C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4775" y="2325688"/>
            <a:ext cx="2365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5" name="Line 172">
            <a:extLst>
              <a:ext uri="{FF2B5EF4-FFF2-40B4-BE49-F238E27FC236}">
                <a16:creationId xmlns:a16="http://schemas.microsoft.com/office/drawing/2014/main" id="{CFDA00C6-1282-2149-B7B0-A687E64D3D3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35889" y="2043114"/>
            <a:ext cx="225425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6" name="Line 173">
            <a:extLst>
              <a:ext uri="{FF2B5EF4-FFF2-40B4-BE49-F238E27FC236}">
                <a16:creationId xmlns:a16="http://schemas.microsoft.com/office/drawing/2014/main" id="{A7C2F791-CD4E-2F41-936E-042C3FE77A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58064" y="2500313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7" name="Line 174">
            <a:extLst>
              <a:ext uri="{FF2B5EF4-FFF2-40B4-BE49-F238E27FC236}">
                <a16:creationId xmlns:a16="http://schemas.microsoft.com/office/drawing/2014/main" id="{438A81C6-B716-F14D-A42C-C8709E2257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53314" y="1952626"/>
            <a:ext cx="236537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8" name="Line 175">
            <a:extLst>
              <a:ext uri="{FF2B5EF4-FFF2-40B4-BE49-F238E27FC236}">
                <a16:creationId xmlns:a16="http://schemas.microsoft.com/office/drawing/2014/main" id="{BEAC39F7-F405-7C4E-AB69-0F09F41918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9063" y="2641600"/>
            <a:ext cx="0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9" name="Line 176">
            <a:extLst>
              <a:ext uri="{FF2B5EF4-FFF2-40B4-BE49-F238E27FC236}">
                <a16:creationId xmlns:a16="http://schemas.microsoft.com/office/drawing/2014/main" id="{F0B60511-B352-A24A-AF2A-C9F445677D86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6138" y="2224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0" name="Freeform 222">
            <a:extLst>
              <a:ext uri="{FF2B5EF4-FFF2-40B4-BE49-F238E27FC236}">
                <a16:creationId xmlns:a16="http://schemas.microsoft.com/office/drawing/2014/main" id="{3EAEDE07-25D5-FD47-8C18-DAD300982FD9}"/>
              </a:ext>
            </a:extLst>
          </p:cNvPr>
          <p:cNvSpPr>
            <a:spLocks/>
          </p:cNvSpPr>
          <p:nvPr/>
        </p:nvSpPr>
        <p:spPr bwMode="auto">
          <a:xfrm>
            <a:off x="8810626" y="3284538"/>
            <a:ext cx="1235075" cy="1681162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1" name="Text Box 223">
            <a:extLst>
              <a:ext uri="{FF2B5EF4-FFF2-40B4-BE49-F238E27FC236}">
                <a16:creationId xmlns:a16="http://schemas.microsoft.com/office/drawing/2014/main" id="{8D2935A5-F071-EA47-8AE5-2750F89A4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575" y="3627438"/>
            <a:ext cx="882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24612" name="Group 224">
            <a:extLst>
              <a:ext uri="{FF2B5EF4-FFF2-40B4-BE49-F238E27FC236}">
                <a16:creationId xmlns:a16="http://schemas.microsoft.com/office/drawing/2014/main" id="{0E333E32-4BFC-C644-BBB8-292FF519BAEB}"/>
              </a:ext>
            </a:extLst>
          </p:cNvPr>
          <p:cNvGrpSpPr>
            <a:grpSpLocks/>
          </p:cNvGrpSpPr>
          <p:nvPr/>
        </p:nvGrpSpPr>
        <p:grpSpPr bwMode="auto">
          <a:xfrm>
            <a:off x="8045451" y="3494088"/>
            <a:ext cx="550863" cy="1001712"/>
            <a:chOff x="611" y="3693"/>
            <a:chExt cx="449" cy="287"/>
          </a:xfrm>
        </p:grpSpPr>
        <p:sp>
          <p:nvSpPr>
            <p:cNvPr id="24648" name="Rectangle 225">
              <a:extLst>
                <a:ext uri="{FF2B5EF4-FFF2-40B4-BE49-F238E27FC236}">
                  <a16:creationId xmlns:a16="http://schemas.microsoft.com/office/drawing/2014/main" id="{C63DF047-D067-6D48-ABE6-BAFC5CB85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49" name="Group 226">
              <a:extLst>
                <a:ext uri="{FF2B5EF4-FFF2-40B4-BE49-F238E27FC236}">
                  <a16:creationId xmlns:a16="http://schemas.microsoft.com/office/drawing/2014/main" id="{A9FC083F-A4A6-6F4F-A34D-DEF5D89904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4655" name="Freeform 227">
                <a:extLst>
                  <a:ext uri="{FF2B5EF4-FFF2-40B4-BE49-F238E27FC236}">
                    <a16:creationId xmlns:a16="http://schemas.microsoft.com/office/drawing/2014/main" id="{34086837-1E74-C440-951D-2BD908138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6" name="Freeform 228">
                <a:extLst>
                  <a:ext uri="{FF2B5EF4-FFF2-40B4-BE49-F238E27FC236}">
                    <a16:creationId xmlns:a16="http://schemas.microsoft.com/office/drawing/2014/main" id="{B81F780D-DFD4-F842-B3CD-2FE939056BC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50" name="Freeform 229">
              <a:extLst>
                <a:ext uri="{FF2B5EF4-FFF2-40B4-BE49-F238E27FC236}">
                  <a16:creationId xmlns:a16="http://schemas.microsoft.com/office/drawing/2014/main" id="{00057BB0-B6CC-684A-991F-D6EC84AC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1" name="Freeform 230">
              <a:extLst>
                <a:ext uri="{FF2B5EF4-FFF2-40B4-BE49-F238E27FC236}">
                  <a16:creationId xmlns:a16="http://schemas.microsoft.com/office/drawing/2014/main" id="{B16927AB-7D70-7544-9D0B-3B0466F86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2" name="Freeform 231">
              <a:extLst>
                <a:ext uri="{FF2B5EF4-FFF2-40B4-BE49-F238E27FC236}">
                  <a16:creationId xmlns:a16="http://schemas.microsoft.com/office/drawing/2014/main" id="{FFC6E254-4F9E-0244-B349-4C7FE5FEA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3" name="Freeform 232">
              <a:extLst>
                <a:ext uri="{FF2B5EF4-FFF2-40B4-BE49-F238E27FC236}">
                  <a16:creationId xmlns:a16="http://schemas.microsoft.com/office/drawing/2014/main" id="{7B9F192D-40C0-0847-8F8D-CA988C65C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Freeform 233">
              <a:extLst>
                <a:ext uri="{FF2B5EF4-FFF2-40B4-BE49-F238E27FC236}">
                  <a16:creationId xmlns:a16="http://schemas.microsoft.com/office/drawing/2014/main" id="{5CCDD596-D976-FD42-A969-118E54C82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13" name="Text Box 234">
            <a:extLst>
              <a:ext uri="{FF2B5EF4-FFF2-40B4-BE49-F238E27FC236}">
                <a16:creationId xmlns:a16="http://schemas.microsoft.com/office/drawing/2014/main" id="{75C9B641-20C9-5443-9A6D-8A75BC4FE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3063" y="4476750"/>
            <a:ext cx="8572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GGSN</a:t>
            </a:r>
          </a:p>
        </p:txBody>
      </p:sp>
      <p:sp>
        <p:nvSpPr>
          <p:cNvPr id="24614" name="Text Box 235">
            <a:extLst>
              <a:ext uri="{FF2B5EF4-FFF2-40B4-BE49-F238E27FC236}">
                <a16:creationId xmlns:a16="http://schemas.microsoft.com/office/drawing/2014/main" id="{88D3EDF1-7659-944C-861A-0B00BF714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3497263"/>
            <a:ext cx="361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4615" name="Line 236">
            <a:extLst>
              <a:ext uri="{FF2B5EF4-FFF2-40B4-BE49-F238E27FC236}">
                <a16:creationId xmlns:a16="http://schemas.microsoft.com/office/drawing/2014/main" id="{FF63133F-0292-7C4D-9CD1-55CD406424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34314" y="4229100"/>
            <a:ext cx="236537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6" name="Line 237">
            <a:extLst>
              <a:ext uri="{FF2B5EF4-FFF2-40B4-BE49-F238E27FC236}">
                <a16:creationId xmlns:a16="http://schemas.microsoft.com/office/drawing/2014/main" id="{C225DC87-A641-224B-9C70-94AC372AD5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45426" y="3946525"/>
            <a:ext cx="225425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7" name="Line 238">
            <a:extLst>
              <a:ext uri="{FF2B5EF4-FFF2-40B4-BE49-F238E27FC236}">
                <a16:creationId xmlns:a16="http://schemas.microsoft.com/office/drawing/2014/main" id="{374DB891-9E3D-6641-8E66-B91B24A2F3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1" y="4403725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8" name="Line 239">
            <a:extLst>
              <a:ext uri="{FF2B5EF4-FFF2-40B4-BE49-F238E27FC236}">
                <a16:creationId xmlns:a16="http://schemas.microsoft.com/office/drawing/2014/main" id="{231C5EAD-1251-D542-B23B-3A1D92AD3C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62850" y="3856039"/>
            <a:ext cx="236538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9" name="Line 240">
            <a:extLst>
              <a:ext uri="{FF2B5EF4-FFF2-40B4-BE49-F238E27FC236}">
                <a16:creationId xmlns:a16="http://schemas.microsoft.com/office/drawing/2014/main" id="{A2984AD3-B13F-FC4C-971E-85B62ECA87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5675" y="4127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620" name="Group 139">
            <a:extLst>
              <a:ext uri="{FF2B5EF4-FFF2-40B4-BE49-F238E27FC236}">
                <a16:creationId xmlns:a16="http://schemas.microsoft.com/office/drawing/2014/main" id="{F4D517C2-36B2-AA4C-906B-65D15D79F380}"/>
              </a:ext>
            </a:extLst>
          </p:cNvPr>
          <p:cNvGrpSpPr>
            <a:grpSpLocks/>
          </p:cNvGrpSpPr>
          <p:nvPr/>
        </p:nvGrpSpPr>
        <p:grpSpPr bwMode="auto">
          <a:xfrm>
            <a:off x="7924800" y="3981451"/>
            <a:ext cx="693738" cy="314325"/>
            <a:chOff x="3600" y="219"/>
            <a:chExt cx="360" cy="175"/>
          </a:xfrm>
        </p:grpSpPr>
        <p:sp>
          <p:nvSpPr>
            <p:cNvPr id="24635" name="Oval 140">
              <a:extLst>
                <a:ext uri="{FF2B5EF4-FFF2-40B4-BE49-F238E27FC236}">
                  <a16:creationId xmlns:a16="http://schemas.microsoft.com/office/drawing/2014/main" id="{8A7A828A-617B-3C4C-969B-DCC19E33C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36" name="Line 141">
              <a:extLst>
                <a:ext uri="{FF2B5EF4-FFF2-40B4-BE49-F238E27FC236}">
                  <a16:creationId xmlns:a16="http://schemas.microsoft.com/office/drawing/2014/main" id="{D4EF5FAB-F169-2D43-BA90-CB3044DA1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37" name="Line 142">
              <a:extLst>
                <a:ext uri="{FF2B5EF4-FFF2-40B4-BE49-F238E27FC236}">
                  <a16:creationId xmlns:a16="http://schemas.microsoft.com/office/drawing/2014/main" id="{C5FB8901-7396-7242-A7EC-6C5E55E17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38" name="Rectangle 143">
              <a:extLst>
                <a:ext uri="{FF2B5EF4-FFF2-40B4-BE49-F238E27FC236}">
                  <a16:creationId xmlns:a16="http://schemas.microsoft.com/office/drawing/2014/main" id="{79294FB4-F961-184B-A610-40C720C6F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9"/>
              <a:ext cx="353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639" name="Oval 144">
              <a:extLst>
                <a:ext uri="{FF2B5EF4-FFF2-40B4-BE49-F238E27FC236}">
                  <a16:creationId xmlns:a16="http://schemas.microsoft.com/office/drawing/2014/main" id="{1A62F0EA-3F79-7140-80E9-37E53183D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40" name="Group 145">
              <a:extLst>
                <a:ext uri="{FF2B5EF4-FFF2-40B4-BE49-F238E27FC236}">
                  <a16:creationId xmlns:a16="http://schemas.microsoft.com/office/drawing/2014/main" id="{2A28C74A-FBED-F649-B2E7-63432E1F8E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4645" name="Line 146">
                <a:extLst>
                  <a:ext uri="{FF2B5EF4-FFF2-40B4-BE49-F238E27FC236}">
                    <a16:creationId xmlns:a16="http://schemas.microsoft.com/office/drawing/2014/main" id="{52162773-C1C5-7D4A-A8B9-0CEFDA8F8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6" name="Line 147">
                <a:extLst>
                  <a:ext uri="{FF2B5EF4-FFF2-40B4-BE49-F238E27FC236}">
                    <a16:creationId xmlns:a16="http://schemas.microsoft.com/office/drawing/2014/main" id="{C677A36B-69A3-7C4E-9AF8-6439C3C01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7" name="Line 148">
                <a:extLst>
                  <a:ext uri="{FF2B5EF4-FFF2-40B4-BE49-F238E27FC236}">
                    <a16:creationId xmlns:a16="http://schemas.microsoft.com/office/drawing/2014/main" id="{A6A0A8FE-C2F8-154D-A77A-783A889732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641" name="Group 149">
              <a:extLst>
                <a:ext uri="{FF2B5EF4-FFF2-40B4-BE49-F238E27FC236}">
                  <a16:creationId xmlns:a16="http://schemas.microsoft.com/office/drawing/2014/main" id="{C5311435-42D0-D840-BC96-5B13B9CE653F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4642" name="Line 150">
                <a:extLst>
                  <a:ext uri="{FF2B5EF4-FFF2-40B4-BE49-F238E27FC236}">
                    <a16:creationId xmlns:a16="http://schemas.microsoft.com/office/drawing/2014/main" id="{EB7C2E79-9679-F149-AFD3-645116DB9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3" name="Line 151">
                <a:extLst>
                  <a:ext uri="{FF2B5EF4-FFF2-40B4-BE49-F238E27FC236}">
                    <a16:creationId xmlns:a16="http://schemas.microsoft.com/office/drawing/2014/main" id="{6F57EF03-F264-D243-8784-0FDA3EF80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4" name="Line 152">
                <a:extLst>
                  <a:ext uri="{FF2B5EF4-FFF2-40B4-BE49-F238E27FC236}">
                    <a16:creationId xmlns:a16="http://schemas.microsoft.com/office/drawing/2014/main" id="{9812A426-C3B2-7C41-BE70-825D989755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3149F381-ACD4-3D46-A375-7BC9A2F83EE4}"/>
              </a:ext>
            </a:extLst>
          </p:cNvPr>
          <p:cNvCxnSpPr/>
          <p:nvPr/>
        </p:nvCxnSpPr>
        <p:spPr>
          <a:xfrm>
            <a:off x="5853113" y="5365750"/>
            <a:ext cx="0" cy="495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85801962-BD86-2F42-BD7D-4F542D68A97B}"/>
              </a:ext>
            </a:extLst>
          </p:cNvPr>
          <p:cNvCxnSpPr/>
          <p:nvPr/>
        </p:nvCxnSpPr>
        <p:spPr>
          <a:xfrm flipV="1">
            <a:off x="3019426" y="5624513"/>
            <a:ext cx="2811463" cy="0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23" name="TextBox 258">
            <a:extLst>
              <a:ext uri="{FF2B5EF4-FFF2-40B4-BE49-F238E27FC236}">
                <a16:creationId xmlns:a16="http://schemas.microsoft.com/office/drawing/2014/main" id="{78CD91BF-63E2-6D4D-BC03-C76E0576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0589" y="5308601"/>
            <a:ext cx="21113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radio access network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Universal Terrestrial Radio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Access Network (UTRAN)</a:t>
            </a:r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7FCCF8E2-660A-184F-B997-4152E58AB427}"/>
              </a:ext>
            </a:extLst>
          </p:cNvPr>
          <p:cNvCxnSpPr/>
          <p:nvPr/>
        </p:nvCxnSpPr>
        <p:spPr>
          <a:xfrm flipH="1">
            <a:off x="3036888" y="4970463"/>
            <a:ext cx="6350" cy="9191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0C0FDF2F-A7AB-EE41-A709-99D52BA1C98B}"/>
              </a:ext>
            </a:extLst>
          </p:cNvPr>
          <p:cNvCxnSpPr/>
          <p:nvPr/>
        </p:nvCxnSpPr>
        <p:spPr>
          <a:xfrm flipV="1">
            <a:off x="5870575" y="5613400"/>
            <a:ext cx="2533650" cy="6350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26" name="TextBox 261">
            <a:extLst>
              <a:ext uri="{FF2B5EF4-FFF2-40B4-BE49-F238E27FC236}">
                <a16:creationId xmlns:a16="http://schemas.microsoft.com/office/drawing/2014/main" id="{247C908C-575B-AC48-82E4-E68148105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114" y="5280026"/>
            <a:ext cx="22828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core network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General Packet Radio Service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 (GPRS) Core Network</a:t>
            </a:r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A490A57B-8B93-6949-8A95-8FD0A4EA8310}"/>
              </a:ext>
            </a:extLst>
          </p:cNvPr>
          <p:cNvCxnSpPr/>
          <p:nvPr/>
        </p:nvCxnSpPr>
        <p:spPr>
          <a:xfrm>
            <a:off x="8432800" y="5348289"/>
            <a:ext cx="0" cy="4968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CCA61AA0-40FE-A548-8EEE-589AAE11157A}"/>
              </a:ext>
            </a:extLst>
          </p:cNvPr>
          <p:cNvCxnSpPr/>
          <p:nvPr/>
        </p:nvCxnSpPr>
        <p:spPr>
          <a:xfrm flipH="1">
            <a:off x="8461376" y="5613400"/>
            <a:ext cx="428625" cy="0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29" name="TextBox 264">
            <a:extLst>
              <a:ext uri="{FF2B5EF4-FFF2-40B4-BE49-F238E27FC236}">
                <a16:creationId xmlns:a16="http://schemas.microsoft.com/office/drawing/2014/main" id="{789ED694-2ED6-2645-8099-81C98B2DF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5" y="5297488"/>
            <a:ext cx="8826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public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Internet</a:t>
            </a:r>
            <a:endParaRPr lang="en-US" altLang="en-US" sz="1200">
              <a:latin typeface="Arial" panose="020B0604020202020204" pitchFamily="34" charset="0"/>
            </a:endParaRPr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98206372-3C00-FC4D-B8B3-C344A04211AC}"/>
              </a:ext>
            </a:extLst>
          </p:cNvPr>
          <p:cNvCxnSpPr/>
          <p:nvPr/>
        </p:nvCxnSpPr>
        <p:spPr>
          <a:xfrm flipH="1">
            <a:off x="5026025" y="4949825"/>
            <a:ext cx="7938" cy="311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BE22D705-285C-7C45-85F9-A429D51BB13F}"/>
              </a:ext>
            </a:extLst>
          </p:cNvPr>
          <p:cNvCxnSpPr/>
          <p:nvPr/>
        </p:nvCxnSpPr>
        <p:spPr>
          <a:xfrm flipV="1">
            <a:off x="3035300" y="5148264"/>
            <a:ext cx="1982788" cy="3175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32" name="TextBox 267">
            <a:extLst>
              <a:ext uri="{FF2B5EF4-FFF2-40B4-BE49-F238E27FC236}">
                <a16:creationId xmlns:a16="http://schemas.microsoft.com/office/drawing/2014/main" id="{C697C1EA-F568-5846-9AEC-7D63BDBF3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188" y="4913313"/>
            <a:ext cx="1484312" cy="450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4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Arial" panose="020B0604020202020204" pitchFamily="34" charset="0"/>
              </a:rPr>
              <a:t>radio interface</a:t>
            </a:r>
          </a:p>
          <a:p>
            <a:pPr algn="ctr">
              <a:lnSpc>
                <a:spcPts val="14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200">
                <a:latin typeface="Arial" panose="020B0604020202020204" pitchFamily="34" charset="0"/>
              </a:rPr>
              <a:t>(WCDMA, HSPA</a:t>
            </a:r>
            <a:r>
              <a:rPr lang="en-US" altLang="en-US" sz="1600">
                <a:latin typeface="Arial" panose="020B0604020202020204" pitchFamily="34" charset="0"/>
              </a:rPr>
              <a:t>)</a:t>
            </a: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4633" name="Rectangle 2">
            <a:extLst>
              <a:ext uri="{FF2B5EF4-FFF2-40B4-BE49-F238E27FC236}">
                <a16:creationId xmlns:a16="http://schemas.microsoft.com/office/drawing/2014/main" id="{7D680ECA-0435-7A41-82A4-3200DA9C1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789" y="230189"/>
            <a:ext cx="8105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000099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3G (voice+data) network architecture</a:t>
            </a:r>
          </a:p>
        </p:txBody>
      </p:sp>
      <p:pic>
        <p:nvPicPr>
          <p:cNvPr id="24634" name="Picture 6" descr="underline_base">
            <a:extLst>
              <a:ext uri="{FF2B5EF4-FFF2-40B4-BE49-F238E27FC236}">
                <a16:creationId xmlns:a16="http://schemas.microsoft.com/office/drawing/2014/main" id="{E13B775D-1103-5748-8C9F-94092D085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374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ACB70C3-8FBC-B64B-A7F0-A277AEF0106B}"/>
              </a:ext>
            </a:extLst>
          </p:cNvPr>
          <p:cNvSpPr/>
          <p:nvPr/>
        </p:nvSpPr>
        <p:spPr>
          <a:xfrm>
            <a:off x="7892405" y="3351723"/>
            <a:ext cx="2756311" cy="2353072"/>
          </a:xfrm>
          <a:prstGeom prst="roundRect">
            <a:avLst>
              <a:gd name="adj" fmla="val 798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13" name="Title 3">
            <a:extLst>
              <a:ext uri="{FF2B5EF4-FFF2-40B4-BE49-F238E27FC236}">
                <a16:creationId xmlns:a16="http://schemas.microsoft.com/office/drawing/2014/main" id="{1B05B64E-BFBD-3147-AA7E-51E31798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4G LTE – Long Term Evolution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00DB9E-CFBE-7445-9AA1-CBF4E495D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371" y="1600201"/>
            <a:ext cx="8749498" cy="481726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v"/>
              <a:defRPr/>
            </a:pPr>
            <a:r>
              <a:rPr lang="en-US" dirty="0"/>
              <a:t>Evolved packet core (EPC)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All-IP core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Both voice and data carried in datagrams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Network control plane (e.g. mobility management)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User data plane (e.g. data vs. voice)</a:t>
            </a:r>
          </a:p>
          <a:p>
            <a:pPr>
              <a:buFont typeface="Wingdings" charset="2"/>
              <a:buChar char="v"/>
              <a:defRPr/>
            </a:pPr>
            <a:r>
              <a:rPr lang="en-US" dirty="0"/>
              <a:t>LTE Radio Access Network (RAN)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Flexible channel size 1.25MHz – 20MHz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Advanced MAC (OFDM)</a:t>
            </a:r>
          </a:p>
          <a:p>
            <a:pPr lvl="2">
              <a:defRPr/>
            </a:pPr>
            <a:r>
              <a:rPr lang="en-US" dirty="0"/>
              <a:t>Allocates slots and channels to users</a:t>
            </a:r>
          </a:p>
          <a:p>
            <a:pPr lvl="2">
              <a:defRPr/>
            </a:pPr>
            <a:r>
              <a:rPr lang="en-US" dirty="0"/>
              <a:t>Slot reallocation every 1ms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Rate adaptation through adaptive MCS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MIMO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At 20MHz channel: 100Mbps DL; 50Mbps UL</a:t>
            </a:r>
          </a:p>
        </p:txBody>
      </p:sp>
      <p:pic>
        <p:nvPicPr>
          <p:cNvPr id="90115" name="Picture 5">
            <a:extLst>
              <a:ext uri="{FF2B5EF4-FFF2-40B4-BE49-F238E27FC236}">
                <a16:creationId xmlns:a16="http://schemas.microsoft.com/office/drawing/2014/main" id="{24CAC4D1-D8F4-7942-A6B0-B54ECD9D1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369" y="3373495"/>
            <a:ext cx="23495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Box 6">
            <a:extLst>
              <a:ext uri="{FF2B5EF4-FFF2-40B4-BE49-F238E27FC236}">
                <a16:creationId xmlns:a16="http://schemas.microsoft.com/office/drawing/2014/main" id="{F13E47CB-D154-D041-A82D-CC5D301E2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639" y="5388429"/>
            <a:ext cx="2620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Example OFDM allocation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E38BB-0FD1-4546-BC93-C40D05E5A089}"/>
              </a:ext>
            </a:extLst>
          </p:cNvPr>
          <p:cNvSpPr txBox="1"/>
          <p:nvPr/>
        </p:nvSpPr>
        <p:spPr>
          <a:xfrm>
            <a:off x="8228919" y="4988601"/>
            <a:ext cx="258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Time, </a:t>
            </a:r>
            <a:r>
              <a:rPr lang="en-US" dirty="0" err="1"/>
              <a:t>ms</a:t>
            </a:r>
            <a:r>
              <a:rPr lang="en-US" dirty="0"/>
              <a:t> (0.5ms slot size)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91D28-B4F3-E546-89AB-566F9E8FD6AF}"/>
              </a:ext>
            </a:extLst>
          </p:cNvPr>
          <p:cNvSpPr txBox="1"/>
          <p:nvPr/>
        </p:nvSpPr>
        <p:spPr>
          <a:xfrm rot="16200000">
            <a:off x="7483237" y="4058778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4052638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1BAA1D-5557-384D-B33F-22F1E4B98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 of Day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70B93-2847-C744-BDB4-988BAC4CF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474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1C1ADA-7F10-6747-AB29-4633AB87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4BC7EB-48D8-0846-A0AD-FA3458E77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2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1993: </a:t>
            </a:r>
            <a:br>
              <a:rPr lang="en-US" dirty="0"/>
            </a:br>
            <a:r>
              <a:rPr lang="en-US" dirty="0"/>
              <a:t>Commercialization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A truly global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355" y="1690688"/>
            <a:ext cx="6573290" cy="498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02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67" y="903345"/>
            <a:ext cx="5826919" cy="1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1861118" y="321128"/>
            <a:ext cx="6348413" cy="857250"/>
          </a:xfrm>
        </p:spPr>
        <p:txBody>
          <a:bodyPr/>
          <a:lstStyle/>
          <a:p>
            <a:pPr>
              <a:defRPr/>
            </a:pPr>
            <a:r>
              <a:rPr lang="en-US" sz="3000"/>
              <a:t>CSMA (carrier sense multiple access)</a:t>
            </a:r>
            <a:endParaRPr lang="en-US">
              <a:cs typeface="+mj-cs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9466" y="1760595"/>
            <a:ext cx="8469934" cy="4703705"/>
          </a:xfrm>
        </p:spPr>
        <p:txBody>
          <a:bodyPr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3600" i="1" dirty="0">
                <a:solidFill>
                  <a:srgbClr val="CC0000"/>
                </a:solidFill>
                <a:ea typeface="ＭＳ Ｐゴシック" charset="-128"/>
              </a:rPr>
              <a:t>CSMA</a:t>
            </a:r>
            <a:r>
              <a:rPr lang="en-US" altLang="en-US" sz="3600" dirty="0">
                <a:solidFill>
                  <a:srgbClr val="FF0000"/>
                </a:solidFill>
                <a:ea typeface="ＭＳ Ｐゴシック" charset="-128"/>
              </a:rPr>
              <a:t>:</a:t>
            </a:r>
            <a:r>
              <a:rPr lang="en-US" altLang="en-US" sz="4000" dirty="0">
                <a:ea typeface="ＭＳ Ｐゴシック" charset="-128"/>
              </a:rPr>
              <a:t> listen before transmit:</a:t>
            </a:r>
          </a:p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if channel sensed idle:</a:t>
            </a:r>
            <a:r>
              <a:rPr lang="en-US" altLang="en-US" dirty="0">
                <a:ea typeface="ＭＳ Ｐゴシック" charset="-128"/>
              </a:rPr>
              <a:t> transmit entire frame</a:t>
            </a:r>
          </a:p>
          <a:p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if channel sensed busy</a:t>
            </a:r>
            <a:r>
              <a:rPr lang="en-US" altLang="en-US" dirty="0">
                <a:ea typeface="ＭＳ Ｐゴシック" charset="-128"/>
              </a:rPr>
              <a:t>, defer transmission </a:t>
            </a:r>
            <a:br>
              <a:rPr lang="en-US" altLang="en-US" dirty="0">
                <a:ea typeface="ＭＳ Ｐゴシック" charset="-128"/>
              </a:rPr>
            </a:br>
            <a:br>
              <a:rPr lang="en-US" altLang="en-US" dirty="0">
                <a:ea typeface="ＭＳ Ｐゴシック" charset="-128"/>
              </a:rPr>
            </a:br>
            <a:endParaRPr lang="en-US" altLang="en-US" dirty="0">
              <a:ea typeface="ＭＳ Ｐゴシック" charset="-128"/>
            </a:endParaRPr>
          </a:p>
          <a:p>
            <a:r>
              <a:rPr lang="en-US" altLang="en-US" dirty="0">
                <a:ea typeface="ＭＳ Ｐゴシック" charset="-128"/>
              </a:rPr>
              <a:t>human analogy: listen before talk; don</a:t>
            </a:r>
            <a:r>
              <a:rPr lang="ja-JP" altLang="en-US" dirty="0">
                <a:ea typeface="ＭＳ Ｐゴシック" charset="-128"/>
              </a:rPr>
              <a:t>’</a:t>
            </a:r>
            <a:r>
              <a:rPr lang="en-US" altLang="ja-JP" dirty="0">
                <a:ea typeface="ＭＳ Ｐゴシック" charset="-128"/>
              </a:rPr>
              <a:t>t interrupt others!</a:t>
            </a: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36518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670560" y="113398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CSMA collisions</a:t>
            </a:r>
          </a:p>
        </p:txBody>
      </p:sp>
      <p:sp>
        <p:nvSpPr>
          <p:cNvPr id="5939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1" y="2057400"/>
            <a:ext cx="4088607" cy="348615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solidFill>
                  <a:srgbClr val="990033"/>
                </a:solidFill>
                <a:ea typeface="ＭＳ Ｐゴシック" charset="-128"/>
              </a:rPr>
              <a:t>collisions </a:t>
            </a:r>
            <a:r>
              <a:rPr lang="en-US" altLang="en-US" sz="2400" i="1" dirty="0">
                <a:solidFill>
                  <a:srgbClr val="990033"/>
                </a:solidFill>
                <a:ea typeface="ＭＳ Ｐゴシック" charset="-128"/>
              </a:rPr>
              <a:t>can</a:t>
            </a:r>
            <a:r>
              <a:rPr lang="en-US" altLang="en-US" sz="2400" dirty="0">
                <a:solidFill>
                  <a:srgbClr val="990033"/>
                </a:solidFill>
                <a:ea typeface="ＭＳ Ｐゴシック" charset="-128"/>
              </a:rPr>
              <a:t> still occur: </a:t>
            </a:r>
            <a:r>
              <a:rPr lang="en-US" altLang="en-US" sz="2400" dirty="0">
                <a:ea typeface="ＭＳ Ｐゴシック" charset="-128"/>
              </a:rPr>
              <a:t>propagation delay means  two nodes may not hear each other</a:t>
            </a:r>
            <a:r>
              <a:rPr lang="ja-JP" altLang="en-US" sz="2400" dirty="0">
                <a:ea typeface="ＭＳ Ｐゴシック" charset="-128"/>
              </a:rPr>
              <a:t>’</a:t>
            </a:r>
            <a:r>
              <a:rPr lang="en-US" altLang="ja-JP" sz="2400" dirty="0">
                <a:ea typeface="ＭＳ Ｐゴシック" charset="-128"/>
              </a:rPr>
              <a:t>s transmission</a:t>
            </a:r>
          </a:p>
          <a:p>
            <a:r>
              <a:rPr lang="en-US" altLang="en-US" sz="2400" dirty="0">
                <a:solidFill>
                  <a:srgbClr val="990033"/>
                </a:solidFill>
                <a:ea typeface="ＭＳ Ｐゴシック" charset="-128"/>
              </a:rPr>
              <a:t>collision: </a:t>
            </a:r>
            <a:r>
              <a:rPr lang="en-US" altLang="en-US" sz="2400" dirty="0">
                <a:ea typeface="ＭＳ Ｐゴシック" charset="-128"/>
              </a:rPr>
              <a:t>entire packet transmission time wasted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distance &amp; propagation delay play role in in determining collision probability</a:t>
            </a:r>
          </a:p>
          <a:p>
            <a:pPr lvl="1"/>
            <a:endParaRPr lang="en-US" altLang="en-US" sz="1800" dirty="0">
              <a:ea typeface="ＭＳ Ｐゴシック" charset="-128"/>
            </a:endParaRPr>
          </a:p>
        </p:txBody>
      </p:sp>
      <p:sp>
        <p:nvSpPr>
          <p:cNvPr id="30726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6300676" y="2442617"/>
            <a:ext cx="2914650" cy="3429000"/>
          </a:xfrm>
        </p:spPr>
        <p:txBody>
          <a:bodyPr/>
          <a:lstStyle/>
          <a:p>
            <a:pPr>
              <a:buFont typeface="Wingdings" charset="0"/>
              <a:buChar char="v"/>
              <a:defRPr/>
            </a:pPr>
            <a:endParaRPr lang="en-US" sz="1800"/>
          </a:p>
        </p:txBody>
      </p:sp>
      <p:pic>
        <p:nvPicPr>
          <p:cNvPr id="59396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61" y="2242234"/>
            <a:ext cx="3215878" cy="378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6807996" y="1913622"/>
            <a:ext cx="1926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200" i="0">
                <a:latin typeface="Arial" charset="0"/>
              </a:rPr>
              <a:t>spatial layout of nodes </a:t>
            </a:r>
            <a:endParaRPr lang="en-US" altLang="en-US" sz="1500" i="0">
              <a:latin typeface="Arial" charset="0"/>
            </a:endParaRPr>
          </a:p>
        </p:txBody>
      </p:sp>
      <p:pic>
        <p:nvPicPr>
          <p:cNvPr id="59398" name="Picture 8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52" y="978300"/>
            <a:ext cx="2957513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311" name="Rectangle 87"/>
          <p:cNvSpPr>
            <a:spLocks noChangeArrowheads="1"/>
          </p:cNvSpPr>
          <p:nvPr/>
        </p:nvSpPr>
        <p:spPr bwMode="auto">
          <a:xfrm>
            <a:off x="6287693" y="3164969"/>
            <a:ext cx="2802731" cy="1928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180312" name="Rectangle 88"/>
          <p:cNvSpPr>
            <a:spLocks noChangeArrowheads="1"/>
          </p:cNvSpPr>
          <p:nvPr/>
        </p:nvSpPr>
        <p:spPr bwMode="auto">
          <a:xfrm>
            <a:off x="6293646" y="3357851"/>
            <a:ext cx="2794397" cy="1928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180314" name="Rectangle 90"/>
          <p:cNvSpPr>
            <a:spLocks noChangeArrowheads="1"/>
          </p:cNvSpPr>
          <p:nvPr/>
        </p:nvSpPr>
        <p:spPr bwMode="auto">
          <a:xfrm>
            <a:off x="6265070" y="3547159"/>
            <a:ext cx="2822972" cy="12180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180315" name="Rectangle 91"/>
          <p:cNvSpPr>
            <a:spLocks noChangeArrowheads="1"/>
          </p:cNvSpPr>
          <p:nvPr/>
        </p:nvSpPr>
        <p:spPr bwMode="auto">
          <a:xfrm>
            <a:off x="6244828" y="4753262"/>
            <a:ext cx="2842022" cy="12263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59403" name="Rectangle 92"/>
          <p:cNvSpPr>
            <a:spLocks noChangeArrowheads="1"/>
          </p:cNvSpPr>
          <p:nvPr/>
        </p:nvSpPr>
        <p:spPr bwMode="auto">
          <a:xfrm>
            <a:off x="6240067" y="2191037"/>
            <a:ext cx="3030140" cy="976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grpSp>
        <p:nvGrpSpPr>
          <p:cNvPr id="59404" name="Group 98"/>
          <p:cNvGrpSpPr>
            <a:grpSpLocks/>
          </p:cNvGrpSpPr>
          <p:nvPr/>
        </p:nvGrpSpPr>
        <p:grpSpPr bwMode="auto">
          <a:xfrm>
            <a:off x="6378181" y="2189845"/>
            <a:ext cx="2634853" cy="471488"/>
            <a:chOff x="3117" y="180"/>
            <a:chExt cx="2213" cy="396"/>
          </a:xfrm>
        </p:grpSpPr>
        <p:grpSp>
          <p:nvGrpSpPr>
            <p:cNvPr id="59409" name="Group 67"/>
            <p:cNvGrpSpPr>
              <a:grpSpLocks/>
            </p:cNvGrpSpPr>
            <p:nvPr/>
          </p:nvGrpSpPr>
          <p:grpSpPr bwMode="auto">
            <a:xfrm flipH="1">
              <a:off x="3117" y="245"/>
              <a:ext cx="316" cy="323"/>
              <a:chOff x="2839" y="3501"/>
              <a:chExt cx="755" cy="803"/>
            </a:xfrm>
          </p:grpSpPr>
          <p:pic>
            <p:nvPicPr>
              <p:cNvPr id="59424" name="Picture 6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25" name="Freeform 69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59410" name="Group 70"/>
            <p:cNvGrpSpPr>
              <a:grpSpLocks/>
            </p:cNvGrpSpPr>
            <p:nvPr/>
          </p:nvGrpSpPr>
          <p:grpSpPr bwMode="auto">
            <a:xfrm flipH="1">
              <a:off x="3747" y="253"/>
              <a:ext cx="316" cy="323"/>
              <a:chOff x="2839" y="3501"/>
              <a:chExt cx="755" cy="803"/>
            </a:xfrm>
          </p:grpSpPr>
          <p:pic>
            <p:nvPicPr>
              <p:cNvPr id="59422" name="Picture 71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23" name="Freeform 72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59411" name="Group 73"/>
            <p:cNvGrpSpPr>
              <a:grpSpLocks/>
            </p:cNvGrpSpPr>
            <p:nvPr/>
          </p:nvGrpSpPr>
          <p:grpSpPr bwMode="auto">
            <a:xfrm flipH="1">
              <a:off x="4356" y="247"/>
              <a:ext cx="316" cy="323"/>
              <a:chOff x="2839" y="3501"/>
              <a:chExt cx="755" cy="803"/>
            </a:xfrm>
          </p:grpSpPr>
          <p:pic>
            <p:nvPicPr>
              <p:cNvPr id="59420" name="Picture 7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21" name="Freeform 75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59412" name="Group 76"/>
            <p:cNvGrpSpPr>
              <a:grpSpLocks/>
            </p:cNvGrpSpPr>
            <p:nvPr/>
          </p:nvGrpSpPr>
          <p:grpSpPr bwMode="auto">
            <a:xfrm flipH="1">
              <a:off x="5014" y="249"/>
              <a:ext cx="316" cy="323"/>
              <a:chOff x="2839" y="3501"/>
              <a:chExt cx="755" cy="803"/>
            </a:xfrm>
          </p:grpSpPr>
          <p:pic>
            <p:nvPicPr>
              <p:cNvPr id="59418" name="Picture 77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19" name="Freeform 78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sp>
          <p:nvSpPr>
            <p:cNvPr id="59413" name="Line 93"/>
            <p:cNvSpPr>
              <a:spLocks noChangeShapeType="1"/>
            </p:cNvSpPr>
            <p:nvPr/>
          </p:nvSpPr>
          <p:spPr bwMode="auto">
            <a:xfrm>
              <a:off x="3309" y="181"/>
              <a:ext cx="19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4" name="Line 94"/>
            <p:cNvSpPr>
              <a:spLocks noChangeShapeType="1"/>
            </p:cNvSpPr>
            <p:nvPr/>
          </p:nvSpPr>
          <p:spPr bwMode="auto">
            <a:xfrm>
              <a:off x="3309" y="180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5" name="Line 95"/>
            <p:cNvSpPr>
              <a:spLocks noChangeShapeType="1"/>
            </p:cNvSpPr>
            <p:nvPr/>
          </p:nvSpPr>
          <p:spPr bwMode="auto">
            <a:xfrm>
              <a:off x="3975" y="183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6" name="Line 96"/>
            <p:cNvSpPr>
              <a:spLocks noChangeShapeType="1"/>
            </p:cNvSpPr>
            <p:nvPr/>
          </p:nvSpPr>
          <p:spPr bwMode="auto">
            <a:xfrm>
              <a:off x="4578" y="183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7" name="Line 97"/>
            <p:cNvSpPr>
              <a:spLocks noChangeShapeType="1"/>
            </p:cNvSpPr>
            <p:nvPr/>
          </p:nvSpPr>
          <p:spPr bwMode="auto">
            <a:xfrm>
              <a:off x="5289" y="180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sp>
        <p:nvSpPr>
          <p:cNvPr id="59405" name="TextBox 1"/>
          <p:cNvSpPr txBox="1">
            <a:spLocks noChangeArrowheads="1"/>
          </p:cNvSpPr>
          <p:nvPr/>
        </p:nvSpPr>
        <p:spPr bwMode="auto">
          <a:xfrm>
            <a:off x="6323411" y="2513695"/>
            <a:ext cx="31130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A</a:t>
            </a:r>
          </a:p>
        </p:txBody>
      </p:sp>
      <p:sp>
        <p:nvSpPr>
          <p:cNvPr id="59406" name="TextBox 33"/>
          <p:cNvSpPr txBox="1">
            <a:spLocks noChangeArrowheads="1"/>
          </p:cNvSpPr>
          <p:nvPr/>
        </p:nvSpPr>
        <p:spPr bwMode="auto">
          <a:xfrm>
            <a:off x="7018735" y="2505361"/>
            <a:ext cx="29367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B</a:t>
            </a:r>
          </a:p>
        </p:txBody>
      </p:sp>
      <p:sp>
        <p:nvSpPr>
          <p:cNvPr id="59407" name="TextBox 34"/>
          <p:cNvSpPr txBox="1">
            <a:spLocks noChangeArrowheads="1"/>
          </p:cNvSpPr>
          <p:nvPr/>
        </p:nvSpPr>
        <p:spPr bwMode="auto">
          <a:xfrm>
            <a:off x="7771210" y="2488692"/>
            <a:ext cx="28886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C</a:t>
            </a:r>
          </a:p>
        </p:txBody>
      </p:sp>
      <p:sp>
        <p:nvSpPr>
          <p:cNvPr id="59408" name="TextBox 35"/>
          <p:cNvSpPr txBox="1">
            <a:spLocks noChangeArrowheads="1"/>
          </p:cNvSpPr>
          <p:nvPr/>
        </p:nvSpPr>
        <p:spPr bwMode="auto">
          <a:xfrm>
            <a:off x="8557023" y="2489884"/>
            <a:ext cx="3097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42934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80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80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80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80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311" grpId="0" animBg="1"/>
      <p:bldP spid="180312" grpId="0" animBg="1"/>
      <p:bldP spid="180314" grpId="0" animBg="1"/>
      <p:bldP spid="18031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080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CSMA collisions</a:t>
            </a:r>
          </a:p>
        </p:txBody>
      </p:sp>
      <p:sp>
        <p:nvSpPr>
          <p:cNvPr id="61442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993109" y="2057400"/>
            <a:ext cx="3771899" cy="399050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solidFill>
                  <a:srgbClr val="990033"/>
                </a:solidFill>
                <a:ea typeface="ＭＳ Ｐゴシック" charset="-128"/>
              </a:rPr>
              <a:t>collisions </a:t>
            </a:r>
            <a:r>
              <a:rPr lang="en-US" altLang="en-US" sz="2400" i="1" dirty="0">
                <a:solidFill>
                  <a:srgbClr val="990033"/>
                </a:solidFill>
                <a:ea typeface="ＭＳ Ｐゴシック" charset="-128"/>
              </a:rPr>
              <a:t>can</a:t>
            </a:r>
            <a:r>
              <a:rPr lang="en-US" altLang="en-US" sz="2400" dirty="0">
                <a:solidFill>
                  <a:srgbClr val="990033"/>
                </a:solidFill>
                <a:ea typeface="ＭＳ Ｐゴシック" charset="-128"/>
              </a:rPr>
              <a:t> still occur: </a:t>
            </a:r>
            <a:r>
              <a:rPr lang="en-US" altLang="en-US" sz="2400" dirty="0">
                <a:ea typeface="ＭＳ Ｐゴシック" charset="-128"/>
              </a:rPr>
              <a:t>propagation delay means  two nodes may not hear each other</a:t>
            </a:r>
            <a:r>
              <a:rPr lang="ja-JP" altLang="en-US" sz="2400" dirty="0">
                <a:ea typeface="ＭＳ Ｐゴシック" charset="-128"/>
              </a:rPr>
              <a:t>’</a:t>
            </a:r>
            <a:r>
              <a:rPr lang="en-US" altLang="ja-JP" sz="2400" dirty="0">
                <a:ea typeface="ＭＳ Ｐゴシック" charset="-128"/>
              </a:rPr>
              <a:t>s transmission</a:t>
            </a:r>
          </a:p>
          <a:p>
            <a:r>
              <a:rPr lang="en-US" altLang="en-US" sz="2400" dirty="0">
                <a:solidFill>
                  <a:srgbClr val="990033"/>
                </a:solidFill>
                <a:ea typeface="ＭＳ Ｐゴシック" charset="-128"/>
              </a:rPr>
              <a:t>collision: </a:t>
            </a:r>
            <a:r>
              <a:rPr lang="en-US" altLang="en-US" sz="2400" dirty="0">
                <a:ea typeface="ＭＳ Ｐゴシック" charset="-128"/>
              </a:rPr>
              <a:t>entire packet transmission time wasted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distance &amp; propagation delay play role in in determining collision probability</a:t>
            </a:r>
          </a:p>
          <a:p>
            <a:pPr lvl="1"/>
            <a:endParaRPr lang="en-US" altLang="en-US" sz="1800" dirty="0">
              <a:ea typeface="ＭＳ Ｐゴシック" charset="-128"/>
            </a:endParaRPr>
          </a:p>
        </p:txBody>
      </p:sp>
      <p:sp>
        <p:nvSpPr>
          <p:cNvPr id="30726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6300676" y="2460905"/>
            <a:ext cx="2914650" cy="3429000"/>
          </a:xfrm>
        </p:spPr>
        <p:txBody>
          <a:bodyPr/>
          <a:lstStyle/>
          <a:p>
            <a:pPr>
              <a:buFont typeface="Wingdings" charset="0"/>
              <a:buChar char="v"/>
              <a:defRPr/>
            </a:pPr>
            <a:endParaRPr lang="en-US" sz="1800"/>
          </a:p>
        </p:txBody>
      </p:sp>
      <p:pic>
        <p:nvPicPr>
          <p:cNvPr id="61444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61" y="2260522"/>
            <a:ext cx="3215878" cy="378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6"/>
          <p:cNvSpPr>
            <a:spLocks noChangeArrowheads="1"/>
          </p:cNvSpPr>
          <p:nvPr/>
        </p:nvSpPr>
        <p:spPr bwMode="auto">
          <a:xfrm>
            <a:off x="6807996" y="1931910"/>
            <a:ext cx="1926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200" i="0">
                <a:latin typeface="Arial" charset="0"/>
              </a:rPr>
              <a:t>spatial layout of nodes </a:t>
            </a:r>
            <a:endParaRPr lang="en-US" altLang="en-US" sz="1500" i="0">
              <a:latin typeface="Arial" charset="0"/>
            </a:endParaRPr>
          </a:p>
        </p:txBody>
      </p:sp>
      <p:pic>
        <p:nvPicPr>
          <p:cNvPr id="61446" name="Picture 8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94" y="997262"/>
            <a:ext cx="2957513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ctangle 92"/>
          <p:cNvSpPr>
            <a:spLocks noChangeArrowheads="1"/>
          </p:cNvSpPr>
          <p:nvPr/>
        </p:nvSpPr>
        <p:spPr bwMode="auto">
          <a:xfrm>
            <a:off x="6240067" y="2209325"/>
            <a:ext cx="3030140" cy="976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grpSp>
        <p:nvGrpSpPr>
          <p:cNvPr id="61448" name="Group 98"/>
          <p:cNvGrpSpPr>
            <a:grpSpLocks/>
          </p:cNvGrpSpPr>
          <p:nvPr/>
        </p:nvGrpSpPr>
        <p:grpSpPr bwMode="auto">
          <a:xfrm>
            <a:off x="6378181" y="2208133"/>
            <a:ext cx="2634853" cy="471488"/>
            <a:chOff x="3117" y="180"/>
            <a:chExt cx="2213" cy="396"/>
          </a:xfrm>
        </p:grpSpPr>
        <p:grpSp>
          <p:nvGrpSpPr>
            <p:cNvPr id="61455" name="Group 67"/>
            <p:cNvGrpSpPr>
              <a:grpSpLocks/>
            </p:cNvGrpSpPr>
            <p:nvPr/>
          </p:nvGrpSpPr>
          <p:grpSpPr bwMode="auto">
            <a:xfrm flipH="1">
              <a:off x="3117" y="245"/>
              <a:ext cx="316" cy="323"/>
              <a:chOff x="2839" y="3501"/>
              <a:chExt cx="755" cy="803"/>
            </a:xfrm>
          </p:grpSpPr>
          <p:pic>
            <p:nvPicPr>
              <p:cNvPr id="61470" name="Picture 6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471" name="Freeform 69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61456" name="Group 70"/>
            <p:cNvGrpSpPr>
              <a:grpSpLocks/>
            </p:cNvGrpSpPr>
            <p:nvPr/>
          </p:nvGrpSpPr>
          <p:grpSpPr bwMode="auto">
            <a:xfrm flipH="1">
              <a:off x="3747" y="253"/>
              <a:ext cx="316" cy="323"/>
              <a:chOff x="2839" y="3501"/>
              <a:chExt cx="755" cy="803"/>
            </a:xfrm>
          </p:grpSpPr>
          <p:pic>
            <p:nvPicPr>
              <p:cNvPr id="61468" name="Picture 71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469" name="Freeform 72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61457" name="Group 73"/>
            <p:cNvGrpSpPr>
              <a:grpSpLocks/>
            </p:cNvGrpSpPr>
            <p:nvPr/>
          </p:nvGrpSpPr>
          <p:grpSpPr bwMode="auto">
            <a:xfrm flipH="1">
              <a:off x="4356" y="247"/>
              <a:ext cx="316" cy="323"/>
              <a:chOff x="2839" y="3501"/>
              <a:chExt cx="755" cy="803"/>
            </a:xfrm>
          </p:grpSpPr>
          <p:pic>
            <p:nvPicPr>
              <p:cNvPr id="61466" name="Picture 7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467" name="Freeform 75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61458" name="Group 76"/>
            <p:cNvGrpSpPr>
              <a:grpSpLocks/>
            </p:cNvGrpSpPr>
            <p:nvPr/>
          </p:nvGrpSpPr>
          <p:grpSpPr bwMode="auto">
            <a:xfrm flipH="1">
              <a:off x="5014" y="249"/>
              <a:ext cx="316" cy="323"/>
              <a:chOff x="2839" y="3501"/>
              <a:chExt cx="755" cy="803"/>
            </a:xfrm>
          </p:grpSpPr>
          <p:pic>
            <p:nvPicPr>
              <p:cNvPr id="61464" name="Picture 77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465" name="Freeform 78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sp>
          <p:nvSpPr>
            <p:cNvPr id="61459" name="Line 93"/>
            <p:cNvSpPr>
              <a:spLocks noChangeShapeType="1"/>
            </p:cNvSpPr>
            <p:nvPr/>
          </p:nvSpPr>
          <p:spPr bwMode="auto">
            <a:xfrm>
              <a:off x="3309" y="181"/>
              <a:ext cx="19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1460" name="Line 94"/>
            <p:cNvSpPr>
              <a:spLocks noChangeShapeType="1"/>
            </p:cNvSpPr>
            <p:nvPr/>
          </p:nvSpPr>
          <p:spPr bwMode="auto">
            <a:xfrm>
              <a:off x="3309" y="180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1461" name="Line 95"/>
            <p:cNvSpPr>
              <a:spLocks noChangeShapeType="1"/>
            </p:cNvSpPr>
            <p:nvPr/>
          </p:nvSpPr>
          <p:spPr bwMode="auto">
            <a:xfrm>
              <a:off x="3975" y="183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1462" name="Line 96"/>
            <p:cNvSpPr>
              <a:spLocks noChangeShapeType="1"/>
            </p:cNvSpPr>
            <p:nvPr/>
          </p:nvSpPr>
          <p:spPr bwMode="auto">
            <a:xfrm>
              <a:off x="4578" y="183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1463" name="Line 97"/>
            <p:cNvSpPr>
              <a:spLocks noChangeShapeType="1"/>
            </p:cNvSpPr>
            <p:nvPr/>
          </p:nvSpPr>
          <p:spPr bwMode="auto">
            <a:xfrm>
              <a:off x="5289" y="180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sp>
        <p:nvSpPr>
          <p:cNvPr id="61449" name="TextBox 1"/>
          <p:cNvSpPr txBox="1">
            <a:spLocks noChangeArrowheads="1"/>
          </p:cNvSpPr>
          <p:nvPr/>
        </p:nvSpPr>
        <p:spPr bwMode="auto">
          <a:xfrm>
            <a:off x="6323411" y="2531983"/>
            <a:ext cx="31130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A</a:t>
            </a:r>
          </a:p>
        </p:txBody>
      </p:sp>
      <p:sp>
        <p:nvSpPr>
          <p:cNvPr id="61450" name="TextBox 33"/>
          <p:cNvSpPr txBox="1">
            <a:spLocks noChangeArrowheads="1"/>
          </p:cNvSpPr>
          <p:nvPr/>
        </p:nvSpPr>
        <p:spPr bwMode="auto">
          <a:xfrm>
            <a:off x="7018735" y="2523649"/>
            <a:ext cx="29367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B</a:t>
            </a:r>
          </a:p>
        </p:txBody>
      </p:sp>
      <p:sp>
        <p:nvSpPr>
          <p:cNvPr id="61451" name="TextBox 34"/>
          <p:cNvSpPr txBox="1">
            <a:spLocks noChangeArrowheads="1"/>
          </p:cNvSpPr>
          <p:nvPr/>
        </p:nvSpPr>
        <p:spPr bwMode="auto">
          <a:xfrm>
            <a:off x="7771210" y="2506980"/>
            <a:ext cx="28886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C</a:t>
            </a:r>
          </a:p>
        </p:txBody>
      </p:sp>
      <p:sp>
        <p:nvSpPr>
          <p:cNvPr id="61452" name="TextBox 35"/>
          <p:cNvSpPr txBox="1">
            <a:spLocks noChangeArrowheads="1"/>
          </p:cNvSpPr>
          <p:nvPr/>
        </p:nvSpPr>
        <p:spPr bwMode="auto">
          <a:xfrm>
            <a:off x="8557023" y="2508172"/>
            <a:ext cx="3097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D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38340" y="5889906"/>
            <a:ext cx="30813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Can we do anything to resolve such situations?</a:t>
            </a:r>
          </a:p>
        </p:txBody>
      </p:sp>
      <p:sp>
        <p:nvSpPr>
          <p:cNvPr id="61454" name="TextBox 36"/>
          <p:cNvSpPr txBox="1">
            <a:spLocks noChangeArrowheads="1"/>
          </p:cNvSpPr>
          <p:nvPr/>
        </p:nvSpPr>
        <p:spPr bwMode="auto">
          <a:xfrm>
            <a:off x="1938340" y="5527955"/>
            <a:ext cx="308133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Why are collisions bad?</a:t>
            </a:r>
          </a:p>
        </p:txBody>
      </p:sp>
    </p:spTree>
    <p:extLst>
      <p:ext uri="{BB962C8B-B14F-4D97-AF65-F5344CB8AC3E}">
        <p14:creationId xmlns:p14="http://schemas.microsoft.com/office/powerpoint/2010/main" val="361632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6" y="846366"/>
            <a:ext cx="5142310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>
          <a:xfrm>
            <a:off x="1771650" y="230812"/>
            <a:ext cx="5829300" cy="857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CSMA/CD </a:t>
            </a:r>
            <a:r>
              <a:rPr lang="en-US" sz="3000"/>
              <a:t>(collision detection)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042113"/>
            <a:ext cx="7609114" cy="4369573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</a:rPr>
              <a:t>CSMA/CD:</a:t>
            </a:r>
            <a:r>
              <a:rPr lang="en-US" dirty="0">
                <a:solidFill>
                  <a:srgbClr val="CC0000"/>
                </a:solidFill>
                <a:cs typeface="+mn-cs"/>
              </a:rPr>
              <a:t> </a:t>
            </a:r>
            <a:r>
              <a:rPr lang="en-US" dirty="0">
                <a:cs typeface="+mn-cs"/>
              </a:rPr>
              <a:t>carrier sensing, deferral as in CSMA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dirty="0"/>
              <a:t>collisions </a:t>
            </a:r>
            <a:r>
              <a:rPr lang="en-US" i="1" dirty="0"/>
              <a:t>detected</a:t>
            </a:r>
            <a:r>
              <a:rPr lang="en-US" dirty="0"/>
              <a:t> within short time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dirty="0"/>
              <a:t>colliding transmissions aborted, reducing channel wastage </a:t>
            </a:r>
          </a:p>
          <a:p>
            <a:pPr>
              <a:buFont typeface="Wingdings" charset="0"/>
              <a:buChar char="v"/>
              <a:defRPr/>
            </a:pPr>
            <a:r>
              <a:rPr lang="en-US" dirty="0">
                <a:cs typeface="+mn-cs"/>
              </a:rPr>
              <a:t>collision detection:</a:t>
            </a:r>
            <a:r>
              <a:rPr lang="en-US" sz="1800" dirty="0"/>
              <a:t> 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dirty="0"/>
              <a:t>easy in wired LANs: measure signal strengths, compare transmitted, received signals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dirty="0"/>
              <a:t>difficult in wireless LANs: received signal strength overwhelmed by local transmission strength </a:t>
            </a:r>
          </a:p>
          <a:p>
            <a:pPr>
              <a:buFont typeface="Wingdings" charset="0"/>
              <a:buChar char="v"/>
              <a:defRPr/>
            </a:pPr>
            <a:r>
              <a:rPr lang="en-US" dirty="0">
                <a:cs typeface="+mn-cs"/>
              </a:rPr>
              <a:t>human analogy: the polite conversationalist </a:t>
            </a:r>
          </a:p>
        </p:txBody>
      </p:sp>
    </p:spTree>
    <p:extLst>
      <p:ext uri="{BB962C8B-B14F-4D97-AF65-F5344CB8AC3E}">
        <p14:creationId xmlns:p14="http://schemas.microsoft.com/office/powerpoint/2010/main" val="11568498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43" y="2262237"/>
            <a:ext cx="3325415" cy="290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7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71" y="846365"/>
            <a:ext cx="5142310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8"/>
          <p:cNvSpPr>
            <a:spLocks noGrp="1" noChangeArrowheads="1"/>
          </p:cNvSpPr>
          <p:nvPr>
            <p:ph type="title"/>
          </p:nvPr>
        </p:nvSpPr>
        <p:spPr>
          <a:xfrm>
            <a:off x="1835945" y="230811"/>
            <a:ext cx="5829300" cy="857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CSMA/CD </a:t>
            </a:r>
            <a:r>
              <a:rPr lang="en-US" sz="3000"/>
              <a:t>(collision detection)</a:t>
            </a:r>
          </a:p>
        </p:txBody>
      </p:sp>
      <p:sp>
        <p:nvSpPr>
          <p:cNvPr id="65540" name="Rectangle 29"/>
          <p:cNvSpPr>
            <a:spLocks noChangeArrowheads="1"/>
          </p:cNvSpPr>
          <p:nvPr/>
        </p:nvSpPr>
        <p:spPr bwMode="auto">
          <a:xfrm>
            <a:off x="4198145" y="2197943"/>
            <a:ext cx="3101579" cy="9084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65541" name="Rectangle 9"/>
          <p:cNvSpPr>
            <a:spLocks noChangeArrowheads="1"/>
          </p:cNvSpPr>
          <p:nvPr/>
        </p:nvSpPr>
        <p:spPr bwMode="auto">
          <a:xfrm>
            <a:off x="4750596" y="2309862"/>
            <a:ext cx="1926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200" i="0">
                <a:latin typeface="Arial" charset="0"/>
              </a:rPr>
              <a:t>spatial layout of nodes </a:t>
            </a:r>
            <a:endParaRPr lang="en-US" altLang="en-US" sz="1500" i="0">
              <a:latin typeface="Arial" charset="0"/>
            </a:endParaRPr>
          </a:p>
        </p:txBody>
      </p:sp>
      <p:grpSp>
        <p:nvGrpSpPr>
          <p:cNvPr id="65542" name="Group 30"/>
          <p:cNvGrpSpPr>
            <a:grpSpLocks/>
          </p:cNvGrpSpPr>
          <p:nvPr/>
        </p:nvGrpSpPr>
        <p:grpSpPr bwMode="auto">
          <a:xfrm>
            <a:off x="4573192" y="2602755"/>
            <a:ext cx="2447925" cy="146447"/>
            <a:chOff x="4220" y="1231"/>
            <a:chExt cx="1989" cy="90"/>
          </a:xfrm>
        </p:grpSpPr>
        <p:sp>
          <p:nvSpPr>
            <p:cNvPr id="65555" name="Line 23"/>
            <p:cNvSpPr>
              <a:spLocks noChangeShapeType="1"/>
            </p:cNvSpPr>
            <p:nvPr/>
          </p:nvSpPr>
          <p:spPr bwMode="auto">
            <a:xfrm>
              <a:off x="4220" y="1232"/>
              <a:ext cx="19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5556" name="Line 24"/>
            <p:cNvSpPr>
              <a:spLocks noChangeShapeType="1"/>
            </p:cNvSpPr>
            <p:nvPr/>
          </p:nvSpPr>
          <p:spPr bwMode="auto">
            <a:xfrm>
              <a:off x="4220" y="1231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5557" name="Line 25"/>
            <p:cNvSpPr>
              <a:spLocks noChangeShapeType="1"/>
            </p:cNvSpPr>
            <p:nvPr/>
          </p:nvSpPr>
          <p:spPr bwMode="auto">
            <a:xfrm>
              <a:off x="4886" y="1234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5558" name="Line 26"/>
            <p:cNvSpPr>
              <a:spLocks noChangeShapeType="1"/>
            </p:cNvSpPr>
            <p:nvPr/>
          </p:nvSpPr>
          <p:spPr bwMode="auto">
            <a:xfrm>
              <a:off x="5489" y="1234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5559" name="Line 27"/>
            <p:cNvSpPr>
              <a:spLocks noChangeShapeType="1"/>
            </p:cNvSpPr>
            <p:nvPr/>
          </p:nvSpPr>
          <p:spPr bwMode="auto">
            <a:xfrm>
              <a:off x="6200" y="1231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65543" name="Group 11"/>
          <p:cNvGrpSpPr>
            <a:grpSpLocks/>
          </p:cNvGrpSpPr>
          <p:nvPr/>
        </p:nvGrpSpPr>
        <p:grpSpPr bwMode="auto">
          <a:xfrm flipH="1">
            <a:off x="4307681" y="2702767"/>
            <a:ext cx="376238" cy="384572"/>
            <a:chOff x="2839" y="3501"/>
            <a:chExt cx="755" cy="803"/>
          </a:xfrm>
        </p:grpSpPr>
        <p:pic>
          <p:nvPicPr>
            <p:cNvPr id="65553" name="Picture 12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4" name="Freeform 13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65544" name="Group 14"/>
          <p:cNvGrpSpPr>
            <a:grpSpLocks/>
          </p:cNvGrpSpPr>
          <p:nvPr/>
        </p:nvGrpSpPr>
        <p:grpSpPr bwMode="auto">
          <a:xfrm flipH="1">
            <a:off x="5126831" y="2689671"/>
            <a:ext cx="376238" cy="384572"/>
            <a:chOff x="2839" y="3501"/>
            <a:chExt cx="755" cy="803"/>
          </a:xfrm>
        </p:grpSpPr>
        <p:pic>
          <p:nvPicPr>
            <p:cNvPr id="65551" name="Picture 15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2" name="Freeform 16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65545" name="Group 17"/>
          <p:cNvGrpSpPr>
            <a:grpSpLocks/>
          </p:cNvGrpSpPr>
          <p:nvPr/>
        </p:nvGrpSpPr>
        <p:grpSpPr bwMode="auto">
          <a:xfrm flipH="1">
            <a:off x="5875735" y="2682527"/>
            <a:ext cx="376238" cy="384572"/>
            <a:chOff x="2839" y="3501"/>
            <a:chExt cx="755" cy="803"/>
          </a:xfrm>
        </p:grpSpPr>
        <p:pic>
          <p:nvPicPr>
            <p:cNvPr id="65549" name="Picture 18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0" name="Freeform 19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65546" name="Group 20"/>
          <p:cNvGrpSpPr>
            <a:grpSpLocks/>
          </p:cNvGrpSpPr>
          <p:nvPr/>
        </p:nvGrpSpPr>
        <p:grpSpPr bwMode="auto">
          <a:xfrm flipH="1">
            <a:off x="6715125" y="2693242"/>
            <a:ext cx="376238" cy="384572"/>
            <a:chOff x="2839" y="3501"/>
            <a:chExt cx="755" cy="803"/>
          </a:xfrm>
        </p:grpSpPr>
        <p:pic>
          <p:nvPicPr>
            <p:cNvPr id="65547" name="Picture 21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8" name="Freeform 22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9131543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Multiple access is a key feature of the data link layer</a:t>
            </a:r>
          </a:p>
          <a:p>
            <a:pPr lvl="1"/>
            <a:r>
              <a:rPr lang="en-US" dirty="0"/>
              <a:t>Essential to coordinate concurrent medium access by multiple users</a:t>
            </a:r>
          </a:p>
          <a:p>
            <a:pPr lvl="1"/>
            <a:endParaRPr lang="en-US" dirty="0"/>
          </a:p>
          <a:p>
            <a:r>
              <a:rPr lang="en-US" dirty="0"/>
              <a:t>Multiple access today</a:t>
            </a:r>
          </a:p>
          <a:p>
            <a:pPr lvl="1"/>
            <a:r>
              <a:rPr lang="en-US" dirty="0"/>
              <a:t>Wired – modern Ethernet switches create collision-free domains for each user. Multiple access made easy</a:t>
            </a:r>
          </a:p>
          <a:p>
            <a:pPr lvl="1"/>
            <a:r>
              <a:rPr lang="en-US" dirty="0"/>
              <a:t>Wireless – shared medium. Multiple access is essential</a:t>
            </a:r>
          </a:p>
        </p:txBody>
      </p:sp>
    </p:spTree>
    <p:extLst>
      <p:ext uri="{BB962C8B-B14F-4D97-AF65-F5344CB8AC3E}">
        <p14:creationId xmlns:p14="http://schemas.microsoft.com/office/powerpoint/2010/main" val="10418423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</a:t>
            </a:r>
            <a:r>
              <a:rPr lang="en-US" dirty="0"/>
              <a:t> 6.3.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802.11 Wi-Fi -- Wireless LANs</a:t>
            </a:r>
          </a:p>
        </p:txBody>
      </p:sp>
    </p:spTree>
    <p:extLst>
      <p:ext uri="{BB962C8B-B14F-4D97-AF65-F5344CB8AC3E}">
        <p14:creationId xmlns:p14="http://schemas.microsoft.com/office/powerpoint/2010/main" val="8325363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IEEE 802.11 Wireless LAN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87526" y="1489076"/>
            <a:ext cx="4665663" cy="33004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solidFill>
                  <a:srgbClr val="C00000"/>
                </a:solidFill>
              </a:rPr>
              <a:t>802.11b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400" dirty="0"/>
              <a:t>2.4-5 GHz unlicensed spectrum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400" dirty="0"/>
              <a:t>up to 11 Mbps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400" dirty="0"/>
              <a:t>direct sequence spread spectrum (DSSS) in physical layer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dirty="0"/>
              <a:t>all hosts use same chipping code</a:t>
            </a:r>
          </a:p>
        </p:txBody>
      </p:sp>
      <p:sp>
        <p:nvSpPr>
          <p:cNvPr id="2048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453188" y="1398589"/>
            <a:ext cx="4044950" cy="35194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>
                <a:solidFill>
                  <a:srgbClr val="C00000"/>
                </a:solidFill>
                <a:latin typeface="Gill Sans MT" charset="0"/>
              </a:rPr>
              <a:t>802.11a</a:t>
            </a:r>
            <a:r>
              <a:rPr lang="en-US" sz="2400">
                <a:latin typeface="Gill Sans MT" charset="0"/>
              </a:rPr>
              <a:t> 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>
                <a:latin typeface="Gill Sans MT" charset="0"/>
              </a:rPr>
              <a:t>5-6 GHz range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>
                <a:latin typeface="Gill Sans MT" charset="0"/>
              </a:rPr>
              <a:t>up to 54 Mbps</a:t>
            </a:r>
          </a:p>
          <a:p>
            <a:pPr marL="0" indent="0">
              <a:buNone/>
              <a:defRPr/>
            </a:pPr>
            <a:r>
              <a:rPr lang="en-US" sz="2400">
                <a:solidFill>
                  <a:srgbClr val="C00000"/>
                </a:solidFill>
                <a:latin typeface="Gill Sans MT" charset="0"/>
              </a:rPr>
              <a:t>802.11g</a:t>
            </a:r>
            <a:r>
              <a:rPr lang="en-US" sz="2400">
                <a:solidFill>
                  <a:srgbClr val="FF0000"/>
                </a:solidFill>
                <a:latin typeface="Gill Sans MT" charset="0"/>
              </a:rPr>
              <a:t> 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>
                <a:latin typeface="Gill Sans MT" charset="0"/>
              </a:rPr>
              <a:t>2.4-5 GHz range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>
                <a:latin typeface="Gill Sans MT" charset="0"/>
              </a:rPr>
              <a:t>up to 54 Mbps</a:t>
            </a:r>
          </a:p>
          <a:p>
            <a:pPr marL="0" indent="0">
              <a:buNone/>
              <a:defRPr/>
            </a:pPr>
            <a:r>
              <a:rPr lang="en-US" sz="2400">
                <a:solidFill>
                  <a:srgbClr val="C00000"/>
                </a:solidFill>
                <a:latin typeface="Gill Sans MT" charset="0"/>
              </a:rPr>
              <a:t>802.11n: </a:t>
            </a:r>
            <a:r>
              <a:rPr lang="en-US" sz="2400">
                <a:latin typeface="Gill Sans MT" charset="0"/>
              </a:rPr>
              <a:t>multiple antennae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>
                <a:latin typeface="Gill Sans MT" charset="0"/>
              </a:rPr>
              <a:t>2.4-5 GHz range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>
                <a:latin typeface="Gill Sans MT" charset="0"/>
              </a:rPr>
              <a:t>up to 200 Mbps</a:t>
            </a:r>
          </a:p>
        </p:txBody>
      </p:sp>
      <p:sp>
        <p:nvSpPr>
          <p:cNvPr id="20487" name="Rectangle 5"/>
          <p:cNvSpPr>
            <a:spLocks noChangeArrowheads="1"/>
          </p:cNvSpPr>
          <p:nvPr/>
        </p:nvSpPr>
        <p:spPr bwMode="auto">
          <a:xfrm>
            <a:off x="2306638" y="5456238"/>
            <a:ext cx="7383462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r>
              <a:rPr lang="en-US" sz="2400">
                <a:latin typeface="Gill Sans MT" charset="0"/>
                <a:ea typeface="ＭＳ Ｐゴシック" charset="0"/>
              </a:rPr>
              <a:t>all use CSMA/CA for multiple access</a:t>
            </a: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r>
              <a:rPr lang="en-US" sz="2400">
                <a:latin typeface="Gill Sans MT" charset="0"/>
                <a:ea typeface="ＭＳ Ｐゴシック" charset="0"/>
              </a:rPr>
              <a:t>all have base-station and ad-hoc network versions</a:t>
            </a:r>
          </a:p>
        </p:txBody>
      </p:sp>
      <p:sp>
        <p:nvSpPr>
          <p:cNvPr id="20488" name="Line 6"/>
          <p:cNvSpPr>
            <a:spLocks noChangeShapeType="1"/>
          </p:cNvSpPr>
          <p:nvPr/>
        </p:nvSpPr>
        <p:spPr bwMode="auto">
          <a:xfrm>
            <a:off x="3236913" y="5180013"/>
            <a:ext cx="5264150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5428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02870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7647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75" y="14763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802.11 LAN architecture</a:t>
            </a: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6508751" y="1390651"/>
            <a:ext cx="3965575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Char char="v"/>
            </a:pPr>
            <a:r>
              <a:rPr lang="en-US" altLang="en-US">
                <a:latin typeface="Gill Sans MT" charset="0"/>
              </a:rPr>
              <a:t>wireless host communicates with base station</a:t>
            </a:r>
          </a:p>
          <a:p>
            <a:pPr lvl="1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solidFill>
                  <a:srgbClr val="C00000"/>
                </a:solidFill>
                <a:latin typeface="Gill Sans MT" charset="0"/>
              </a:rPr>
              <a:t>base station = access point (AP)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Char char="v"/>
            </a:pPr>
            <a:r>
              <a:rPr lang="en-US" altLang="en-US">
                <a:solidFill>
                  <a:srgbClr val="C00000"/>
                </a:solidFill>
                <a:latin typeface="Gill Sans MT" charset="0"/>
              </a:rPr>
              <a:t>Basic Service Set (BSS) </a:t>
            </a:r>
            <a:r>
              <a:rPr lang="en-US" altLang="en-US">
                <a:latin typeface="Gill Sans MT" charset="0"/>
              </a:rPr>
              <a:t>(aka </a:t>
            </a:r>
            <a:r>
              <a:rPr lang="ja-JP" altLang="en-US">
                <a:latin typeface="Gill Sans MT" charset="0"/>
              </a:rPr>
              <a:t>“</a:t>
            </a:r>
            <a:r>
              <a:rPr lang="en-US" altLang="ja-JP">
                <a:latin typeface="Gill Sans MT" charset="0"/>
              </a:rPr>
              <a:t>cell</a:t>
            </a:r>
            <a:r>
              <a:rPr lang="ja-JP" altLang="en-US">
                <a:latin typeface="Gill Sans MT" charset="0"/>
              </a:rPr>
              <a:t>”</a:t>
            </a:r>
            <a:r>
              <a:rPr lang="en-US" altLang="ja-JP">
                <a:latin typeface="Gill Sans MT" charset="0"/>
              </a:rPr>
              <a:t>) in infrastructure mode contains:</a:t>
            </a:r>
          </a:p>
          <a:p>
            <a:pPr lvl="1">
              <a:lnSpc>
                <a:spcPts val="2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latin typeface="Gill Sans MT" charset="0"/>
              </a:rPr>
              <a:t>wireless hosts</a:t>
            </a:r>
          </a:p>
          <a:p>
            <a:pPr lvl="1">
              <a:lnSpc>
                <a:spcPts val="2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latin typeface="Gill Sans MT" charset="0"/>
              </a:rPr>
              <a:t>access point (AP): base station</a:t>
            </a:r>
          </a:p>
          <a:p>
            <a:pPr lvl="1">
              <a:lnSpc>
                <a:spcPts val="2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latin typeface="Gill Sans MT" charset="0"/>
              </a:rPr>
              <a:t>ad hoc mode: hosts only</a:t>
            </a:r>
          </a:p>
        </p:txBody>
      </p:sp>
      <p:grpSp>
        <p:nvGrpSpPr>
          <p:cNvPr id="56325" name="Group 7"/>
          <p:cNvGrpSpPr>
            <a:grpSpLocks/>
          </p:cNvGrpSpPr>
          <p:nvPr/>
        </p:nvGrpSpPr>
        <p:grpSpPr bwMode="auto">
          <a:xfrm>
            <a:off x="4537076" y="3606800"/>
            <a:ext cx="417513" cy="192088"/>
            <a:chOff x="3600" y="219"/>
            <a:chExt cx="360" cy="175"/>
          </a:xfrm>
        </p:grpSpPr>
        <p:sp>
          <p:nvSpPr>
            <p:cNvPr id="21556" name="Oval 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1557" name="Line 9"/>
            <p:cNvSpPr>
              <a:spLocks noChangeShapeType="1"/>
            </p:cNvSpPr>
            <p:nvPr/>
          </p:nvSpPr>
          <p:spPr bwMode="auto">
            <a:xfrm>
              <a:off x="3603" y="288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1558" name="Line 10"/>
            <p:cNvSpPr>
              <a:spLocks noChangeShapeType="1"/>
            </p:cNvSpPr>
            <p:nvPr/>
          </p:nvSpPr>
          <p:spPr bwMode="auto">
            <a:xfrm>
              <a:off x="3960" y="288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1559" name="Rectangle 11"/>
            <p:cNvSpPr>
              <a:spLocks noChangeArrowheads="1"/>
            </p:cNvSpPr>
            <p:nvPr/>
          </p:nvSpPr>
          <p:spPr bwMode="auto">
            <a:xfrm>
              <a:off x="3603" y="288"/>
              <a:ext cx="355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1560" name="Oval 1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grpSp>
          <p:nvGrpSpPr>
            <p:cNvPr id="56376" name="Group 1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1566" name="Line 14"/>
              <p:cNvSpPr>
                <a:spLocks noChangeShapeType="1"/>
              </p:cNvSpPr>
              <p:nvPr/>
            </p:nvSpPr>
            <p:spPr bwMode="auto">
              <a:xfrm flipV="1">
                <a:off x="2848" y="847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7" name="Line 15"/>
              <p:cNvSpPr>
                <a:spLocks noChangeShapeType="1"/>
              </p:cNvSpPr>
              <p:nvPr/>
            </p:nvSpPr>
            <p:spPr bwMode="auto">
              <a:xfrm>
                <a:off x="2943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8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56377" name="Group 1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1563" name="Line 1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4" name="Line 19"/>
              <p:cNvSpPr>
                <a:spLocks noChangeShapeType="1"/>
              </p:cNvSpPr>
              <p:nvPr/>
            </p:nvSpPr>
            <p:spPr bwMode="auto">
              <a:xfrm>
                <a:off x="2943" y="945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5" name="Line 20"/>
              <p:cNvSpPr>
                <a:spLocks noChangeShapeType="1"/>
              </p:cNvSpPr>
              <p:nvPr/>
            </p:nvSpPr>
            <p:spPr bwMode="auto">
              <a:xfrm>
                <a:off x="2894" y="851"/>
                <a:ext cx="52" cy="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</p:grpSp>
      <p:sp>
        <p:nvSpPr>
          <p:cNvPr id="21511" name="Text Box 24"/>
          <p:cNvSpPr txBox="1">
            <a:spLocks noChangeArrowheads="1"/>
          </p:cNvSpPr>
          <p:nvPr/>
        </p:nvSpPr>
        <p:spPr bwMode="auto">
          <a:xfrm>
            <a:off x="2441575" y="4652963"/>
            <a:ext cx="1054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BSS 1</a:t>
            </a:r>
          </a:p>
        </p:txBody>
      </p:sp>
      <p:sp>
        <p:nvSpPr>
          <p:cNvPr id="21512" name="Text Box 27"/>
          <p:cNvSpPr txBox="1">
            <a:spLocks noChangeArrowheads="1"/>
          </p:cNvSpPr>
          <p:nvPr/>
        </p:nvSpPr>
        <p:spPr bwMode="auto">
          <a:xfrm>
            <a:off x="4735514" y="6086476"/>
            <a:ext cx="854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BSS 2</a:t>
            </a:r>
          </a:p>
        </p:txBody>
      </p:sp>
      <p:sp>
        <p:nvSpPr>
          <p:cNvPr id="21513" name="Line 28"/>
          <p:cNvSpPr>
            <a:spLocks noChangeShapeType="1"/>
          </p:cNvSpPr>
          <p:nvPr/>
        </p:nvSpPr>
        <p:spPr bwMode="auto">
          <a:xfrm flipV="1">
            <a:off x="4700588" y="2684463"/>
            <a:ext cx="214312" cy="908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29" name="Group 29"/>
          <p:cNvGrpSpPr>
            <a:grpSpLocks/>
          </p:cNvGrpSpPr>
          <p:nvPr/>
        </p:nvGrpSpPr>
        <p:grpSpPr bwMode="auto">
          <a:xfrm>
            <a:off x="3971926" y="1503364"/>
            <a:ext cx="1978025" cy="1444625"/>
            <a:chOff x="3744" y="1392"/>
            <a:chExt cx="1488" cy="1110"/>
          </a:xfrm>
        </p:grpSpPr>
        <p:sp>
          <p:nvSpPr>
            <p:cNvPr id="56369" name="Freeform 30"/>
            <p:cNvSpPr>
              <a:spLocks/>
            </p:cNvSpPr>
            <p:nvPr/>
          </p:nvSpPr>
          <p:spPr bwMode="auto">
            <a:xfrm>
              <a:off x="3744" y="1392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5" name="Text Box 31"/>
            <p:cNvSpPr txBox="1">
              <a:spLocks noChangeArrowheads="1"/>
            </p:cNvSpPr>
            <p:nvPr/>
          </p:nvSpPr>
          <p:spPr bwMode="auto">
            <a:xfrm>
              <a:off x="4129" y="1776"/>
              <a:ext cx="727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latin typeface="Arial" charset="0"/>
                  <a:cs typeface="Arial" charset="0"/>
                </a:rPr>
                <a:t>Internet</a:t>
              </a:r>
            </a:p>
          </p:txBody>
        </p:sp>
      </p:grpSp>
      <p:sp>
        <p:nvSpPr>
          <p:cNvPr id="21515" name="Text Box 32"/>
          <p:cNvSpPr txBox="1">
            <a:spLocks noChangeArrowheads="1"/>
          </p:cNvSpPr>
          <p:nvPr/>
        </p:nvSpPr>
        <p:spPr bwMode="auto">
          <a:xfrm>
            <a:off x="4872038" y="3408363"/>
            <a:ext cx="139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hub, switch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or router</a:t>
            </a:r>
          </a:p>
        </p:txBody>
      </p:sp>
      <p:sp>
        <p:nvSpPr>
          <p:cNvPr id="21516" name="Oval 23"/>
          <p:cNvSpPr>
            <a:spLocks noChangeArrowheads="1"/>
          </p:cNvSpPr>
          <p:nvPr/>
        </p:nvSpPr>
        <p:spPr bwMode="auto">
          <a:xfrm>
            <a:off x="2011363" y="2874964"/>
            <a:ext cx="1960562" cy="1798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32" name="Group 361"/>
          <p:cNvGrpSpPr>
            <a:grpSpLocks/>
          </p:cNvGrpSpPr>
          <p:nvPr/>
        </p:nvGrpSpPr>
        <p:grpSpPr bwMode="auto">
          <a:xfrm>
            <a:off x="3078163" y="3302001"/>
            <a:ext cx="639762" cy="581025"/>
            <a:chOff x="2967" y="478"/>
            <a:chExt cx="788" cy="625"/>
          </a:xfrm>
        </p:grpSpPr>
        <p:pic>
          <p:nvPicPr>
            <p:cNvPr id="56367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8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3" name="Group 356"/>
          <p:cNvGrpSpPr>
            <a:grpSpLocks/>
          </p:cNvGrpSpPr>
          <p:nvPr/>
        </p:nvGrpSpPr>
        <p:grpSpPr bwMode="auto">
          <a:xfrm>
            <a:off x="3322638" y="3860801"/>
            <a:ext cx="436562" cy="498475"/>
            <a:chOff x="313" y="1497"/>
            <a:chExt cx="1152" cy="1014"/>
          </a:xfrm>
        </p:grpSpPr>
        <p:pic>
          <p:nvPicPr>
            <p:cNvPr id="56365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6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4" name="Group 403"/>
          <p:cNvGrpSpPr>
            <a:grpSpLocks/>
          </p:cNvGrpSpPr>
          <p:nvPr/>
        </p:nvGrpSpPr>
        <p:grpSpPr bwMode="auto">
          <a:xfrm>
            <a:off x="2651125" y="3068639"/>
            <a:ext cx="446088" cy="382587"/>
            <a:chOff x="2751" y="1851"/>
            <a:chExt cx="462" cy="478"/>
          </a:xfrm>
        </p:grpSpPr>
        <p:pic>
          <p:nvPicPr>
            <p:cNvPr id="56363" name="Picture 364" descr="iphone_stylized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5" name="Group 356"/>
          <p:cNvGrpSpPr>
            <a:grpSpLocks/>
          </p:cNvGrpSpPr>
          <p:nvPr/>
        </p:nvGrpSpPr>
        <p:grpSpPr bwMode="auto">
          <a:xfrm>
            <a:off x="2671763" y="3738564"/>
            <a:ext cx="436562" cy="498475"/>
            <a:chOff x="313" y="1497"/>
            <a:chExt cx="1152" cy="1014"/>
          </a:xfrm>
        </p:grpSpPr>
        <p:pic>
          <p:nvPicPr>
            <p:cNvPr id="56361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2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6" name="Group 356"/>
          <p:cNvGrpSpPr>
            <a:grpSpLocks/>
          </p:cNvGrpSpPr>
          <p:nvPr/>
        </p:nvGrpSpPr>
        <p:grpSpPr bwMode="auto">
          <a:xfrm>
            <a:off x="2244725" y="3352801"/>
            <a:ext cx="438150" cy="498475"/>
            <a:chOff x="313" y="1497"/>
            <a:chExt cx="1152" cy="1014"/>
          </a:xfrm>
        </p:grpSpPr>
        <p:pic>
          <p:nvPicPr>
            <p:cNvPr id="56359" name="Picture 354" descr="laptop_stylized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0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22" name="Line 26"/>
          <p:cNvSpPr>
            <a:spLocks noChangeShapeType="1"/>
          </p:cNvSpPr>
          <p:nvPr/>
        </p:nvSpPr>
        <p:spPr bwMode="auto">
          <a:xfrm>
            <a:off x="3514725" y="3732213"/>
            <a:ext cx="1022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1523" name="Oval 23"/>
          <p:cNvSpPr>
            <a:spLocks noChangeArrowheads="1"/>
          </p:cNvSpPr>
          <p:nvPr/>
        </p:nvSpPr>
        <p:spPr bwMode="auto">
          <a:xfrm>
            <a:off x="4206876" y="4195764"/>
            <a:ext cx="1960563" cy="1798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39" name="Group 361"/>
          <p:cNvGrpSpPr>
            <a:grpSpLocks/>
          </p:cNvGrpSpPr>
          <p:nvPr/>
        </p:nvGrpSpPr>
        <p:grpSpPr bwMode="auto">
          <a:xfrm>
            <a:off x="5273676" y="4622801"/>
            <a:ext cx="639763" cy="581025"/>
            <a:chOff x="2967" y="478"/>
            <a:chExt cx="788" cy="625"/>
          </a:xfrm>
        </p:grpSpPr>
        <p:pic>
          <p:nvPicPr>
            <p:cNvPr id="56357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8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0" name="Group 356"/>
          <p:cNvGrpSpPr>
            <a:grpSpLocks/>
          </p:cNvGrpSpPr>
          <p:nvPr/>
        </p:nvGrpSpPr>
        <p:grpSpPr bwMode="auto">
          <a:xfrm>
            <a:off x="5516563" y="5181601"/>
            <a:ext cx="436562" cy="498475"/>
            <a:chOff x="313" y="1497"/>
            <a:chExt cx="1152" cy="1014"/>
          </a:xfrm>
        </p:grpSpPr>
        <p:pic>
          <p:nvPicPr>
            <p:cNvPr id="56355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6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1" name="Group 403"/>
          <p:cNvGrpSpPr>
            <a:grpSpLocks/>
          </p:cNvGrpSpPr>
          <p:nvPr/>
        </p:nvGrpSpPr>
        <p:grpSpPr bwMode="auto">
          <a:xfrm>
            <a:off x="5059363" y="5172076"/>
            <a:ext cx="569912" cy="544513"/>
            <a:chOff x="2751" y="1851"/>
            <a:chExt cx="462" cy="478"/>
          </a:xfrm>
        </p:grpSpPr>
        <p:pic>
          <p:nvPicPr>
            <p:cNvPr id="56353" name="Picture 364" descr="iphone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2" name="Group 356"/>
          <p:cNvGrpSpPr>
            <a:grpSpLocks/>
          </p:cNvGrpSpPr>
          <p:nvPr/>
        </p:nvGrpSpPr>
        <p:grpSpPr bwMode="auto">
          <a:xfrm>
            <a:off x="4602163" y="5191126"/>
            <a:ext cx="436562" cy="498475"/>
            <a:chOff x="313" y="1497"/>
            <a:chExt cx="1152" cy="1014"/>
          </a:xfrm>
        </p:grpSpPr>
        <p:pic>
          <p:nvPicPr>
            <p:cNvPr id="56351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2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3" name="Group 356"/>
          <p:cNvGrpSpPr>
            <a:grpSpLocks/>
          </p:cNvGrpSpPr>
          <p:nvPr/>
        </p:nvGrpSpPr>
        <p:grpSpPr bwMode="auto">
          <a:xfrm>
            <a:off x="4551363" y="4602164"/>
            <a:ext cx="436562" cy="498475"/>
            <a:chOff x="313" y="1497"/>
            <a:chExt cx="1152" cy="1014"/>
          </a:xfrm>
        </p:grpSpPr>
        <p:pic>
          <p:nvPicPr>
            <p:cNvPr id="56349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0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29" name="Line 25"/>
          <p:cNvSpPr>
            <a:spLocks noChangeShapeType="1"/>
          </p:cNvSpPr>
          <p:nvPr/>
        </p:nvSpPr>
        <p:spPr bwMode="auto">
          <a:xfrm>
            <a:off x="4727575" y="3794125"/>
            <a:ext cx="738188" cy="109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45" name="Group 403"/>
          <p:cNvGrpSpPr>
            <a:grpSpLocks/>
          </p:cNvGrpSpPr>
          <p:nvPr/>
        </p:nvGrpSpPr>
        <p:grpSpPr bwMode="auto">
          <a:xfrm>
            <a:off x="4846639" y="4246563"/>
            <a:ext cx="568325" cy="544512"/>
            <a:chOff x="2751" y="1851"/>
            <a:chExt cx="462" cy="478"/>
          </a:xfrm>
        </p:grpSpPr>
        <p:pic>
          <p:nvPicPr>
            <p:cNvPr id="56347" name="Picture 364" descr="iphone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8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46" name="Picture 19" descr="underline_base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6" y="969964"/>
            <a:ext cx="5942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9353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802.11: Channels, association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Gill Sans MT" charset="0"/>
                <a:ea typeface="ＭＳ Ｐゴシック" charset="-128"/>
              </a:rPr>
              <a:t>802.11b: 2.4GHz-2.485GHz spectrum divided into 11 channels at different frequencies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AP admin chooses frequency for AP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interference possible: channel can be same as that chosen by neighboring AP!</a:t>
            </a:r>
          </a:p>
          <a:p>
            <a:pPr>
              <a:lnSpc>
                <a:spcPct val="90000"/>
              </a:lnSpc>
            </a:pPr>
            <a:endParaRPr lang="en-US" altLang="en-US" dirty="0">
              <a:latin typeface="Gill Sans MT" charset="0"/>
              <a:ea typeface="ＭＳ Ｐゴシック" charset="-128"/>
            </a:endParaRPr>
          </a:p>
        </p:txBody>
      </p:sp>
      <p:pic>
        <p:nvPicPr>
          <p:cNvPr id="5837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0318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420518"/>
            <a:ext cx="6126480" cy="1427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048" y="4669536"/>
            <a:ext cx="5687568" cy="2192274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7650480" y="3752708"/>
            <a:ext cx="2013204" cy="80633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2.4GHz channels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767584" y="5814562"/>
            <a:ext cx="1807464" cy="829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5GHz channels</a:t>
            </a:r>
          </a:p>
        </p:txBody>
      </p:sp>
    </p:spTree>
    <p:extLst>
      <p:ext uri="{BB962C8B-B14F-4D97-AF65-F5344CB8AC3E}">
        <p14:creationId xmlns:p14="http://schemas.microsoft.com/office/powerpoint/2010/main" val="4125667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338FA9-935F-7244-8AB6-05168AE06AE8}"/>
              </a:ext>
            </a:extLst>
          </p:cNvPr>
          <p:cNvSpPr txBox="1"/>
          <p:nvPr/>
        </p:nvSpPr>
        <p:spPr>
          <a:xfrm>
            <a:off x="634175" y="4735586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# Devices on the Internet today</a:t>
            </a:r>
          </a:p>
        </p:txBody>
      </p:sp>
      <p:pic>
        <p:nvPicPr>
          <p:cNvPr id="14338" name="Picture 2" descr="growth">
            <a:extLst>
              <a:ext uri="{FF2B5EF4-FFF2-40B4-BE49-F238E27FC236}">
                <a16:creationId xmlns:a16="http://schemas.microsoft.com/office/drawing/2014/main" id="{0202293F-4565-DF46-864E-BCDAFD324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r="1191" b="-1"/>
          <a:stretch/>
        </p:blipFill>
        <p:spPr bwMode="auto">
          <a:xfrm>
            <a:off x="20" y="10"/>
            <a:ext cx="6095974" cy="42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5531" b="14698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4340" name="Straight Connector 7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41" name="Straight Connector 7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192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802.11: Channels, association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Gill Sans MT" charset="0"/>
                <a:ea typeface="ＭＳ Ｐゴシック" charset="-128"/>
              </a:rPr>
              <a:t>802.11b: 2.4GHz-2.485GHz spectrum divided into 11 channels at different frequencies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AP admin chooses frequency for AP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interference possible: channel can be same as that chosen by neighboring AP!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host: must </a:t>
            </a:r>
            <a:r>
              <a:rPr lang="en-US" altLang="en-US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associate</a:t>
            </a:r>
            <a:r>
              <a:rPr lang="en-US" altLang="en-US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 </a:t>
            </a:r>
            <a:r>
              <a:rPr lang="en-US" altLang="en-US" dirty="0">
                <a:latin typeface="Gill Sans MT" charset="0"/>
                <a:ea typeface="ＭＳ Ｐゴシック" charset="-128"/>
              </a:rPr>
              <a:t>with an AP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scans channels, listening for </a:t>
            </a:r>
            <a:r>
              <a:rPr lang="en-US" altLang="en-US" i="1" dirty="0">
                <a:latin typeface="Gill Sans MT" charset="0"/>
                <a:ea typeface="ＭＳ Ｐゴシック" charset="-128"/>
              </a:rPr>
              <a:t>beacon frames</a:t>
            </a:r>
            <a:r>
              <a:rPr lang="en-US" altLang="en-US" dirty="0">
                <a:latin typeface="Gill Sans MT" charset="0"/>
                <a:ea typeface="ＭＳ Ｐゴシック" charset="-128"/>
              </a:rPr>
              <a:t> containing AP</a:t>
            </a:r>
            <a:r>
              <a:rPr lang="ja-JP" altLang="en-US" dirty="0">
                <a:latin typeface="Gill Sans MT" charset="0"/>
                <a:ea typeface="ＭＳ Ｐゴシック" charset="-128"/>
              </a:rPr>
              <a:t>’</a:t>
            </a:r>
            <a:r>
              <a:rPr lang="en-US" altLang="ja-JP" dirty="0">
                <a:latin typeface="Gill Sans MT" charset="0"/>
                <a:ea typeface="ＭＳ Ｐゴシック" charset="-128"/>
              </a:rPr>
              <a:t>s name (SSID) and MAC address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selects AP to associate with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may perform authentication [Chapter 8]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will typically run DHCP to get IP address in AP</a:t>
            </a:r>
            <a:r>
              <a:rPr lang="ja-JP" altLang="en-US" dirty="0">
                <a:latin typeface="Gill Sans MT" charset="0"/>
                <a:ea typeface="ＭＳ Ｐゴシック" charset="-128"/>
              </a:rPr>
              <a:t>’</a:t>
            </a:r>
            <a:r>
              <a:rPr lang="en-US" altLang="ja-JP" dirty="0">
                <a:latin typeface="Gill Sans MT" charset="0"/>
                <a:ea typeface="ＭＳ Ｐゴシック" charset="-128"/>
              </a:rPr>
              <a:t>s subnet</a:t>
            </a:r>
          </a:p>
          <a:p>
            <a:pPr>
              <a:lnSpc>
                <a:spcPct val="90000"/>
              </a:lnSpc>
            </a:pPr>
            <a:endParaRPr lang="en-US" altLang="en-US" dirty="0">
              <a:latin typeface="Gill Sans MT" charset="0"/>
              <a:ea typeface="ＭＳ Ｐゴシック" charset="-128"/>
            </a:endParaRPr>
          </a:p>
        </p:txBody>
      </p:sp>
      <p:pic>
        <p:nvPicPr>
          <p:cNvPr id="5837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0318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2299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1" y="157163"/>
            <a:ext cx="8112125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802.11: passive/active scanning</a:t>
            </a:r>
          </a:p>
        </p:txBody>
      </p:sp>
      <p:sp>
        <p:nvSpPr>
          <p:cNvPr id="23557" name="Oval 80"/>
          <p:cNvSpPr>
            <a:spLocks noChangeArrowheads="1"/>
          </p:cNvSpPr>
          <p:nvPr/>
        </p:nvSpPr>
        <p:spPr bwMode="auto">
          <a:xfrm>
            <a:off x="3732213" y="1484314"/>
            <a:ext cx="2335212" cy="2224087"/>
          </a:xfrm>
          <a:prstGeom prst="ellipse">
            <a:avLst/>
          </a:prstGeom>
          <a:solidFill>
            <a:srgbClr val="00CC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600">
              <a:ea typeface="ＭＳ Ｐゴシック" charset="0"/>
            </a:endParaRPr>
          </a:p>
        </p:txBody>
      </p:sp>
      <p:sp>
        <p:nvSpPr>
          <p:cNvPr id="23558" name="Oval 81"/>
          <p:cNvSpPr>
            <a:spLocks noChangeArrowheads="1"/>
          </p:cNvSpPr>
          <p:nvPr/>
        </p:nvSpPr>
        <p:spPr bwMode="auto">
          <a:xfrm>
            <a:off x="1876426" y="1419225"/>
            <a:ext cx="2335213" cy="2224088"/>
          </a:xfrm>
          <a:prstGeom prst="ellipse">
            <a:avLst/>
          </a:prstGeom>
          <a:solidFill>
            <a:srgbClr val="00CC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600">
              <a:latin typeface="Arial" charset="0"/>
              <a:ea typeface="ＭＳ Ｐゴシック" charset="0"/>
            </a:endParaRPr>
          </a:p>
        </p:txBody>
      </p:sp>
      <p:sp>
        <p:nvSpPr>
          <p:cNvPr id="23559" name="Text Box 82"/>
          <p:cNvSpPr txBox="1">
            <a:spLocks noChangeArrowheads="1"/>
          </p:cNvSpPr>
          <p:nvPr/>
        </p:nvSpPr>
        <p:spPr bwMode="auto">
          <a:xfrm>
            <a:off x="5102225" y="2536825"/>
            <a:ext cx="623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AP 2</a:t>
            </a:r>
          </a:p>
        </p:txBody>
      </p:sp>
      <p:sp>
        <p:nvSpPr>
          <p:cNvPr id="23560" name="Text Box 83"/>
          <p:cNvSpPr txBox="1">
            <a:spLocks noChangeArrowheads="1"/>
          </p:cNvSpPr>
          <p:nvPr/>
        </p:nvSpPr>
        <p:spPr bwMode="auto">
          <a:xfrm>
            <a:off x="3363913" y="21907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600">
              <a:latin typeface="Arial" charset="0"/>
            </a:endParaRPr>
          </a:p>
        </p:txBody>
      </p:sp>
      <p:sp>
        <p:nvSpPr>
          <p:cNvPr id="23561" name="Text Box 84"/>
          <p:cNvSpPr txBox="1">
            <a:spLocks noChangeArrowheads="1"/>
          </p:cNvSpPr>
          <p:nvPr/>
        </p:nvSpPr>
        <p:spPr bwMode="auto">
          <a:xfrm>
            <a:off x="2370139" y="2547939"/>
            <a:ext cx="6238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AP 1</a:t>
            </a:r>
          </a:p>
        </p:txBody>
      </p:sp>
      <p:sp>
        <p:nvSpPr>
          <p:cNvPr id="23562" name="Text Box 85"/>
          <p:cNvSpPr txBox="1">
            <a:spLocks noChangeArrowheads="1"/>
          </p:cNvSpPr>
          <p:nvPr/>
        </p:nvSpPr>
        <p:spPr bwMode="auto">
          <a:xfrm>
            <a:off x="3729039" y="3206750"/>
            <a:ext cx="4460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H1</a:t>
            </a:r>
          </a:p>
        </p:txBody>
      </p:sp>
      <p:sp>
        <p:nvSpPr>
          <p:cNvPr id="23563" name="Text Box 87"/>
          <p:cNvSpPr txBox="1">
            <a:spLocks noChangeArrowheads="1"/>
          </p:cNvSpPr>
          <p:nvPr/>
        </p:nvSpPr>
        <p:spPr bwMode="auto">
          <a:xfrm>
            <a:off x="4519613" y="1541463"/>
            <a:ext cx="766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BBS 2</a:t>
            </a:r>
          </a:p>
        </p:txBody>
      </p:sp>
      <p:sp>
        <p:nvSpPr>
          <p:cNvPr id="23564" name="Text Box 88"/>
          <p:cNvSpPr txBox="1">
            <a:spLocks noChangeArrowheads="1"/>
          </p:cNvSpPr>
          <p:nvPr/>
        </p:nvSpPr>
        <p:spPr bwMode="auto">
          <a:xfrm>
            <a:off x="2703514" y="1490664"/>
            <a:ext cx="7651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BBS 1</a:t>
            </a:r>
          </a:p>
        </p:txBody>
      </p:sp>
      <p:sp>
        <p:nvSpPr>
          <p:cNvPr id="23565" name="Line 130"/>
          <p:cNvSpPr>
            <a:spLocks noChangeShapeType="1"/>
          </p:cNvSpPr>
          <p:nvPr/>
        </p:nvSpPr>
        <p:spPr bwMode="auto">
          <a:xfrm>
            <a:off x="3225801" y="2571751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566" name="Line 131"/>
          <p:cNvSpPr>
            <a:spLocks noChangeShapeType="1"/>
          </p:cNvSpPr>
          <p:nvPr/>
        </p:nvSpPr>
        <p:spPr bwMode="auto">
          <a:xfrm flipH="1">
            <a:off x="4113214" y="2587626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567" name="Line 132"/>
          <p:cNvSpPr>
            <a:spLocks noChangeShapeType="1"/>
          </p:cNvSpPr>
          <p:nvPr/>
        </p:nvSpPr>
        <p:spPr bwMode="auto">
          <a:xfrm flipH="1">
            <a:off x="4311651" y="2919414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568" name="Line 133"/>
          <p:cNvSpPr>
            <a:spLocks noChangeShapeType="1"/>
          </p:cNvSpPr>
          <p:nvPr/>
        </p:nvSpPr>
        <p:spPr bwMode="auto">
          <a:xfrm flipV="1">
            <a:off x="4267201" y="2740026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60432" name="Group 134"/>
          <p:cNvGrpSpPr>
            <a:grpSpLocks/>
          </p:cNvGrpSpPr>
          <p:nvPr/>
        </p:nvGrpSpPr>
        <p:grpSpPr bwMode="auto">
          <a:xfrm>
            <a:off x="4422776" y="2489200"/>
            <a:ext cx="282575" cy="304800"/>
            <a:chOff x="1255" y="3461"/>
            <a:chExt cx="178" cy="192"/>
          </a:xfrm>
        </p:grpSpPr>
        <p:sp>
          <p:nvSpPr>
            <p:cNvPr id="23631" name="Oval 135"/>
            <p:cNvSpPr>
              <a:spLocks noChangeArrowheads="1"/>
            </p:cNvSpPr>
            <p:nvPr/>
          </p:nvSpPr>
          <p:spPr bwMode="auto">
            <a:xfrm>
              <a:off x="1274" y="349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32" name="Text Box 136"/>
            <p:cNvSpPr txBox="1">
              <a:spLocks noChangeArrowheads="1"/>
            </p:cNvSpPr>
            <p:nvPr/>
          </p:nvSpPr>
          <p:spPr bwMode="auto">
            <a:xfrm>
              <a:off x="1255" y="346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1</a:t>
              </a:r>
            </a:p>
          </p:txBody>
        </p:sp>
      </p:grpSp>
      <p:grpSp>
        <p:nvGrpSpPr>
          <p:cNvPr id="60433" name="Group 137"/>
          <p:cNvGrpSpPr>
            <a:grpSpLocks/>
          </p:cNvGrpSpPr>
          <p:nvPr/>
        </p:nvGrpSpPr>
        <p:grpSpPr bwMode="auto">
          <a:xfrm>
            <a:off x="4335464" y="2746375"/>
            <a:ext cx="282575" cy="304800"/>
            <a:chOff x="1851" y="2490"/>
            <a:chExt cx="178" cy="192"/>
          </a:xfrm>
        </p:grpSpPr>
        <p:sp>
          <p:nvSpPr>
            <p:cNvPr id="23629" name="Oval 138"/>
            <p:cNvSpPr>
              <a:spLocks noChangeArrowheads="1"/>
            </p:cNvSpPr>
            <p:nvPr/>
          </p:nvSpPr>
          <p:spPr bwMode="auto">
            <a:xfrm>
              <a:off x="1861" y="251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30" name="Text Box 139"/>
            <p:cNvSpPr txBox="1">
              <a:spLocks noChangeArrowheads="1"/>
            </p:cNvSpPr>
            <p:nvPr/>
          </p:nvSpPr>
          <p:spPr bwMode="auto">
            <a:xfrm>
              <a:off x="1851" y="2490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2</a:t>
              </a:r>
            </a:p>
          </p:txBody>
        </p:sp>
      </p:grpSp>
      <p:grpSp>
        <p:nvGrpSpPr>
          <p:cNvPr id="60434" name="Group 140"/>
          <p:cNvGrpSpPr>
            <a:grpSpLocks/>
          </p:cNvGrpSpPr>
          <p:nvPr/>
        </p:nvGrpSpPr>
        <p:grpSpPr bwMode="auto">
          <a:xfrm>
            <a:off x="4621214" y="2852738"/>
            <a:ext cx="282575" cy="304800"/>
            <a:chOff x="1851" y="2490"/>
            <a:chExt cx="178" cy="192"/>
          </a:xfrm>
        </p:grpSpPr>
        <p:sp>
          <p:nvSpPr>
            <p:cNvPr id="23627" name="Oval 141"/>
            <p:cNvSpPr>
              <a:spLocks noChangeArrowheads="1"/>
            </p:cNvSpPr>
            <p:nvPr/>
          </p:nvSpPr>
          <p:spPr bwMode="auto">
            <a:xfrm>
              <a:off x="1861" y="251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28" name="Text Box 142"/>
            <p:cNvSpPr txBox="1">
              <a:spLocks noChangeArrowheads="1"/>
            </p:cNvSpPr>
            <p:nvPr/>
          </p:nvSpPr>
          <p:spPr bwMode="auto">
            <a:xfrm>
              <a:off x="1851" y="2490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3</a:t>
              </a:r>
            </a:p>
          </p:txBody>
        </p:sp>
      </p:grpSp>
      <p:grpSp>
        <p:nvGrpSpPr>
          <p:cNvPr id="60435" name="Group 143"/>
          <p:cNvGrpSpPr>
            <a:grpSpLocks/>
          </p:cNvGrpSpPr>
          <p:nvPr/>
        </p:nvGrpSpPr>
        <p:grpSpPr bwMode="auto">
          <a:xfrm>
            <a:off x="3255964" y="2462213"/>
            <a:ext cx="282575" cy="304800"/>
            <a:chOff x="1255" y="3461"/>
            <a:chExt cx="178" cy="192"/>
          </a:xfrm>
        </p:grpSpPr>
        <p:sp>
          <p:nvSpPr>
            <p:cNvPr id="23625" name="Oval 144"/>
            <p:cNvSpPr>
              <a:spLocks noChangeArrowheads="1"/>
            </p:cNvSpPr>
            <p:nvPr/>
          </p:nvSpPr>
          <p:spPr bwMode="auto">
            <a:xfrm>
              <a:off x="1274" y="349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26" name="Text Box 145"/>
            <p:cNvSpPr txBox="1">
              <a:spLocks noChangeArrowheads="1"/>
            </p:cNvSpPr>
            <p:nvPr/>
          </p:nvSpPr>
          <p:spPr bwMode="auto">
            <a:xfrm>
              <a:off x="1255" y="346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1</a:t>
              </a:r>
            </a:p>
          </p:txBody>
        </p:sp>
      </p:grpSp>
      <p:sp>
        <p:nvSpPr>
          <p:cNvPr id="23573" name="Text Box 146"/>
          <p:cNvSpPr txBox="1">
            <a:spLocks noChangeArrowheads="1"/>
          </p:cNvSpPr>
          <p:nvPr/>
        </p:nvSpPr>
        <p:spPr bwMode="auto">
          <a:xfrm>
            <a:off x="1789114" y="3703638"/>
            <a:ext cx="4116387" cy="18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u="sng">
                <a:solidFill>
                  <a:srgbClr val="C00000"/>
                </a:solidFill>
                <a:latin typeface="Gill Sans MT" charset="0"/>
              </a:rPr>
              <a:t>passive scanning:</a:t>
            </a:r>
            <a:r>
              <a:rPr lang="en-US" sz="2400" u="sng">
                <a:solidFill>
                  <a:srgbClr val="C00000"/>
                </a:solidFill>
                <a:latin typeface="Gill Sans MT" charset="0"/>
              </a:rPr>
              <a:t> 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>
                <a:latin typeface="Gill Sans MT" charset="0"/>
              </a:rPr>
              <a:t>beacon frames sent from APs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>
                <a:latin typeface="Gill Sans MT" charset="0"/>
              </a:rPr>
              <a:t>association Request frame sent: H1 to selected AP 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>
                <a:latin typeface="Gill Sans MT" charset="0"/>
              </a:rPr>
              <a:t>association Response frame sent from  selected AP to H1</a:t>
            </a:r>
          </a:p>
        </p:txBody>
      </p:sp>
      <p:grpSp>
        <p:nvGrpSpPr>
          <p:cNvPr id="60437" name="Group 361"/>
          <p:cNvGrpSpPr>
            <a:grpSpLocks/>
          </p:cNvGrpSpPr>
          <p:nvPr/>
        </p:nvGrpSpPr>
        <p:grpSpPr bwMode="auto">
          <a:xfrm>
            <a:off x="2784475" y="2092326"/>
            <a:ext cx="649288" cy="561975"/>
            <a:chOff x="2967" y="478"/>
            <a:chExt cx="788" cy="625"/>
          </a:xfrm>
        </p:grpSpPr>
        <p:pic>
          <p:nvPicPr>
            <p:cNvPr id="60486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7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38" name="Group 361"/>
          <p:cNvGrpSpPr>
            <a:grpSpLocks/>
          </p:cNvGrpSpPr>
          <p:nvPr/>
        </p:nvGrpSpPr>
        <p:grpSpPr bwMode="auto">
          <a:xfrm>
            <a:off x="4694239" y="2112964"/>
            <a:ext cx="649287" cy="561975"/>
            <a:chOff x="2967" y="478"/>
            <a:chExt cx="788" cy="625"/>
          </a:xfrm>
        </p:grpSpPr>
        <p:pic>
          <p:nvPicPr>
            <p:cNvPr id="60484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5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39" name="Group 356"/>
          <p:cNvGrpSpPr>
            <a:grpSpLocks/>
          </p:cNvGrpSpPr>
          <p:nvPr/>
        </p:nvGrpSpPr>
        <p:grpSpPr bwMode="auto">
          <a:xfrm>
            <a:off x="3729038" y="2519364"/>
            <a:ext cx="436562" cy="498475"/>
            <a:chOff x="313" y="1497"/>
            <a:chExt cx="1152" cy="1014"/>
          </a:xfrm>
        </p:grpSpPr>
        <p:pic>
          <p:nvPicPr>
            <p:cNvPr id="60482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3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142038" y="1390651"/>
            <a:ext cx="4297362" cy="4976813"/>
            <a:chOff x="4618038" y="1390650"/>
            <a:chExt cx="4297362" cy="4976356"/>
          </a:xfrm>
        </p:grpSpPr>
        <p:sp>
          <p:nvSpPr>
            <p:cNvPr id="23579" name="Oval 6"/>
            <p:cNvSpPr>
              <a:spLocks noChangeArrowheads="1"/>
            </p:cNvSpPr>
            <p:nvPr/>
          </p:nvSpPr>
          <p:spPr bwMode="auto">
            <a:xfrm>
              <a:off x="6580188" y="1455732"/>
              <a:ext cx="2335212" cy="2223883"/>
            </a:xfrm>
            <a:prstGeom prst="ellipse">
              <a:avLst/>
            </a:prstGeom>
            <a:solidFill>
              <a:srgbClr val="00CCFF">
                <a:alpha val="4901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>
                <a:ea typeface="ＭＳ Ｐゴシック" charset="0"/>
              </a:endParaRPr>
            </a:p>
          </p:txBody>
        </p:sp>
        <p:sp>
          <p:nvSpPr>
            <p:cNvPr id="23580" name="Oval 7"/>
            <p:cNvSpPr>
              <a:spLocks noChangeArrowheads="1"/>
            </p:cNvSpPr>
            <p:nvPr/>
          </p:nvSpPr>
          <p:spPr bwMode="auto">
            <a:xfrm>
              <a:off x="4724400" y="1390650"/>
              <a:ext cx="2335213" cy="2223884"/>
            </a:xfrm>
            <a:prstGeom prst="ellipse">
              <a:avLst/>
            </a:prstGeom>
            <a:solidFill>
              <a:srgbClr val="00CCFF">
                <a:alpha val="4901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1" name="Text Box 8"/>
            <p:cNvSpPr txBox="1">
              <a:spLocks noChangeArrowheads="1"/>
            </p:cNvSpPr>
            <p:nvPr/>
          </p:nvSpPr>
          <p:spPr bwMode="auto">
            <a:xfrm>
              <a:off x="7961313" y="2406557"/>
              <a:ext cx="623887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AP 2</a:t>
              </a:r>
            </a:p>
          </p:txBody>
        </p:sp>
        <p:sp>
          <p:nvSpPr>
            <p:cNvPr id="23582" name="Text Box 9"/>
            <p:cNvSpPr txBox="1">
              <a:spLocks noChangeArrowheads="1"/>
            </p:cNvSpPr>
            <p:nvPr/>
          </p:nvSpPr>
          <p:spPr bwMode="auto">
            <a:xfrm>
              <a:off x="6211888" y="2162104"/>
              <a:ext cx="184150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 sz="1600">
                <a:latin typeface="Arial" charset="0"/>
              </a:endParaRPr>
            </a:p>
          </p:txBody>
        </p:sp>
        <p:sp>
          <p:nvSpPr>
            <p:cNvPr id="23583" name="Text Box 10"/>
            <p:cNvSpPr txBox="1">
              <a:spLocks noChangeArrowheads="1"/>
            </p:cNvSpPr>
            <p:nvPr/>
          </p:nvSpPr>
          <p:spPr bwMode="auto">
            <a:xfrm>
              <a:off x="5289550" y="2590690"/>
              <a:ext cx="623888" cy="338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AP 1</a:t>
              </a:r>
            </a:p>
          </p:txBody>
        </p:sp>
        <p:sp>
          <p:nvSpPr>
            <p:cNvPr id="23584" name="Text Box 11"/>
            <p:cNvSpPr txBox="1">
              <a:spLocks noChangeArrowheads="1"/>
            </p:cNvSpPr>
            <p:nvPr/>
          </p:nvSpPr>
          <p:spPr bwMode="auto">
            <a:xfrm>
              <a:off x="6577013" y="3178011"/>
              <a:ext cx="446087" cy="338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H1</a:t>
              </a:r>
            </a:p>
          </p:txBody>
        </p:sp>
        <p:sp>
          <p:nvSpPr>
            <p:cNvPr id="23585" name="Text Box 12"/>
            <p:cNvSpPr txBox="1">
              <a:spLocks noChangeArrowheads="1"/>
            </p:cNvSpPr>
            <p:nvPr/>
          </p:nvSpPr>
          <p:spPr bwMode="auto">
            <a:xfrm>
              <a:off x="8218488" y="2981179"/>
              <a:ext cx="184150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 sz="1600">
                <a:latin typeface="Arial" charset="0"/>
              </a:endParaRPr>
            </a:p>
          </p:txBody>
        </p:sp>
        <p:sp>
          <p:nvSpPr>
            <p:cNvPr id="23586" name="Text Box 13"/>
            <p:cNvSpPr txBox="1">
              <a:spLocks noChangeArrowheads="1"/>
            </p:cNvSpPr>
            <p:nvPr/>
          </p:nvSpPr>
          <p:spPr bwMode="auto">
            <a:xfrm>
              <a:off x="7367588" y="1512877"/>
              <a:ext cx="766762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BBS 2</a:t>
              </a:r>
            </a:p>
          </p:txBody>
        </p:sp>
        <p:sp>
          <p:nvSpPr>
            <p:cNvPr id="23587" name="Text Box 14"/>
            <p:cNvSpPr txBox="1">
              <a:spLocks noChangeArrowheads="1"/>
            </p:cNvSpPr>
            <p:nvPr/>
          </p:nvSpPr>
          <p:spPr bwMode="auto">
            <a:xfrm>
              <a:off x="5551488" y="1462081"/>
              <a:ext cx="765175" cy="338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BBS 1</a:t>
              </a:r>
            </a:p>
          </p:txBody>
        </p:sp>
        <p:sp>
          <p:nvSpPr>
            <p:cNvPr id="60451" name="Freeform 56"/>
            <p:cNvSpPr>
              <a:spLocks/>
            </p:cNvSpPr>
            <p:nvPr/>
          </p:nvSpPr>
          <p:spPr bwMode="auto">
            <a:xfrm>
              <a:off x="6837363" y="2466975"/>
              <a:ext cx="869950" cy="225425"/>
            </a:xfrm>
            <a:custGeom>
              <a:avLst/>
              <a:gdLst>
                <a:gd name="T0" fmla="*/ 0 w 548"/>
                <a:gd name="T1" fmla="*/ 2147483647 h 142"/>
                <a:gd name="T2" fmla="*/ 0 w 548"/>
                <a:gd name="T3" fmla="*/ 0 h 142"/>
                <a:gd name="T4" fmla="*/ 2147483647 w 548"/>
                <a:gd name="T5" fmla="*/ 0 h 14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8" h="142">
                  <a:moveTo>
                    <a:pt x="0" y="142"/>
                  </a:moveTo>
                  <a:lnTo>
                    <a:pt x="0" y="0"/>
                  </a:lnTo>
                  <a:lnTo>
                    <a:pt x="548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Line 57"/>
            <p:cNvSpPr>
              <a:spLocks noChangeShapeType="1"/>
            </p:cNvSpPr>
            <p:nvPr/>
          </p:nvSpPr>
          <p:spPr bwMode="auto">
            <a:xfrm flipH="1">
              <a:off x="6011863" y="2466876"/>
              <a:ext cx="823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0" name="Line 58"/>
            <p:cNvSpPr>
              <a:spLocks noChangeShapeType="1"/>
            </p:cNvSpPr>
            <p:nvPr/>
          </p:nvSpPr>
          <p:spPr bwMode="auto">
            <a:xfrm>
              <a:off x="6073775" y="2543069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1" name="Line 59"/>
            <p:cNvSpPr>
              <a:spLocks noChangeShapeType="1"/>
            </p:cNvSpPr>
            <p:nvPr/>
          </p:nvSpPr>
          <p:spPr bwMode="auto">
            <a:xfrm flipH="1">
              <a:off x="6961188" y="2558943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2" name="Line 60"/>
            <p:cNvSpPr>
              <a:spLocks noChangeShapeType="1"/>
            </p:cNvSpPr>
            <p:nvPr/>
          </p:nvSpPr>
          <p:spPr bwMode="auto">
            <a:xfrm flipH="1">
              <a:off x="7159625" y="2890700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3" name="Line 61"/>
            <p:cNvSpPr>
              <a:spLocks noChangeShapeType="1"/>
            </p:cNvSpPr>
            <p:nvPr/>
          </p:nvSpPr>
          <p:spPr bwMode="auto">
            <a:xfrm flipV="1">
              <a:off x="7115175" y="2711329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grpSp>
          <p:nvGrpSpPr>
            <p:cNvPr id="60457" name="Group 62"/>
            <p:cNvGrpSpPr>
              <a:grpSpLocks/>
            </p:cNvGrpSpPr>
            <p:nvPr/>
          </p:nvGrpSpPr>
          <p:grpSpPr bwMode="auto">
            <a:xfrm>
              <a:off x="6686550" y="2295525"/>
              <a:ext cx="282575" cy="304800"/>
              <a:chOff x="1255" y="3461"/>
              <a:chExt cx="178" cy="192"/>
            </a:xfrm>
          </p:grpSpPr>
          <p:sp>
            <p:nvSpPr>
              <p:cNvPr id="23617" name="Oval 63"/>
              <p:cNvSpPr>
                <a:spLocks noChangeArrowheads="1"/>
              </p:cNvSpPr>
              <p:nvPr/>
            </p:nvSpPr>
            <p:spPr bwMode="auto">
              <a:xfrm>
                <a:off x="1274" y="349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8" name="Text Box 64"/>
              <p:cNvSpPr txBox="1">
                <a:spLocks noChangeArrowheads="1"/>
              </p:cNvSpPr>
              <p:nvPr/>
            </p:nvSpPr>
            <p:spPr bwMode="auto">
              <a:xfrm>
                <a:off x="1255" y="3461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1</a:t>
                </a:r>
              </a:p>
            </p:txBody>
          </p:sp>
        </p:grpSp>
        <p:grpSp>
          <p:nvGrpSpPr>
            <p:cNvPr id="60458" name="Group 65"/>
            <p:cNvGrpSpPr>
              <a:grpSpLocks/>
            </p:cNvGrpSpPr>
            <p:nvPr/>
          </p:nvGrpSpPr>
          <p:grpSpPr bwMode="auto">
            <a:xfrm>
              <a:off x="7258050" y="2492375"/>
              <a:ext cx="282575" cy="304800"/>
              <a:chOff x="1851" y="2490"/>
              <a:chExt cx="178" cy="192"/>
            </a:xfrm>
          </p:grpSpPr>
          <p:sp>
            <p:nvSpPr>
              <p:cNvPr id="23615" name="Oval 66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6" name="Text Box 67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2</a:t>
                </a:r>
              </a:p>
            </p:txBody>
          </p:sp>
        </p:grpSp>
        <p:grpSp>
          <p:nvGrpSpPr>
            <p:cNvPr id="60459" name="Group 68"/>
            <p:cNvGrpSpPr>
              <a:grpSpLocks/>
            </p:cNvGrpSpPr>
            <p:nvPr/>
          </p:nvGrpSpPr>
          <p:grpSpPr bwMode="auto">
            <a:xfrm>
              <a:off x="6180138" y="2509838"/>
              <a:ext cx="282575" cy="304800"/>
              <a:chOff x="1851" y="2490"/>
              <a:chExt cx="178" cy="192"/>
            </a:xfrm>
          </p:grpSpPr>
          <p:sp>
            <p:nvSpPr>
              <p:cNvPr id="23613" name="Oval 69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4" name="Text Box 70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2</a:t>
                </a:r>
              </a:p>
            </p:txBody>
          </p:sp>
        </p:grpSp>
        <p:grpSp>
          <p:nvGrpSpPr>
            <p:cNvPr id="60460" name="Group 71"/>
            <p:cNvGrpSpPr>
              <a:grpSpLocks/>
            </p:cNvGrpSpPr>
            <p:nvPr/>
          </p:nvGrpSpPr>
          <p:grpSpPr bwMode="auto">
            <a:xfrm>
              <a:off x="7200900" y="2735263"/>
              <a:ext cx="282575" cy="304800"/>
              <a:chOff x="1851" y="2490"/>
              <a:chExt cx="178" cy="192"/>
            </a:xfrm>
          </p:grpSpPr>
          <p:sp>
            <p:nvSpPr>
              <p:cNvPr id="23611" name="Oval 72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2" name="Text Box 73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3</a:t>
                </a:r>
              </a:p>
            </p:txBody>
          </p:sp>
        </p:grpSp>
        <p:grpSp>
          <p:nvGrpSpPr>
            <p:cNvPr id="60461" name="Group 74"/>
            <p:cNvGrpSpPr>
              <a:grpSpLocks/>
            </p:cNvGrpSpPr>
            <p:nvPr/>
          </p:nvGrpSpPr>
          <p:grpSpPr bwMode="auto">
            <a:xfrm>
              <a:off x="7489825" y="2827338"/>
              <a:ext cx="282575" cy="304800"/>
              <a:chOff x="1851" y="2490"/>
              <a:chExt cx="178" cy="192"/>
            </a:xfrm>
          </p:grpSpPr>
          <p:sp>
            <p:nvSpPr>
              <p:cNvPr id="23609" name="Oval 75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0" name="Text Box 76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4</a:t>
                </a:r>
              </a:p>
            </p:txBody>
          </p:sp>
        </p:grpSp>
        <p:sp>
          <p:nvSpPr>
            <p:cNvPr id="23599" name="Text Box 77"/>
            <p:cNvSpPr txBox="1">
              <a:spLocks noChangeArrowheads="1"/>
            </p:cNvSpPr>
            <p:nvPr/>
          </p:nvSpPr>
          <p:spPr bwMode="auto">
            <a:xfrm>
              <a:off x="4618038" y="3689139"/>
              <a:ext cx="3962400" cy="2677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u="sng">
                  <a:solidFill>
                    <a:srgbClr val="C00000"/>
                  </a:solidFill>
                  <a:latin typeface="Gill Sans MT" charset="0"/>
                </a:rPr>
                <a:t>active  scanning</a:t>
              </a:r>
              <a:r>
                <a:rPr lang="en-US" sz="2400">
                  <a:solidFill>
                    <a:srgbClr val="C00000"/>
                  </a:solidFill>
                  <a:latin typeface="Gill Sans MT" charset="0"/>
                </a:rPr>
                <a:t>: 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Probe Request frame broadcast from H1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Probe Response frames sent from APs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Association Request frame sent: H1 to selected AP 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Association Response frame sent from selected AP to H1</a:t>
              </a:r>
            </a:p>
          </p:txBody>
        </p:sp>
        <p:grpSp>
          <p:nvGrpSpPr>
            <p:cNvPr id="60463" name="Group 361"/>
            <p:cNvGrpSpPr>
              <a:grpSpLocks/>
            </p:cNvGrpSpPr>
            <p:nvPr/>
          </p:nvGrpSpPr>
          <p:grpSpPr bwMode="auto">
            <a:xfrm>
              <a:off x="5557520" y="2062480"/>
              <a:ext cx="650240" cy="561340"/>
              <a:chOff x="2967" y="478"/>
              <a:chExt cx="788" cy="625"/>
            </a:xfrm>
          </p:grpSpPr>
          <p:pic>
            <p:nvPicPr>
              <p:cNvPr id="60470" name="Picture 358" descr="access_point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71" name="Picture 360" descr="antenna_radiation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464" name="Group 361"/>
            <p:cNvGrpSpPr>
              <a:grpSpLocks/>
            </p:cNvGrpSpPr>
            <p:nvPr/>
          </p:nvGrpSpPr>
          <p:grpSpPr bwMode="auto">
            <a:xfrm>
              <a:off x="7599680" y="2001520"/>
              <a:ext cx="650240" cy="561340"/>
              <a:chOff x="2967" y="478"/>
              <a:chExt cx="788" cy="625"/>
            </a:xfrm>
          </p:grpSpPr>
          <p:pic>
            <p:nvPicPr>
              <p:cNvPr id="60468" name="Picture 358" descr="access_point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69" name="Picture 360" descr="antenna_radiation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465" name="Group 356"/>
            <p:cNvGrpSpPr>
              <a:grpSpLocks/>
            </p:cNvGrpSpPr>
            <p:nvPr/>
          </p:nvGrpSpPr>
          <p:grpSpPr bwMode="auto">
            <a:xfrm>
              <a:off x="6532880" y="2590799"/>
              <a:ext cx="436880" cy="497841"/>
              <a:chOff x="313" y="1497"/>
              <a:chExt cx="1152" cy="1014"/>
            </a:xfrm>
          </p:grpSpPr>
          <p:pic>
            <p:nvPicPr>
              <p:cNvPr id="60466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67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0441" name="Picture 17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0318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48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CD2C7-5D1F-454A-BC94-76171195E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246984-1037-8043-BF9F-52493619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Wi-Fi multiple access</a:t>
            </a:r>
          </a:p>
        </p:txBody>
      </p:sp>
    </p:spTree>
    <p:extLst>
      <p:ext uri="{BB962C8B-B14F-4D97-AF65-F5344CB8AC3E}">
        <p14:creationId xmlns:p14="http://schemas.microsoft.com/office/powerpoint/2010/main" val="26822197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Handling Collision in Wireline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review of CSMA/CD: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Carrier sense: </a:t>
            </a:r>
            <a:r>
              <a:rPr lang="en-US" dirty="0"/>
              <a:t>a node waits until the channel is idle before transmitting a packet.</a:t>
            </a:r>
          </a:p>
          <a:p>
            <a:pPr lvl="2"/>
            <a:r>
              <a:rPr lang="en-US" dirty="0"/>
              <a:t>If a channel is busy defer transmission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Collision detection: </a:t>
            </a:r>
            <a:r>
              <a:rPr lang="en-US" dirty="0"/>
              <a:t>after transmitting a node continuously monitors the channel.</a:t>
            </a:r>
          </a:p>
          <a:p>
            <a:pPr lvl="2"/>
            <a:r>
              <a:rPr lang="en-US" dirty="0"/>
              <a:t>Has a collision occurred? </a:t>
            </a:r>
          </a:p>
          <a:p>
            <a:pPr lvl="2"/>
            <a:r>
              <a:rPr lang="en-US" dirty="0"/>
              <a:t>If yes, abort, jam and retry.</a:t>
            </a:r>
          </a:p>
        </p:txBody>
      </p:sp>
    </p:spTree>
    <p:extLst>
      <p:ext uri="{BB962C8B-B14F-4D97-AF65-F5344CB8AC3E}">
        <p14:creationId xmlns:p14="http://schemas.microsoft.com/office/powerpoint/2010/main" val="33644438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radio design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Wireless radios are half-duplex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Transmit power asymmetries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29" y="2640110"/>
            <a:ext cx="3743325" cy="12573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25684" y="3112226"/>
            <a:ext cx="3056709" cy="49160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152651" y="3096003"/>
            <a:ext cx="18026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Self-interference &gt;&gt;&gt; received signal strength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1" y="4937321"/>
            <a:ext cx="6527799" cy="17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2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393" y="157046"/>
            <a:ext cx="8164286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Can we employ CSMA/CD in wireless networks?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1394" y="1807029"/>
            <a:ext cx="8471807" cy="406037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Key assumptions of CSMA/CD</a:t>
            </a:r>
          </a:p>
          <a:p>
            <a:pPr lvl="1"/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carrier sensing (CS)</a:t>
            </a:r>
            <a:r>
              <a:rPr lang="en-US" dirty="0"/>
              <a:t>: any node can hear any other node in the network</a:t>
            </a:r>
          </a:p>
          <a:p>
            <a:pPr lvl="1"/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collision detection (CD)</a:t>
            </a:r>
            <a:r>
              <a:rPr lang="en-US" dirty="0"/>
              <a:t>: a node can “listen” for concurrent transmissions while sending a packet</a:t>
            </a:r>
          </a:p>
          <a:p>
            <a:r>
              <a:rPr lang="en-US" dirty="0"/>
              <a:t>Will CS and CD work in wireless networks? Criteria to consider:</a:t>
            </a:r>
          </a:p>
          <a:p>
            <a:pPr lvl="1"/>
            <a:r>
              <a:rPr lang="en-US" dirty="0"/>
              <a:t>Wireless radio operation</a:t>
            </a:r>
          </a:p>
          <a:p>
            <a:pPr lvl="2"/>
            <a:r>
              <a:rPr lang="en-US" dirty="0"/>
              <a:t>Wireless radios are half-duplex (hardware restrictions)</a:t>
            </a:r>
          </a:p>
          <a:p>
            <a:pPr lvl="1"/>
            <a:r>
              <a:rPr lang="en-US" dirty="0"/>
              <a:t>Emit power asymmetric between client and access point</a:t>
            </a:r>
          </a:p>
          <a:p>
            <a:pPr lvl="2"/>
            <a:r>
              <a:rPr lang="en-US" dirty="0"/>
              <a:t>Not all wireless radios emit with the same power. The transmit power of a phone is orders of magnitude lower than that of the access point</a:t>
            </a:r>
          </a:p>
        </p:txBody>
      </p:sp>
      <p:sp>
        <p:nvSpPr>
          <p:cNvPr id="4" name="TextBox 3"/>
          <p:cNvSpPr txBox="1"/>
          <p:nvPr/>
        </p:nvSpPr>
        <p:spPr>
          <a:xfrm rot="18851346">
            <a:off x="8731076" y="5770664"/>
            <a:ext cx="1940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Group activity</a:t>
            </a:r>
          </a:p>
        </p:txBody>
      </p:sp>
    </p:spTree>
    <p:extLst>
      <p:ext uri="{BB962C8B-B14F-4D97-AF65-F5344CB8AC3E}">
        <p14:creationId xmlns:p14="http://schemas.microsoft.com/office/powerpoint/2010/main" val="12217996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Collision detection doesn’t work in wireless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Carrier sensing doesn’t (always) work in wireless</a:t>
            </a:r>
          </a:p>
        </p:txBody>
      </p:sp>
    </p:spTree>
    <p:extLst>
      <p:ext uri="{BB962C8B-B14F-4D97-AF65-F5344CB8AC3E}">
        <p14:creationId xmlns:p14="http://schemas.microsoft.com/office/powerpoint/2010/main" val="14889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Doesn’t Collision Detection Work in Wireless?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Radios can be half-duplex (so a node can’t transmit and sense a collision at the same time).</a:t>
            </a:r>
          </a:p>
          <a:p>
            <a:r>
              <a:rPr lang="en-US" dirty="0" err="1"/>
              <a:t>Tx</a:t>
            </a:r>
            <a:r>
              <a:rPr lang="en-US" dirty="0"/>
              <a:t> and Rx voltages are different in wireless networks (in wired they are the same). This is another reason collision cannot be detected.</a:t>
            </a:r>
          </a:p>
          <a:p>
            <a:pPr lvl="1"/>
            <a:r>
              <a:rPr lang="en-US" dirty="0"/>
              <a:t>Transmitter cannot hear what is being transmitted by other stations.</a:t>
            </a:r>
          </a:p>
        </p:txBody>
      </p:sp>
      <p:pic>
        <p:nvPicPr>
          <p:cNvPr id="1026" name="Picture 2" descr="http://cins102-01.wikispaces.com/file/view/collison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683" y="2476072"/>
            <a:ext cx="3842495" cy="18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00484" y="4682060"/>
            <a:ext cx="3028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Wireless LAN relies on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Collision Avoidance.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3224" y="2337571"/>
            <a:ext cx="1864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Illustration of CDMA/CD</a:t>
            </a:r>
          </a:p>
        </p:txBody>
      </p:sp>
    </p:spTree>
    <p:extLst>
      <p:ext uri="{BB962C8B-B14F-4D97-AF65-F5344CB8AC3E}">
        <p14:creationId xmlns:p14="http://schemas.microsoft.com/office/powerpoint/2010/main" val="240608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Doesn’t Carrier Sense Work in Wireless?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hidden terminal problem:</a:t>
            </a:r>
          </a:p>
          <a:p>
            <a:pPr lvl="1"/>
            <a:r>
              <a:rPr lang="en-US" dirty="0"/>
              <a:t>Even if the medium is free near the transmitter it might not be free at the receiver.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314951" y="3794761"/>
            <a:ext cx="962025" cy="94297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AP</a:t>
            </a:r>
          </a:p>
        </p:txBody>
      </p:sp>
      <p:sp>
        <p:nvSpPr>
          <p:cNvPr id="8" name="Oval 7"/>
          <p:cNvSpPr/>
          <p:nvPr/>
        </p:nvSpPr>
        <p:spPr>
          <a:xfrm>
            <a:off x="3295650" y="3947160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A</a:t>
            </a:r>
          </a:p>
        </p:txBody>
      </p:sp>
      <p:sp>
        <p:nvSpPr>
          <p:cNvPr id="10" name="Oval 9"/>
          <p:cNvSpPr/>
          <p:nvPr/>
        </p:nvSpPr>
        <p:spPr>
          <a:xfrm>
            <a:off x="7505700" y="3947160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B</a:t>
            </a:r>
          </a:p>
        </p:txBody>
      </p:sp>
      <p:sp>
        <p:nvSpPr>
          <p:cNvPr id="11" name="Oval 10"/>
          <p:cNvSpPr/>
          <p:nvPr/>
        </p:nvSpPr>
        <p:spPr>
          <a:xfrm>
            <a:off x="2809875" y="2947035"/>
            <a:ext cx="2838450" cy="27813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5978081" y="2947035"/>
            <a:ext cx="2838450" cy="27813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/>
          <p:cNvSpPr/>
          <p:nvPr/>
        </p:nvSpPr>
        <p:spPr>
          <a:xfrm>
            <a:off x="4360545" y="4235102"/>
            <a:ext cx="822960" cy="14801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 rot="10800000">
            <a:off x="6476905" y="4235102"/>
            <a:ext cx="822960" cy="1480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3396389" y="3319536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00218" y="3319536"/>
            <a:ext cx="178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9094" y="4942016"/>
            <a:ext cx="17409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Currently transmitting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23257" y="4773645"/>
            <a:ext cx="19480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Wants to transmit. Does </a:t>
            </a:r>
          </a:p>
          <a:p>
            <a:pPr algn="ctr"/>
            <a:r>
              <a:rPr lang="en-US" sz="1350" dirty="0"/>
              <a:t>not hear A’s transmission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82706" y="5174602"/>
            <a:ext cx="20265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The two transmissions </a:t>
            </a:r>
          </a:p>
          <a:p>
            <a:pPr algn="ctr"/>
            <a:r>
              <a:rPr lang="en-US" sz="1500" b="1" dirty="0">
                <a:solidFill>
                  <a:srgbClr val="FF0000"/>
                </a:solidFill>
              </a:rPr>
              <a:t>will collide at the AP.</a:t>
            </a:r>
          </a:p>
        </p:txBody>
      </p:sp>
    </p:spTree>
    <p:extLst>
      <p:ext uri="{BB962C8B-B14F-4D97-AF65-F5344CB8AC3E}">
        <p14:creationId xmlns:p14="http://schemas.microsoft.com/office/powerpoint/2010/main" val="36592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Doesn’t Carrier Sense Work in Wireless?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Exposed terminal problem</a:t>
            </a:r>
          </a:p>
          <a:p>
            <a:pPr lvl="1"/>
            <a:r>
              <a:rPr lang="en-US" dirty="0"/>
              <a:t>Even if the medium is busy near the transmitter it might be free close to the intended receiver.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876551" y="3904979"/>
            <a:ext cx="962025" cy="94297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AP2</a:t>
            </a:r>
          </a:p>
        </p:txBody>
      </p:sp>
      <p:sp>
        <p:nvSpPr>
          <p:cNvPr id="5" name="Oval 4"/>
          <p:cNvSpPr/>
          <p:nvPr/>
        </p:nvSpPr>
        <p:spPr>
          <a:xfrm>
            <a:off x="5067300" y="4057378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048751" y="3904979"/>
            <a:ext cx="962025" cy="94297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AP1</a:t>
            </a:r>
          </a:p>
        </p:txBody>
      </p:sp>
      <p:sp>
        <p:nvSpPr>
          <p:cNvPr id="7" name="Oval 6"/>
          <p:cNvSpPr/>
          <p:nvPr/>
        </p:nvSpPr>
        <p:spPr>
          <a:xfrm>
            <a:off x="7029450" y="4057378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A</a:t>
            </a:r>
          </a:p>
        </p:txBody>
      </p:sp>
      <p:sp>
        <p:nvSpPr>
          <p:cNvPr id="8" name="Oval 7"/>
          <p:cNvSpPr/>
          <p:nvPr/>
        </p:nvSpPr>
        <p:spPr>
          <a:xfrm>
            <a:off x="3511664" y="2880394"/>
            <a:ext cx="3792311" cy="37327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5748338" y="2981597"/>
            <a:ext cx="3792311" cy="37327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7069981" y="3384167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6199" y="3211042"/>
            <a:ext cx="178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B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8138568" y="4345319"/>
            <a:ext cx="822960" cy="14801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7240206" y="5224879"/>
            <a:ext cx="22858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Currently transmitting to AP1.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8712" y="4971908"/>
            <a:ext cx="1992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Wants to transmit to AP2.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99780" y="5350112"/>
            <a:ext cx="24960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Client B can’t transmit to AP2</a:t>
            </a:r>
          </a:p>
          <a:p>
            <a:pPr algn="ctr"/>
            <a:r>
              <a:rPr lang="en-US" sz="1350" b="1" dirty="0">
                <a:solidFill>
                  <a:srgbClr val="FF0000"/>
                </a:solidFill>
              </a:rPr>
              <a:t>due to Carrier Sense.</a:t>
            </a:r>
          </a:p>
        </p:txBody>
      </p:sp>
      <p:sp>
        <p:nvSpPr>
          <p:cNvPr id="16" name="Right Arrow 15"/>
          <p:cNvSpPr/>
          <p:nvPr/>
        </p:nvSpPr>
        <p:spPr>
          <a:xfrm rot="10800000">
            <a:off x="4024932" y="4345319"/>
            <a:ext cx="822960" cy="1480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Multiply 16"/>
          <p:cNvSpPr/>
          <p:nvPr/>
        </p:nvSpPr>
        <p:spPr>
          <a:xfrm>
            <a:off x="4291966" y="4035862"/>
            <a:ext cx="333579" cy="79057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6206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4143</Words>
  <Application>Microsoft Macintosh PowerPoint</Application>
  <PresentationFormat>Widescreen</PresentationFormat>
  <Paragraphs>940</Paragraphs>
  <Slides>100</Slides>
  <Notes>30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9" baseType="lpstr">
      <vt:lpstr>MS Mincho</vt:lpstr>
      <vt:lpstr>Arial</vt:lpstr>
      <vt:lpstr>Calibri</vt:lpstr>
      <vt:lpstr>Calibri Light</vt:lpstr>
      <vt:lpstr>Comic Sans MS</vt:lpstr>
      <vt:lpstr>Gill Sans MT</vt:lpstr>
      <vt:lpstr>Times New Roman</vt:lpstr>
      <vt:lpstr>Wingdings</vt:lpstr>
      <vt:lpstr>Office Theme</vt:lpstr>
      <vt:lpstr>About Mariya and the UbiNET Lab</vt:lpstr>
      <vt:lpstr>Research for undergrads at UbiNET</vt:lpstr>
      <vt:lpstr>Wireless networks: Advances, principles and architectures</vt:lpstr>
      <vt:lpstr>Getting connected: A roadmap</vt:lpstr>
      <vt:lpstr>Getting connected: A roadmap</vt:lpstr>
      <vt:lpstr>Meanwhile diversity began to appear…</vt:lpstr>
      <vt:lpstr>July 1977: The birth of the Internet</vt:lpstr>
      <vt:lpstr>In 1993:  Commercialization  A truly global network</vt:lpstr>
      <vt:lpstr>PowerPoint Presentation</vt:lpstr>
      <vt:lpstr>When did wireless come into the picture</vt:lpstr>
      <vt:lpstr>Almost the entire world population lives within mobile network reach</vt:lpstr>
      <vt:lpstr>One More Argument: The Next 3 Billion</vt:lpstr>
      <vt:lpstr>As a result: large and widening digital divide</vt:lpstr>
      <vt:lpstr>Wireless is projected to mitigate this divide</vt:lpstr>
      <vt:lpstr>Why (Wire)Less is More?</vt:lpstr>
      <vt:lpstr>Who Accommodates This Demand?</vt:lpstr>
      <vt:lpstr>Elements of a wireless network</vt:lpstr>
      <vt:lpstr>Elements of a wireless network</vt:lpstr>
      <vt:lpstr>Elements of a wireless network</vt:lpstr>
      <vt:lpstr>Elements of a wireless network</vt:lpstr>
      <vt:lpstr>Overview of Networks</vt:lpstr>
      <vt:lpstr>Data rates and distances for popular technologies</vt:lpstr>
      <vt:lpstr>Overview of Network Architectures</vt:lpstr>
      <vt:lpstr>INFRASTRUCTURED NETWORKS</vt:lpstr>
      <vt:lpstr>Infrastructured</vt:lpstr>
      <vt:lpstr>Examples of Infrastructured Networks</vt:lpstr>
      <vt:lpstr>Cellular Networks</vt:lpstr>
      <vt:lpstr>Cellular Networks Overview</vt:lpstr>
      <vt:lpstr>Cellular Networks Evolution</vt:lpstr>
      <vt:lpstr>Future: LTE</vt:lpstr>
      <vt:lpstr>5G</vt:lpstr>
      <vt:lpstr>Future: Distributed Cells</vt:lpstr>
      <vt:lpstr>How Are These Different?</vt:lpstr>
      <vt:lpstr>WiFi Networks</vt:lpstr>
      <vt:lpstr>Traditionally…</vt:lpstr>
      <vt:lpstr>Multiple Input Multiple Output (MIMO)</vt:lpstr>
      <vt:lpstr>MIMO: Design Challenges</vt:lpstr>
      <vt:lpstr>Other directions for advanced WiFi</vt:lpstr>
      <vt:lpstr>INFRASTRUCTURELESS NETWORKS</vt:lpstr>
      <vt:lpstr>Infrastructure-less</vt:lpstr>
      <vt:lpstr>Examples of Infrastructureless Networks</vt:lpstr>
      <vt:lpstr>MESH NETWORKS</vt:lpstr>
      <vt:lpstr>Mesh</vt:lpstr>
      <vt:lpstr>Examples of Mesh</vt:lpstr>
      <vt:lpstr>Wi-Fi Mesh in Remote Regions</vt:lpstr>
      <vt:lpstr>Urban Wi-Fi in a New Form</vt:lpstr>
      <vt:lpstr>Vital resources for Wireless Networks</vt:lpstr>
      <vt:lpstr>How Do These All Exist Together</vt:lpstr>
      <vt:lpstr>Examples of Exclusive and Shared Spectrum </vt:lpstr>
      <vt:lpstr>Spectrum deficit</vt:lpstr>
      <vt:lpstr>The Future of Networking</vt:lpstr>
      <vt:lpstr>Avenues for Future Research</vt:lpstr>
      <vt:lpstr>TV White Spaces</vt:lpstr>
      <vt:lpstr>TV White Spaces: Design Challenges</vt:lpstr>
      <vt:lpstr>Utilizing Combination of Networks</vt:lpstr>
      <vt:lpstr>Combination of Networks: Design Challenges</vt:lpstr>
      <vt:lpstr>Done with wireless network architectures</vt:lpstr>
      <vt:lpstr>Wireless links and network characteristics</vt:lpstr>
      <vt:lpstr>Wired vs. wireless networks</vt:lpstr>
      <vt:lpstr>Wireless Link Characteristics (1)</vt:lpstr>
      <vt:lpstr>Multiple access</vt:lpstr>
      <vt:lpstr>The cocktail party analogy</vt:lpstr>
      <vt:lpstr>Multiple access links, protocols</vt:lpstr>
      <vt:lpstr>Multiple access protocols</vt:lpstr>
      <vt:lpstr>MAC protocols: taxonomy</vt:lpstr>
      <vt:lpstr>Channel partitioning MAC protocols: TDMA</vt:lpstr>
      <vt:lpstr>Channel partitioning MAC protocols: FDMA</vt:lpstr>
      <vt:lpstr>Random access protocols</vt:lpstr>
      <vt:lpstr>Multiple access</vt:lpstr>
      <vt:lpstr>Where is the link layer (MAC) implemented?</vt:lpstr>
      <vt:lpstr>MAC in Cellular Networks</vt:lpstr>
      <vt:lpstr>PowerPoint Presentation</vt:lpstr>
      <vt:lpstr>Cellular networks: the first hop</vt:lpstr>
      <vt:lpstr>PowerPoint Presentation</vt:lpstr>
      <vt:lpstr>PowerPoint Presentation</vt:lpstr>
      <vt:lpstr>PowerPoint Presentation</vt:lpstr>
      <vt:lpstr>4G LTE – Long Term Evolution</vt:lpstr>
      <vt:lpstr>End of Day 1</vt:lpstr>
      <vt:lpstr>DAY 2</vt:lpstr>
      <vt:lpstr>CSMA (carrier sense multiple access)</vt:lpstr>
      <vt:lpstr>CSMA collisions</vt:lpstr>
      <vt:lpstr>CSMA collisions</vt:lpstr>
      <vt:lpstr>CSMA/CD (collision detection)</vt:lpstr>
      <vt:lpstr>CSMA/CD (collision detection)</vt:lpstr>
      <vt:lpstr>Key takeaways</vt:lpstr>
      <vt:lpstr>802.11 Wi-Fi -- Wireless LANs</vt:lpstr>
      <vt:lpstr>IEEE 802.11 Wireless LAN</vt:lpstr>
      <vt:lpstr>802.11 LAN architecture</vt:lpstr>
      <vt:lpstr>802.11: Channels, association</vt:lpstr>
      <vt:lpstr>802.11: Channels, association</vt:lpstr>
      <vt:lpstr>802.11: passive/active scanning</vt:lpstr>
      <vt:lpstr>Wi-Fi multiple access</vt:lpstr>
      <vt:lpstr>Handling Collision in Wireline Networks</vt:lpstr>
      <vt:lpstr>Wireless radio design considerations</vt:lpstr>
      <vt:lpstr>Can we employ CSMA/CD in wireless networks? </vt:lpstr>
      <vt:lpstr>Two Problems</vt:lpstr>
      <vt:lpstr>Why Doesn’t Collision Detection Work in Wireless?</vt:lpstr>
      <vt:lpstr>Why Doesn’t Carrier Sense Work in Wireless?</vt:lpstr>
      <vt:lpstr>Why Doesn’t Carrier Sense Work in Wireless?</vt:lpstr>
      <vt:lpstr>In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Mariya and the UbiNET Lab</dc:title>
  <dc:creator>Zheleva, Mariya Z</dc:creator>
  <cp:lastModifiedBy>Zheleva, Mariya Z</cp:lastModifiedBy>
  <cp:revision>20</cp:revision>
  <dcterms:created xsi:type="dcterms:W3CDTF">2020-08-19T15:54:52Z</dcterms:created>
  <dcterms:modified xsi:type="dcterms:W3CDTF">2020-08-19T17:51:06Z</dcterms:modified>
</cp:coreProperties>
</file>