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587" r:id="rId3"/>
    <p:sldId id="639" r:id="rId4"/>
    <p:sldId id="262" r:id="rId5"/>
    <p:sldId id="295" r:id="rId6"/>
    <p:sldId id="261" r:id="rId7"/>
    <p:sldId id="263" r:id="rId8"/>
    <p:sldId id="296" r:id="rId9"/>
    <p:sldId id="588" r:id="rId10"/>
    <p:sldId id="589" r:id="rId11"/>
    <p:sldId id="636" r:id="rId12"/>
    <p:sldId id="637" r:id="rId13"/>
    <p:sldId id="638" r:id="rId14"/>
    <p:sldId id="605" r:id="rId15"/>
    <p:sldId id="591" r:id="rId16"/>
    <p:sldId id="635" r:id="rId17"/>
    <p:sldId id="621" r:id="rId18"/>
    <p:sldId id="619" r:id="rId19"/>
    <p:sldId id="626" r:id="rId20"/>
    <p:sldId id="627" r:id="rId21"/>
    <p:sldId id="628" r:id="rId22"/>
    <p:sldId id="629" r:id="rId23"/>
    <p:sldId id="630" r:id="rId24"/>
    <p:sldId id="631" r:id="rId25"/>
    <p:sldId id="632" r:id="rId26"/>
    <p:sldId id="634" r:id="rId27"/>
    <p:sldId id="640" r:id="rId28"/>
    <p:sldId id="593" r:id="rId29"/>
    <p:sldId id="607" r:id="rId30"/>
    <p:sldId id="609" r:id="rId31"/>
    <p:sldId id="594" r:id="rId32"/>
    <p:sldId id="595" r:id="rId33"/>
    <p:sldId id="641" r:id="rId34"/>
    <p:sldId id="642" r:id="rId35"/>
    <p:sldId id="337" r:id="rId36"/>
    <p:sldId id="338" r:id="rId37"/>
    <p:sldId id="339" r:id="rId38"/>
    <p:sldId id="600" r:id="rId39"/>
    <p:sldId id="643" r:id="rId40"/>
    <p:sldId id="644" r:id="rId41"/>
    <p:sldId id="645" r:id="rId42"/>
    <p:sldId id="646" r:id="rId43"/>
    <p:sldId id="647" r:id="rId44"/>
    <p:sldId id="648" r:id="rId45"/>
    <p:sldId id="64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BFA6-FF51-4724-8A79-42389E64A345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46B5-D129-4575-8F6E-84429D00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 waves of two identical sources are mixed.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25AF8-91DC-3348-8A24-4CB7B8A7C0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04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6FABDE02-0567-424C-B8E6-8D73E2583A08}" type="slidenum">
              <a:rPr lang="en-US" altLang="en-US" i="0">
                <a:latin typeface="Times New Roman" charset="0"/>
              </a:rPr>
              <a:pPr/>
              <a:t>18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71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F14F1745-A247-6641-B54F-FA9215F81EBA}" type="slidenum">
              <a:rPr lang="en-US" altLang="en-US" sz="1200">
                <a:latin typeface="Times New Roman" charset="0"/>
              </a:rPr>
              <a:pPr/>
              <a:t>28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Distributed Inter-frame Space (DIFS);</a:t>
            </a:r>
          </a:p>
          <a:p>
            <a:pPr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Short Inter-frame Spacing (SIFS)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08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DFAB2-FC34-FB4F-9390-A4D89E4ADD3D}" type="slidenum">
              <a:rPr lang="en-US">
                <a:latin typeface="Arial" pitchFamily="1" charset="0"/>
              </a:rPr>
              <a:pPr/>
              <a:t>29</a:t>
            </a:fld>
            <a:endParaRPr lang="en-US">
              <a:latin typeface="Arial" pitchFamily="1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74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CA214888-964C-8340-ACFF-E1792A97A758}" type="slidenum">
              <a:rPr lang="en-US" altLang="en-US" sz="1200">
                <a:latin typeface="Times New Roman" charset="0"/>
              </a:rPr>
              <a:pPr/>
              <a:t>31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51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F21FF51-CF92-B045-ACD5-7E5E33DE0969}" type="slidenum">
              <a:rPr lang="en-US" altLang="en-US" sz="1200">
                <a:latin typeface="Times New Roman" charset="0"/>
              </a:rPr>
              <a:pPr/>
              <a:t>32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8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E1A424BA-1617-0D40-B3BD-4BE60B206008}" type="slidenum">
              <a:rPr lang="en-US" altLang="en-US" sz="1200">
                <a:latin typeface="Times New Roman" charset="0"/>
              </a:rPr>
              <a:pPr/>
              <a:t>37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46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DC7D967D-3EBC-334E-8311-7CA8C1D8A436}" type="slidenum">
              <a:rPr lang="en-US" altLang="en-US" sz="1200">
                <a:latin typeface="Times New Roman" charset="0"/>
              </a:rPr>
              <a:pPr/>
              <a:t>38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1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manage interference using spectrum allocation?</a:t>
            </a:r>
            <a:r>
              <a:rPr lang="en-US" baseline="0" dirty="0"/>
              <a:t> Or when does interference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25AF8-91DC-3348-8A24-4CB7B8A7C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7F1FBC-077E-1947-8F0E-36CEA0D81596}" type="slidenum">
              <a:rPr lang="en-US" altLang="en-US" sz="1200">
                <a:latin typeface="Times New Roman" charset="0"/>
              </a:rPr>
              <a:pPr/>
              <a:t>9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1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8A4EE-1899-B040-8ACA-B4F442E35668}" type="slidenum">
              <a:rPr lang="en-US" altLang="en-US" sz="1200">
                <a:latin typeface="Times New Roman" charset="0"/>
              </a:rPr>
              <a:pPr/>
              <a:t>10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0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11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6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12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14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0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B0155746-0750-F948-AACB-7AC1C6D0AC8F}" type="slidenum">
              <a:rPr lang="en-US" altLang="en-US" sz="1200">
                <a:latin typeface="Times New Roman" charset="0"/>
              </a:rPr>
              <a:pPr/>
              <a:t>15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39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A6520A0-72DF-7C4C-86BA-9017368E6892}" type="slidenum">
              <a:rPr lang="en-US" altLang="en-US" i="0">
                <a:latin typeface="Times New Roman" charset="0"/>
              </a:rPr>
              <a:pPr/>
              <a:t>17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0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7DD6-E650-417F-A305-0573030BED3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8619582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Day 2: Wi-Fi channelization, MAC and interference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/>
              <a:t>Instructor: Mariya </a:t>
            </a:r>
            <a:r>
              <a:rPr lang="en-US" err="1"/>
              <a:t>Zheleva</a:t>
            </a:r>
            <a:endParaRPr lang="en-US"/>
          </a:p>
          <a:p>
            <a:pPr algn="l"/>
            <a:r>
              <a:rPr lang="en-US" i="1">
                <a:hlinkClick r:id="rId2"/>
              </a:rPr>
              <a:t>mzheleva@albany.edu</a:t>
            </a:r>
            <a:endParaRPr lang="en-US" i="1"/>
          </a:p>
          <a:p>
            <a:pPr algn="l"/>
            <a:r>
              <a:rPr lang="en-US" err="1"/>
              <a:t>UbiNET</a:t>
            </a:r>
            <a:r>
              <a:rPr lang="en-US"/>
              <a:t> Lab </a:t>
            </a:r>
            <a:br>
              <a:rPr lang="en-US"/>
            </a:br>
            <a:r>
              <a:rPr lang="en-US"/>
              <a:t>2020 Summer School on Wireless</a:t>
            </a:r>
            <a:endParaRPr lang="en-US" i="1"/>
          </a:p>
        </p:txBody>
      </p:sp>
      <p:pic>
        <p:nvPicPr>
          <p:cNvPr id="9" name="Graphic 8" descr="Wireless">
            <a:extLst>
              <a:ext uri="{FF2B5EF4-FFF2-40B4-BE49-F238E27FC236}">
                <a16:creationId xmlns:a16="http://schemas.microsoft.com/office/drawing/2014/main" id="{DDC45137-4000-4884-8D42-DFD70E49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3" name="Graphic 10" descr="Wireless">
            <a:extLst>
              <a:ext uri="{FF2B5EF4-FFF2-40B4-BE49-F238E27FC236}">
                <a16:creationId xmlns:a16="http://schemas.microsoft.com/office/drawing/2014/main" id="{20C36422-F197-467B-8BBD-AAA2ED1EA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7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508751" y="1390651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latin typeface="Gill Sans MT" charset="0"/>
              </a:rPr>
              <a:t>wireless host communicates with base station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solidFill>
                  <a:srgbClr val="C00000"/>
                </a:solidFill>
                <a:latin typeface="Gill Sans MT" charset="0"/>
              </a:rPr>
              <a:t>base station = access point (AP)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solidFill>
                  <a:srgbClr val="C00000"/>
                </a:solidFill>
                <a:latin typeface="Gill Sans MT" charset="0"/>
              </a:rPr>
              <a:t>Basic Service Set (BSS) </a:t>
            </a:r>
            <a:r>
              <a:rPr lang="en-US" altLang="en-US">
                <a:latin typeface="Gill Sans MT" charset="0"/>
              </a:rPr>
              <a:t>(aka </a:t>
            </a:r>
            <a:r>
              <a:rPr lang="ja-JP" altLang="en-US">
                <a:latin typeface="Gill Sans MT" charset="0"/>
              </a:rPr>
              <a:t>“</a:t>
            </a:r>
            <a:r>
              <a:rPr lang="en-US" altLang="ja-JP">
                <a:latin typeface="Gill Sans MT" charset="0"/>
              </a:rPr>
              <a:t>cell</a:t>
            </a:r>
            <a:r>
              <a:rPr lang="ja-JP" altLang="en-US">
                <a:latin typeface="Gill Sans MT" charset="0"/>
              </a:rPr>
              <a:t>”</a:t>
            </a:r>
            <a:r>
              <a:rPr lang="en-US" altLang="ja-JP">
                <a:latin typeface="Gill Sans MT" charset="0"/>
              </a:rPr>
              <a:t>) in infrastructure mode contains: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wireless hosts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access point (AP): base station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4537076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2441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4735514" y="6086476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4700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3971926" y="1503364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4872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2011363" y="2874964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3078163" y="3302001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3322638" y="3860801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2651125" y="3068639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2671763" y="3738564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2244725" y="3352801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3514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4206876" y="4195764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5273676" y="4622801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5516563" y="5181601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5059363" y="5172076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4602163" y="5191126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4551363" y="4602164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4727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4846639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96996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63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3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 channels (2.4GHz range)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988" y="1358892"/>
            <a:ext cx="11272024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Only three channels are “orthogonal” (do not overlap)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4259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al world examples and discussion around WiFi channels | Aruba Blogs">
            <a:extLst>
              <a:ext uri="{FF2B5EF4-FFF2-40B4-BE49-F238E27FC236}">
                <a16:creationId xmlns:a16="http://schemas.microsoft.com/office/drawing/2014/main" id="{686FC2B9-8AD4-4449-842F-3A69B471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52" y="2997131"/>
            <a:ext cx="9811871" cy="38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31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3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 channels (5GHz range)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988" y="1358892"/>
            <a:ext cx="11272024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The 5GHz range (802.11n/ac) divided into 25 20MHz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channel bonding up to 160MHz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all channels are orthogonal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still possible but much more space to avoid it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4259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02" y="3061845"/>
            <a:ext cx="9762158" cy="37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7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A6DDE-6932-274A-8DD7-B5DE93E4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99" y="816649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2.4 vs. 5GHz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2300-D7F0-8344-9FAB-7139BB45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212" y="637763"/>
            <a:ext cx="3960246" cy="1466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Tradeoffs in distance, range and bandwidth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.4GHz vs. 5GHz - Phorus">
            <a:extLst>
              <a:ext uri="{FF2B5EF4-FFF2-40B4-BE49-F238E27FC236}">
                <a16:creationId xmlns:a16="http://schemas.microsoft.com/office/drawing/2014/main" id="{36EEF452-0B0A-2B4D-897C-FD075D1E8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-2" b="-2"/>
          <a:stretch/>
        </p:blipFill>
        <p:spPr bwMode="auto">
          <a:xfrm>
            <a:off x="1155559" y="2265037"/>
            <a:ext cx="9889790" cy="39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6E204-C1BF-5D49-B94E-9D2FFB740F6E}"/>
              </a:ext>
            </a:extLst>
          </p:cNvPr>
          <p:cNvSpPr txBox="1"/>
          <p:nvPr/>
        </p:nvSpPr>
        <p:spPr>
          <a:xfrm>
            <a:off x="6427694" y="6492875"/>
            <a:ext cx="587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Non-qualitative visualization of the tradeoffs. Source: </a:t>
            </a:r>
            <a:r>
              <a:rPr lang="en-US" dirty="0" err="1"/>
              <a:t>Phorus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1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970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host: must </a:t>
            </a: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associate</a:t>
            </a:r>
            <a:r>
              <a:rPr lang="en-US" altLang="en-US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with an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scans channels, listening for </a:t>
            </a:r>
            <a:r>
              <a:rPr lang="en-US" altLang="en-US" i="1" dirty="0">
                <a:latin typeface="Gill Sans MT" charset="0"/>
                <a:ea typeface="ＭＳ Ｐゴシック" charset="-128"/>
              </a:rPr>
              <a:t>beacon frames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 containing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name (SSID) and MAC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selects AP to associate with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may perform authentication [Chapter 8]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will typically run DHCP to get IP address in AP’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subnet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2" y="1126004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1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3732213" y="1484314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ea typeface="ＭＳ Ｐゴシック" charset="0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1876426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5102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3363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2370139" y="2547939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3729039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4519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2703514" y="1490664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3225801" y="2571751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4113214" y="25876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4311651" y="2919414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4267201" y="27400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4422776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4335464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4621214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3255964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1789114" y="3703638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>
                <a:solidFill>
                  <a:srgbClr val="C00000"/>
                </a:solidFill>
                <a:latin typeface="Gill Sans MT" charset="0"/>
              </a:rPr>
              <a:t>passive scanning:</a:t>
            </a:r>
            <a:r>
              <a:rPr lang="en-US" sz="2400" u="sng">
                <a:solidFill>
                  <a:srgbClr val="C00000"/>
                </a:solidFill>
                <a:latin typeface="Gill Sans MT" charset="0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2784475" y="2092326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4694239" y="2112964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3729038" y="2519364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2038" y="1390651"/>
            <a:ext cx="4297362" cy="4976813"/>
            <a:chOff x="4618038" y="1390650"/>
            <a:chExt cx="4297362" cy="4976356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ea typeface="ＭＳ Ｐゴシック" charset="0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623887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623888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46087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766762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765175" cy="33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689139"/>
              <a:ext cx="3962400" cy="267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>
                  <a:solidFill>
                    <a:srgbClr val="C00000"/>
                  </a:solidFill>
                  <a:latin typeface="Gill Sans MT" charset="0"/>
                </a:rPr>
                <a:t>active  scanning</a:t>
              </a:r>
              <a:r>
                <a:rPr lang="en-US" sz="2400">
                  <a:solidFill>
                    <a:srgbClr val="C00000"/>
                  </a:solidFill>
                  <a:latin typeface="Gill Sans MT" charset="0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7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CD2C7-5D1F-454A-BC94-76171195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now that we have associated, how do we transmit a packet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46984-1037-8043-BF9F-52493619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multiple access</a:t>
            </a:r>
          </a:p>
        </p:txBody>
      </p:sp>
    </p:spTree>
    <p:extLst>
      <p:ext uri="{BB962C8B-B14F-4D97-AF65-F5344CB8AC3E}">
        <p14:creationId xmlns:p14="http://schemas.microsoft.com/office/powerpoint/2010/main" val="287075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11339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Packet </a:t>
            </a:r>
            <a:r>
              <a:rPr lang="en-US" sz="5400" dirty="0">
                <a:cs typeface="+mj-cs"/>
              </a:rPr>
              <a:t>collisions </a:t>
            </a:r>
            <a:r>
              <a:rPr lang="en-US" dirty="0">
                <a:cs typeface="+mj-cs"/>
              </a:rPr>
              <a:t>in networks</a:t>
            </a:r>
          </a:p>
        </p:txBody>
      </p:sp>
      <p:sp>
        <p:nvSpPr>
          <p:cNvPr id="5939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24436" y="2505361"/>
            <a:ext cx="5226650" cy="348615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32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7559991" y="2534889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5939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76" y="2334506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8067311" y="2005894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59398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6" y="1072429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311" name="Rectangle 87"/>
          <p:cNvSpPr>
            <a:spLocks noChangeArrowheads="1"/>
          </p:cNvSpPr>
          <p:nvPr/>
        </p:nvSpPr>
        <p:spPr bwMode="auto">
          <a:xfrm>
            <a:off x="7547008" y="3257241"/>
            <a:ext cx="2802731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2" name="Rectangle 88"/>
          <p:cNvSpPr>
            <a:spLocks noChangeArrowheads="1"/>
          </p:cNvSpPr>
          <p:nvPr/>
        </p:nvSpPr>
        <p:spPr bwMode="auto">
          <a:xfrm>
            <a:off x="7552961" y="3450123"/>
            <a:ext cx="2794397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4" name="Rectangle 90"/>
          <p:cNvSpPr>
            <a:spLocks noChangeArrowheads="1"/>
          </p:cNvSpPr>
          <p:nvPr/>
        </p:nvSpPr>
        <p:spPr bwMode="auto">
          <a:xfrm>
            <a:off x="7524385" y="3639431"/>
            <a:ext cx="2822972" cy="12180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5" name="Rectangle 91"/>
          <p:cNvSpPr>
            <a:spLocks noChangeArrowheads="1"/>
          </p:cNvSpPr>
          <p:nvPr/>
        </p:nvSpPr>
        <p:spPr bwMode="auto">
          <a:xfrm>
            <a:off x="7504143" y="4845534"/>
            <a:ext cx="2842022" cy="122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59403" name="Rectangle 92"/>
          <p:cNvSpPr>
            <a:spLocks noChangeArrowheads="1"/>
          </p:cNvSpPr>
          <p:nvPr/>
        </p:nvSpPr>
        <p:spPr bwMode="auto">
          <a:xfrm>
            <a:off x="7499382" y="2283309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59404" name="Group 98"/>
          <p:cNvGrpSpPr>
            <a:grpSpLocks/>
          </p:cNvGrpSpPr>
          <p:nvPr/>
        </p:nvGrpSpPr>
        <p:grpSpPr bwMode="auto">
          <a:xfrm>
            <a:off x="7637496" y="2282117"/>
            <a:ext cx="2634853" cy="471488"/>
            <a:chOff x="3117" y="180"/>
            <a:chExt cx="2213" cy="396"/>
          </a:xfrm>
        </p:grpSpPr>
        <p:grpSp>
          <p:nvGrpSpPr>
            <p:cNvPr id="59409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59424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5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0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59422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3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1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59420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1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2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59418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19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59413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4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5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6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7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59405" name="TextBox 1"/>
          <p:cNvSpPr txBox="1">
            <a:spLocks noChangeArrowheads="1"/>
          </p:cNvSpPr>
          <p:nvPr/>
        </p:nvSpPr>
        <p:spPr bwMode="auto">
          <a:xfrm>
            <a:off x="7582726" y="2605967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59406" name="TextBox 33"/>
          <p:cNvSpPr txBox="1">
            <a:spLocks noChangeArrowheads="1"/>
          </p:cNvSpPr>
          <p:nvPr/>
        </p:nvSpPr>
        <p:spPr bwMode="auto">
          <a:xfrm>
            <a:off x="8278050" y="2597633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59407" name="TextBox 34"/>
          <p:cNvSpPr txBox="1">
            <a:spLocks noChangeArrowheads="1"/>
          </p:cNvSpPr>
          <p:nvPr/>
        </p:nvSpPr>
        <p:spPr bwMode="auto">
          <a:xfrm>
            <a:off x="9030525" y="2580964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59408" name="TextBox 35"/>
          <p:cNvSpPr txBox="1">
            <a:spLocks noChangeArrowheads="1"/>
          </p:cNvSpPr>
          <p:nvPr/>
        </p:nvSpPr>
        <p:spPr bwMode="auto">
          <a:xfrm>
            <a:off x="9816338" y="2582156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269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80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11" grpId="0" animBg="1"/>
      <p:bldP spid="180312" grpId="0" animBg="1"/>
      <p:bldP spid="180314" grpId="0" animBg="1"/>
      <p:bldP spid="1803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" y="10604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Random access protocols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9490" y="1431608"/>
            <a:ext cx="10110470" cy="4715271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when node has packet to send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transmit at full channel data rate R.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no </a:t>
            </a:r>
            <a:r>
              <a:rPr lang="en-US" altLang="en-US" i="1" dirty="0">
                <a:ea typeface="ＭＳ Ｐゴシック" charset="-128"/>
              </a:rPr>
              <a:t>a priori</a:t>
            </a:r>
            <a:r>
              <a:rPr lang="en-US" altLang="en-US" dirty="0">
                <a:ea typeface="ＭＳ Ｐゴシック" charset="-128"/>
              </a:rPr>
              <a:t> coordination among nodes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two or more transmitting nodes </a:t>
            </a:r>
            <a:r>
              <a:rPr lang="en-US" altLang="en-US" dirty="0">
                <a:latin typeface="MS Mincho" charset="-128"/>
                <a:ea typeface="MS Mincho" charset="-128"/>
              </a:rPr>
              <a:t>➜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sz="3600" b="1" dirty="0">
                <a:ea typeface="ＭＳ Ｐゴシック" charset="-128"/>
              </a:rPr>
              <a:t>collision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random access MAC protocol</a:t>
            </a:r>
            <a:r>
              <a:rPr lang="en-US" altLang="en-US" dirty="0">
                <a:ea typeface="ＭＳ Ｐゴシック" charset="-128"/>
              </a:rPr>
              <a:t> specifies: 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detect collisions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recover from collisions (e.g., via delayed retransmissions)</a:t>
            </a:r>
          </a:p>
        </p:txBody>
      </p:sp>
      <p:pic>
        <p:nvPicPr>
          <p:cNvPr id="41987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4645"/>
            <a:ext cx="44565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44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Collision in Wireline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Carrier sense: </a:t>
            </a:r>
            <a:r>
              <a:rPr lang="en-US" dirty="0"/>
              <a:t>a node waits until the channel is idle before transmitting a packet.</a:t>
            </a:r>
          </a:p>
          <a:p>
            <a:pPr lvl="2"/>
            <a:r>
              <a:rPr lang="en-US" dirty="0"/>
              <a:t>If a channel is busy defer transmission</a:t>
            </a:r>
          </a:p>
          <a:p>
            <a:r>
              <a:rPr lang="en-US" dirty="0">
                <a:solidFill>
                  <a:srgbClr val="00B050"/>
                </a:solidFill>
              </a:rPr>
              <a:t>Collision detection: </a:t>
            </a:r>
            <a:r>
              <a:rPr lang="en-US" dirty="0"/>
              <a:t>after transmitting a node continuously monitors the channel.</a:t>
            </a:r>
          </a:p>
          <a:p>
            <a:pPr lvl="2"/>
            <a:r>
              <a:rPr lang="en-US" dirty="0"/>
              <a:t>Has a collision occurred? </a:t>
            </a:r>
          </a:p>
          <a:p>
            <a:pPr lvl="2"/>
            <a:r>
              <a:rPr lang="en-US" dirty="0"/>
              <a:t>If yes, abort, jam and retry.</a:t>
            </a:r>
          </a:p>
        </p:txBody>
      </p:sp>
    </p:spTree>
    <p:extLst>
      <p:ext uri="{BB962C8B-B14F-4D97-AF65-F5344CB8AC3E}">
        <p14:creationId xmlns:p14="http://schemas.microsoft.com/office/powerpoint/2010/main" val="35396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material from chapter 6.3, Ross/Kurose 6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802.11 Wi-Fi -- Wireless LANs</a:t>
            </a:r>
          </a:p>
        </p:txBody>
      </p:sp>
    </p:spTree>
    <p:extLst>
      <p:ext uri="{BB962C8B-B14F-4D97-AF65-F5344CB8AC3E}">
        <p14:creationId xmlns:p14="http://schemas.microsoft.com/office/powerpoint/2010/main" val="1933055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radio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 radios are half-duplex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Transmit power asymmetries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29" y="2640110"/>
            <a:ext cx="3743325" cy="1257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25684" y="2937414"/>
            <a:ext cx="3056709" cy="87416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52651" y="2988427"/>
            <a:ext cx="1802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Self-interference &gt;&gt;&gt; received signal strength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4937321"/>
            <a:ext cx="6527799" cy="17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3" y="157046"/>
            <a:ext cx="81642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employ CSMA/CD in wireless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394" y="1807029"/>
            <a:ext cx="8471807" cy="40603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Key assumptions of CSMA/CD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carrier sensing (CS)</a:t>
            </a:r>
            <a:r>
              <a:rPr lang="en-US" dirty="0"/>
              <a:t>: any node can hear any other node in the network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collision detection (CD)</a:t>
            </a:r>
            <a:r>
              <a:rPr lang="en-US" dirty="0"/>
              <a:t>: a node can “listen” for concurrent transmissions while sending a packet</a:t>
            </a:r>
          </a:p>
          <a:p>
            <a:r>
              <a:rPr lang="en-US" dirty="0"/>
              <a:t>Will CS and CD work in wireless networks? Criteria to consider:</a:t>
            </a:r>
          </a:p>
          <a:p>
            <a:pPr lvl="1"/>
            <a:r>
              <a:rPr lang="en-US" dirty="0"/>
              <a:t>Wireless radio operation</a:t>
            </a:r>
          </a:p>
          <a:p>
            <a:pPr lvl="2"/>
            <a:r>
              <a:rPr lang="en-US" dirty="0"/>
              <a:t>Wireless radios are half-duplex (hardware restrictions)</a:t>
            </a:r>
          </a:p>
          <a:p>
            <a:pPr lvl="1"/>
            <a:r>
              <a:rPr lang="en-US" dirty="0"/>
              <a:t>Emit power asymmetric between client and access point</a:t>
            </a:r>
          </a:p>
          <a:p>
            <a:pPr lvl="2"/>
            <a:r>
              <a:rPr lang="en-US" dirty="0"/>
              <a:t>Not all wireless radios emit with the same power. The transmit power of a phone is orders of magnitude lower than that of the access point</a:t>
            </a:r>
          </a:p>
        </p:txBody>
      </p:sp>
      <p:sp>
        <p:nvSpPr>
          <p:cNvPr id="4" name="TextBox 3"/>
          <p:cNvSpPr txBox="1"/>
          <p:nvPr/>
        </p:nvSpPr>
        <p:spPr>
          <a:xfrm rot="18851346">
            <a:off x="8731076" y="5770664"/>
            <a:ext cx="194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299552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Collision detection doesn’t work in wireless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Carrier sensing doesn’t (always) work in wireless</a:t>
            </a:r>
          </a:p>
        </p:txBody>
      </p:sp>
    </p:spTree>
    <p:extLst>
      <p:ext uri="{BB962C8B-B14F-4D97-AF65-F5344CB8AC3E}">
        <p14:creationId xmlns:p14="http://schemas.microsoft.com/office/powerpoint/2010/main" val="18113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Collision detection doesn’t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Radios can be half-duplex (so a node can’t transmit and sense a collision at the same time).</a:t>
            </a:r>
          </a:p>
          <a:p>
            <a:r>
              <a:rPr lang="en-US" dirty="0" err="1"/>
              <a:t>Tx</a:t>
            </a:r>
            <a:r>
              <a:rPr lang="en-US" dirty="0"/>
              <a:t> and Rx voltages are different in wireless networks (in wired they are the same). This is another reason collision cannot be detected.</a:t>
            </a:r>
          </a:p>
          <a:p>
            <a:pPr lvl="1"/>
            <a:r>
              <a:rPr lang="en-US" dirty="0"/>
              <a:t>Transmitter cannot hear what is being transmitted by other stations.</a:t>
            </a:r>
          </a:p>
        </p:txBody>
      </p:sp>
      <p:pic>
        <p:nvPicPr>
          <p:cNvPr id="1026" name="Picture 2" descr="http://cins102-01.wikispaces.com/file/view/collis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83" y="2476072"/>
            <a:ext cx="3842495" cy="18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484" y="4682060"/>
            <a:ext cx="302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Wireless LAN relies 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Collision Avoidance.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224" y="2337571"/>
            <a:ext cx="1864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Illustration of CDMA/CD</a:t>
            </a:r>
          </a:p>
        </p:txBody>
      </p:sp>
    </p:spTree>
    <p:extLst>
      <p:ext uri="{BB962C8B-B14F-4D97-AF65-F5344CB8AC3E}">
        <p14:creationId xmlns:p14="http://schemas.microsoft.com/office/powerpoint/2010/main" val="27060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Carrier sense doesn’t (always) work in wireless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hidden terminal problem:</a:t>
            </a:r>
          </a:p>
          <a:p>
            <a:pPr lvl="1"/>
            <a:r>
              <a:rPr lang="en-US" dirty="0"/>
              <a:t>Even if the medium is free near the transmitter it might not be free at the receiver.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14951" y="3794761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29565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0570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09875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5978081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360545" y="4235102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476905" y="4235102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396389" y="331953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0218" y="3319536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94" y="4942016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3257" y="4773645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706" y="5174602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</p:spTree>
    <p:extLst>
      <p:ext uri="{BB962C8B-B14F-4D97-AF65-F5344CB8AC3E}">
        <p14:creationId xmlns:p14="http://schemas.microsoft.com/office/powerpoint/2010/main" val="37449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Carrier sense doesn’t (always) work in wireless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Exposed terminal problem</a:t>
            </a:r>
          </a:p>
          <a:p>
            <a:pPr lvl="1"/>
            <a:r>
              <a:rPr lang="en-US" dirty="0"/>
              <a:t>Even if the medium is busy near the transmitter it might be free close to the intended receiver.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765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AP2</a:t>
            </a:r>
          </a:p>
        </p:txBody>
      </p:sp>
      <p:sp>
        <p:nvSpPr>
          <p:cNvPr id="5" name="Oval 4"/>
          <p:cNvSpPr/>
          <p:nvPr/>
        </p:nvSpPr>
        <p:spPr>
          <a:xfrm>
            <a:off x="506730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487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AP1</a:t>
            </a:r>
          </a:p>
        </p:txBody>
      </p:sp>
      <p:sp>
        <p:nvSpPr>
          <p:cNvPr id="7" name="Oval 6"/>
          <p:cNvSpPr/>
          <p:nvPr/>
        </p:nvSpPr>
        <p:spPr>
          <a:xfrm>
            <a:off x="702945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8" name="Oval 7"/>
          <p:cNvSpPr/>
          <p:nvPr/>
        </p:nvSpPr>
        <p:spPr>
          <a:xfrm>
            <a:off x="3511664" y="2880394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5748338" y="2981597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069981" y="3384167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6199" y="3211042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138568" y="4345319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240206" y="5224879"/>
            <a:ext cx="22858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 to AP1.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712" y="4971908"/>
            <a:ext cx="1992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 to AP2.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9780" y="5350112"/>
            <a:ext cx="24960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Client B can’t transmit to AP2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due to Carrier Sense.</a:t>
            </a:r>
          </a:p>
        </p:txBody>
      </p:sp>
      <p:sp>
        <p:nvSpPr>
          <p:cNvPr id="16" name="Right Arrow 15"/>
          <p:cNvSpPr/>
          <p:nvPr/>
        </p:nvSpPr>
        <p:spPr>
          <a:xfrm rot="10800000">
            <a:off x="4024932" y="4345319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ultiply 16"/>
          <p:cNvSpPr/>
          <p:nvPr/>
        </p:nvSpPr>
        <p:spPr>
          <a:xfrm>
            <a:off x="4291966" y="4035862"/>
            <a:ext cx="333579" cy="790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77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CSMA – Carrier Sense Multiple Access</a:t>
            </a:r>
          </a:p>
          <a:p>
            <a:pPr lvl="1"/>
            <a:r>
              <a:rPr lang="en-US" dirty="0"/>
              <a:t>Listen before transmitting</a:t>
            </a:r>
          </a:p>
          <a:p>
            <a:r>
              <a:rPr lang="en-US" dirty="0"/>
              <a:t>Because of hidden terminals doesn’t always work in wireless</a:t>
            </a:r>
          </a:p>
          <a:p>
            <a:pPr lvl="1"/>
            <a:r>
              <a:rPr lang="en-US" dirty="0"/>
              <a:t>Results in collisions</a:t>
            </a:r>
          </a:p>
          <a:p>
            <a:r>
              <a:rPr lang="en-US" dirty="0"/>
              <a:t>Because of exposed terminals will reduce the throughput </a:t>
            </a:r>
            <a:r>
              <a:rPr lang="en-US"/>
              <a:t>in wireless</a:t>
            </a:r>
            <a:endParaRPr lang="en-US" dirty="0"/>
          </a:p>
          <a:p>
            <a:pPr lvl="1"/>
            <a:r>
              <a:rPr lang="en-US" dirty="0"/>
              <a:t>Prevents terminals from transmitting when they actually can</a:t>
            </a:r>
          </a:p>
          <a:p>
            <a:r>
              <a:rPr lang="en-US" dirty="0"/>
              <a:t>In wireless, </a:t>
            </a:r>
            <a:r>
              <a:rPr lang="en-US" b="1" dirty="0"/>
              <a:t>collision occurs at the receiver</a:t>
            </a:r>
            <a:r>
              <a:rPr lang="en-US" dirty="0"/>
              <a:t>, not at the sender. So sender listening isn’t very helpful</a:t>
            </a:r>
          </a:p>
        </p:txBody>
      </p:sp>
    </p:spTree>
    <p:extLst>
      <p:ext uri="{BB962C8B-B14F-4D97-AF65-F5344CB8AC3E}">
        <p14:creationId xmlns:p14="http://schemas.microsoft.com/office/powerpoint/2010/main" val="93988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06D241-BAA5-524A-AD15-1224F708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</a:t>
            </a:r>
            <a:r>
              <a:rPr lang="en-US" dirty="0" err="1"/>
              <a:t>WiFi</a:t>
            </a:r>
            <a:r>
              <a:rPr lang="en-US" dirty="0"/>
              <a:t> actually do medium access control?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C8930-BBF7-EE45-AFE2-354E9392F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CSMA/CA</a:t>
            </a:r>
          </a:p>
        </p:txBody>
      </p:sp>
    </p:spTree>
    <p:extLst>
      <p:ext uri="{BB962C8B-B14F-4D97-AF65-F5344CB8AC3E}">
        <p14:creationId xmlns:p14="http://schemas.microsoft.com/office/powerpoint/2010/main" val="1332175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9926" y="157163"/>
            <a:ext cx="8220075" cy="950912"/>
          </a:xfrm>
        </p:spPr>
        <p:txBody>
          <a:bodyPr/>
          <a:lstStyle/>
          <a:p>
            <a:pPr>
              <a:defRPr/>
            </a:pPr>
            <a:r>
              <a:rPr lang="en-US" sz="4000">
                <a:latin typeface="Gill Sans MT" charset="0"/>
              </a:rPr>
              <a:t>IEEE 802.11 MAC Protocol: CSMA/CA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4851" y="1722247"/>
            <a:ext cx="5630863" cy="49530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802.11 sender</a:t>
            </a:r>
            <a:endParaRPr lang="en-US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latin typeface="Arial" charset="0"/>
                <a:cs typeface="Arial" charset="0"/>
              </a:rPr>
              <a:t>1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if sense channel idle</a:t>
            </a:r>
            <a:r>
              <a:rPr lang="en-US" sz="2000" dirty="0">
                <a:latin typeface="Arial" charset="0"/>
                <a:cs typeface="Arial" charset="0"/>
              </a:rPr>
              <a:t> for </a:t>
            </a:r>
            <a:r>
              <a:rPr lang="en-US" sz="2000" b="1" dirty="0">
                <a:latin typeface="Arial" charset="0"/>
                <a:cs typeface="Arial" charset="0"/>
              </a:rPr>
              <a:t>DIFS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then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transmit entire frame (no CD)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2 if sense channel busy then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start random exponential </a:t>
            </a:r>
            <a:r>
              <a:rPr lang="en-US" sz="2000" dirty="0" err="1">
                <a:latin typeface="Arial" charset="0"/>
                <a:cs typeface="Arial" charset="0"/>
              </a:rPr>
              <a:t>backoff</a:t>
            </a:r>
            <a:r>
              <a:rPr lang="en-US" sz="2000" dirty="0">
                <a:latin typeface="Arial" charset="0"/>
                <a:cs typeface="Arial" charset="0"/>
              </a:rPr>
              <a:t> time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timer counts down while channel idle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transmit when timer expires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if no ACK, increase random </a:t>
            </a:r>
            <a:r>
              <a:rPr lang="en-US" sz="2000" dirty="0" err="1">
                <a:latin typeface="Arial" charset="0"/>
                <a:cs typeface="Arial" charset="0"/>
              </a:rPr>
              <a:t>backoff</a:t>
            </a:r>
            <a:r>
              <a:rPr lang="en-US" sz="2000" dirty="0">
                <a:latin typeface="Arial" charset="0"/>
                <a:cs typeface="Arial" charset="0"/>
              </a:rPr>
              <a:t> interval, repeat 2</a:t>
            </a:r>
          </a:p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802.11 receiver</a:t>
            </a:r>
            <a:endParaRPr lang="en-US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latin typeface="Arial" charset="0"/>
                <a:cs typeface="Arial" charset="0"/>
              </a:rPr>
              <a:t>-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if frame received OK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  </a:t>
            </a:r>
            <a:r>
              <a:rPr lang="en-US" sz="2000" dirty="0">
                <a:latin typeface="Arial" charset="0"/>
                <a:cs typeface="Arial" charset="0"/>
              </a:rPr>
              <a:t>return ACK after </a:t>
            </a:r>
            <a:r>
              <a:rPr lang="en-US" sz="2000" b="1" dirty="0">
                <a:latin typeface="Arial" charset="0"/>
                <a:cs typeface="Arial" charset="0"/>
              </a:rPr>
              <a:t>SIFS </a:t>
            </a:r>
            <a:r>
              <a:rPr lang="en-US" sz="2000" dirty="0">
                <a:latin typeface="Arial" charset="0"/>
                <a:cs typeface="Arial" charset="0"/>
              </a:rPr>
              <a:t>(ACK needed due to hidden terminal problem) 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7956550" y="22701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9875838" y="22574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7546976" y="1912938"/>
            <a:ext cx="82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9385300" y="1922464"/>
            <a:ext cx="914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354327" name="Group 23"/>
          <p:cNvGrpSpPr>
            <a:grpSpLocks/>
          </p:cNvGrpSpPr>
          <p:nvPr/>
        </p:nvGrpSpPr>
        <p:grpSpPr bwMode="auto">
          <a:xfrm>
            <a:off x="7261225" y="2566989"/>
            <a:ext cx="2616200" cy="1690687"/>
            <a:chOff x="3614" y="1617"/>
            <a:chExt cx="1648" cy="1065"/>
          </a:xfrm>
        </p:grpSpPr>
        <p:grpSp>
          <p:nvGrpSpPr>
            <p:cNvPr id="64529" name="Group 22"/>
            <p:cNvGrpSpPr>
              <a:grpSpLocks/>
            </p:cNvGrpSpPr>
            <p:nvPr/>
          </p:nvGrpSpPr>
          <p:grpSpPr bwMode="auto">
            <a:xfrm>
              <a:off x="3614" y="1617"/>
              <a:ext cx="424" cy="194"/>
              <a:chOff x="3614" y="1617"/>
              <a:chExt cx="424" cy="194"/>
            </a:xfrm>
          </p:grpSpPr>
          <p:sp>
            <p:nvSpPr>
              <p:cNvPr id="25622" name="AutoShape 11"/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623" name="Text Box 12"/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4530" name="Group 20"/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64531" name="Freeform 13"/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39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354328" name="Group 24"/>
          <p:cNvGrpSpPr>
            <a:grpSpLocks/>
          </p:cNvGrpSpPr>
          <p:nvPr/>
        </p:nvGrpSpPr>
        <p:grpSpPr bwMode="auto">
          <a:xfrm>
            <a:off x="7943851" y="4267201"/>
            <a:ext cx="2511425" cy="923925"/>
            <a:chOff x="4044" y="2688"/>
            <a:chExt cx="1582" cy="582"/>
          </a:xfrm>
        </p:grpSpPr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5258" y="2697"/>
              <a:ext cx="3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25614" name="AutoShape 15"/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4526" name="Group 21"/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64527" name="Freeform 17"/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17" name="Text Box 19"/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1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pic>
        <p:nvPicPr>
          <p:cNvPr id="64523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84931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Random Exponential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Backoff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Algorithm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539240"/>
            <a:ext cx="8839200" cy="5105400"/>
          </a:xfrm>
        </p:spPr>
        <p:txBody>
          <a:bodyPr/>
          <a:lstStyle/>
          <a:p>
            <a:pPr eaLnBrk="1" hangingPunct="1"/>
            <a:r>
              <a:rPr lang="en-US" dirty="0"/>
              <a:t>Select random number of slot times to defer transmission, keep as a state variable</a:t>
            </a:r>
          </a:p>
          <a:p>
            <a:pPr eaLnBrk="1" hangingPunct="1"/>
            <a:r>
              <a:rPr lang="en-US" dirty="0"/>
              <a:t>After channel has been idle for specified interval, decrement variable after each idle slot passes</a:t>
            </a:r>
          </a:p>
          <a:p>
            <a:pPr eaLnBrk="1" hangingPunct="1"/>
            <a:r>
              <a:rPr lang="en-US" dirty="0"/>
              <a:t>If carrier is sensed, freeze variable countdown, wait for channel to become idle again and resume countdown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50556" y="4951476"/>
            <a:ext cx="1600200" cy="971550"/>
            <a:chOff x="1824" y="1680"/>
            <a:chExt cx="1344" cy="81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824" y="2256"/>
              <a:ext cx="134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data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64" y="1680"/>
              <a:ext cx="110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wait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981702" y="4608578"/>
            <a:ext cx="929878" cy="1714500"/>
            <a:chOff x="3110" y="1392"/>
            <a:chExt cx="781" cy="1440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120" y="1392"/>
              <a:ext cx="6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B1 = 5</a:t>
              </a: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408" y="2256"/>
              <a:ext cx="240" cy="240"/>
              <a:chOff x="864" y="1680"/>
              <a:chExt cx="240" cy="240"/>
            </a:xfrm>
          </p:grpSpPr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/>
            </p:nvSpPr>
            <p:spPr bwMode="auto">
              <a:xfrm>
                <a:off x="864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960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Rectangle 12"/>
              <p:cNvSpPr>
                <a:spLocks noChangeArrowheads="1"/>
              </p:cNvSpPr>
              <p:nvPr/>
            </p:nvSpPr>
            <p:spPr bwMode="auto">
              <a:xfrm>
                <a:off x="1008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1056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3168" y="1680"/>
              <a:ext cx="720" cy="816"/>
              <a:chOff x="3168" y="1680"/>
              <a:chExt cx="720" cy="816"/>
            </a:xfrm>
          </p:grpSpPr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>
                <a:off x="3168" y="1680"/>
                <a:ext cx="240" cy="240"/>
                <a:chOff x="864" y="1680"/>
                <a:chExt cx="240" cy="240"/>
              </a:xfrm>
            </p:grpSpPr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4" name="Group 21"/>
              <p:cNvGrpSpPr>
                <a:grpSpLocks/>
              </p:cNvGrpSpPr>
              <p:nvPr/>
            </p:nvGrpSpPr>
            <p:grpSpPr bwMode="auto">
              <a:xfrm>
                <a:off x="3168" y="2256"/>
                <a:ext cx="240" cy="240"/>
                <a:chOff x="864" y="1680"/>
                <a:chExt cx="240" cy="240"/>
              </a:xfrm>
            </p:grpSpPr>
            <p:sp>
              <p:nvSpPr>
                <p:cNvPr id="21" name="Rectangle 22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" name="Rectangle 23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" name="Rectangle 24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" name="Rectangle 25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" name="Rectangle 26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5" name="Group 27"/>
              <p:cNvGrpSpPr>
                <a:grpSpLocks/>
              </p:cNvGrpSpPr>
              <p:nvPr/>
            </p:nvGrpSpPr>
            <p:grpSpPr bwMode="auto">
              <a:xfrm>
                <a:off x="3648" y="2256"/>
                <a:ext cx="240" cy="240"/>
                <a:chOff x="864" y="1680"/>
                <a:chExt cx="240" cy="240"/>
              </a:xfrm>
            </p:grpSpPr>
            <p:sp>
              <p:nvSpPr>
                <p:cNvPr id="16" name="Rectangle 28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" name="Rectangle 29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" name="Rectangle 31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3110" y="2522"/>
              <a:ext cx="78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B2 = 15</a:t>
              </a:r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>
              <a:off x="3408" y="20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238501" y="4582382"/>
            <a:ext cx="1497806" cy="1740694"/>
            <a:chOff x="806" y="1370"/>
            <a:chExt cx="1258" cy="1462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806" y="1370"/>
              <a:ext cx="1258" cy="1462"/>
              <a:chOff x="806" y="1370"/>
              <a:chExt cx="1258" cy="1462"/>
            </a:xfrm>
          </p:grpSpPr>
          <p:grpSp>
            <p:nvGrpSpPr>
              <p:cNvPr id="39" name="Group 37"/>
              <p:cNvGrpSpPr>
                <a:grpSpLocks/>
              </p:cNvGrpSpPr>
              <p:nvPr/>
            </p:nvGrpSpPr>
            <p:grpSpPr bwMode="auto">
              <a:xfrm>
                <a:off x="864" y="1680"/>
                <a:ext cx="960" cy="240"/>
                <a:chOff x="864" y="1680"/>
                <a:chExt cx="960" cy="240"/>
              </a:xfrm>
            </p:grpSpPr>
            <p:grpSp>
              <p:nvGrpSpPr>
                <p:cNvPr id="73" name="Group 38"/>
                <p:cNvGrpSpPr>
                  <a:grpSpLocks/>
                </p:cNvGrpSpPr>
                <p:nvPr/>
              </p:nvGrpSpPr>
              <p:grpSpPr bwMode="auto">
                <a:xfrm>
                  <a:off x="86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92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6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4" name="Group 44"/>
                <p:cNvGrpSpPr>
                  <a:grpSpLocks/>
                </p:cNvGrpSpPr>
                <p:nvPr/>
              </p:nvGrpSpPr>
              <p:grpSpPr bwMode="auto">
                <a:xfrm>
                  <a:off x="110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8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5" name="Group 50"/>
                <p:cNvGrpSpPr>
                  <a:grpSpLocks/>
                </p:cNvGrpSpPr>
                <p:nvPr/>
              </p:nvGrpSpPr>
              <p:grpSpPr bwMode="auto">
                <a:xfrm>
                  <a:off x="134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8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3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4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6" name="Group 56"/>
                <p:cNvGrpSpPr>
                  <a:grpSpLocks/>
                </p:cNvGrpSpPr>
                <p:nvPr/>
              </p:nvGrpSpPr>
              <p:grpSpPr bwMode="auto">
                <a:xfrm>
                  <a:off x="158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7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9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1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40" name="Group 62"/>
              <p:cNvGrpSpPr>
                <a:grpSpLocks/>
              </p:cNvGrpSpPr>
              <p:nvPr/>
            </p:nvGrpSpPr>
            <p:grpSpPr bwMode="auto">
              <a:xfrm>
                <a:off x="1824" y="1680"/>
                <a:ext cx="240" cy="240"/>
                <a:chOff x="864" y="1680"/>
                <a:chExt cx="240" cy="240"/>
              </a:xfrm>
            </p:grpSpPr>
            <p:sp>
              <p:nvSpPr>
                <p:cNvPr id="68" name="Rectangle 63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69" name="Rectangle 64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0" name="Rectangle 65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1" name="Rectangle 66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2" name="Rectangle 67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1" name="Group 68"/>
              <p:cNvGrpSpPr>
                <a:grpSpLocks/>
              </p:cNvGrpSpPr>
              <p:nvPr/>
            </p:nvGrpSpPr>
            <p:grpSpPr bwMode="auto">
              <a:xfrm>
                <a:off x="864" y="2256"/>
                <a:ext cx="960" cy="240"/>
                <a:chOff x="864" y="1680"/>
                <a:chExt cx="960" cy="240"/>
              </a:xfrm>
            </p:grpSpPr>
            <p:grpSp>
              <p:nvGrpSpPr>
                <p:cNvPr id="44" name="Group 69"/>
                <p:cNvGrpSpPr>
                  <a:grpSpLocks/>
                </p:cNvGrpSpPr>
                <p:nvPr/>
              </p:nvGrpSpPr>
              <p:grpSpPr bwMode="auto">
                <a:xfrm>
                  <a:off x="86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63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4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5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5" name="Group 75"/>
                <p:cNvGrpSpPr>
                  <a:grpSpLocks/>
                </p:cNvGrpSpPr>
                <p:nvPr/>
              </p:nvGrpSpPr>
              <p:grpSpPr bwMode="auto">
                <a:xfrm>
                  <a:off x="110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58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9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0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1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2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6" name="Group 81"/>
                <p:cNvGrpSpPr>
                  <a:grpSpLocks/>
                </p:cNvGrpSpPr>
                <p:nvPr/>
              </p:nvGrpSpPr>
              <p:grpSpPr bwMode="auto">
                <a:xfrm>
                  <a:off x="134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53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4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5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7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7" name="Group 87"/>
                <p:cNvGrpSpPr>
                  <a:grpSpLocks/>
                </p:cNvGrpSpPr>
                <p:nvPr/>
              </p:nvGrpSpPr>
              <p:grpSpPr bwMode="auto">
                <a:xfrm>
                  <a:off x="158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4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2" name="Text Box 93"/>
              <p:cNvSpPr txBox="1">
                <a:spLocks noChangeArrowheads="1"/>
              </p:cNvSpPr>
              <p:nvPr/>
            </p:nvSpPr>
            <p:spPr bwMode="auto">
              <a:xfrm>
                <a:off x="806" y="1370"/>
                <a:ext cx="78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>
                    <a:latin typeface="Times New Roman" pitchFamily="1" charset="0"/>
                  </a:rPr>
                  <a:t>B1 = 25</a:t>
                </a:r>
              </a:p>
            </p:txBody>
          </p:sp>
          <p:sp>
            <p:nvSpPr>
              <p:cNvPr id="43" name="Text Box 94"/>
              <p:cNvSpPr txBox="1">
                <a:spLocks noChangeArrowheads="1"/>
              </p:cNvSpPr>
              <p:nvPr/>
            </p:nvSpPr>
            <p:spPr bwMode="auto">
              <a:xfrm>
                <a:off x="806" y="2522"/>
                <a:ext cx="78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>
                    <a:latin typeface="Times New Roman" pitchFamily="1" charset="0"/>
                  </a:rPr>
                  <a:t>B2 = 20</a:t>
                </a:r>
              </a:p>
            </p:txBody>
          </p:sp>
        </p:grpSp>
        <p:sp>
          <p:nvSpPr>
            <p:cNvPr id="38" name="Line 95"/>
            <p:cNvSpPr>
              <a:spLocks noChangeShapeType="1"/>
            </p:cNvSpPr>
            <p:nvPr/>
          </p:nvSpPr>
          <p:spPr bwMode="auto">
            <a:xfrm flipV="1">
              <a:off x="1824" y="20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6336506" y="4951476"/>
            <a:ext cx="1600200" cy="971550"/>
            <a:chOff x="3408" y="1680"/>
            <a:chExt cx="1344" cy="816"/>
          </a:xfrm>
        </p:grpSpPr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408" y="1680"/>
              <a:ext cx="134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data</a:t>
              </a: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888" y="2256"/>
              <a:ext cx="86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wait</a:t>
              </a:r>
            </a:p>
          </p:txBody>
        </p:sp>
      </p:grpSp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5754864" y="6438401"/>
            <a:ext cx="493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/>
              <a:t>B1 and B2 are </a:t>
            </a:r>
            <a:r>
              <a:rPr lang="en-US" b="1" dirty="0" err="1"/>
              <a:t>backoff</a:t>
            </a:r>
            <a:r>
              <a:rPr lang="en-US" b="1" dirty="0"/>
              <a:t> </a:t>
            </a:r>
            <a:r>
              <a:rPr lang="en-US" b="1" dirty="0" err="1"/>
              <a:t>intervalsat</a:t>
            </a:r>
            <a:r>
              <a:rPr lang="en-US" b="1" dirty="0"/>
              <a:t> nodes 1 and 2</a:t>
            </a:r>
          </a:p>
        </p:txBody>
      </p: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7822408" y="5637277"/>
            <a:ext cx="929878" cy="654844"/>
            <a:chOff x="4656" y="2256"/>
            <a:chExt cx="781" cy="550"/>
          </a:xfrm>
        </p:grpSpPr>
        <p:grpSp>
          <p:nvGrpSpPr>
            <p:cNvPr id="102" name="Group 101"/>
            <p:cNvGrpSpPr>
              <a:grpSpLocks/>
            </p:cNvGrpSpPr>
            <p:nvPr/>
          </p:nvGrpSpPr>
          <p:grpSpPr bwMode="auto">
            <a:xfrm>
              <a:off x="4752" y="2256"/>
              <a:ext cx="480" cy="240"/>
              <a:chOff x="4752" y="2256"/>
              <a:chExt cx="480" cy="240"/>
            </a:xfrm>
          </p:grpSpPr>
          <p:grpSp>
            <p:nvGrpSpPr>
              <p:cNvPr id="104" name="Group 102"/>
              <p:cNvGrpSpPr>
                <a:grpSpLocks/>
              </p:cNvGrpSpPr>
              <p:nvPr/>
            </p:nvGrpSpPr>
            <p:grpSpPr bwMode="auto">
              <a:xfrm>
                <a:off x="4752" y="2256"/>
                <a:ext cx="240" cy="240"/>
                <a:chOff x="864" y="1680"/>
                <a:chExt cx="240" cy="240"/>
              </a:xfrm>
            </p:grpSpPr>
            <p:sp>
              <p:nvSpPr>
                <p:cNvPr id="111" name="Rectangle 103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2" name="Rectangle 104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3" name="Rectangle 105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4" name="Rectangle 106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5" name="Rectangle 107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05" name="Group 108"/>
              <p:cNvGrpSpPr>
                <a:grpSpLocks/>
              </p:cNvGrpSpPr>
              <p:nvPr/>
            </p:nvGrpSpPr>
            <p:grpSpPr bwMode="auto">
              <a:xfrm>
                <a:off x="4992" y="2256"/>
                <a:ext cx="240" cy="240"/>
                <a:chOff x="864" y="1680"/>
                <a:chExt cx="240" cy="240"/>
              </a:xfrm>
            </p:grpSpPr>
            <p:sp>
              <p:nvSpPr>
                <p:cNvPr id="106" name="Rectangle 109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7" name="Rectangle 110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8" name="Rectangle 111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9" name="Rectangle 112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0" name="Rectangle 113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03" name="Text Box 114"/>
            <p:cNvSpPr txBox="1">
              <a:spLocks noChangeArrowheads="1"/>
            </p:cNvSpPr>
            <p:nvPr/>
          </p:nvSpPr>
          <p:spPr bwMode="auto">
            <a:xfrm>
              <a:off x="4656" y="2496"/>
              <a:ext cx="78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B2 = 10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68426" y="4898143"/>
            <a:ext cx="998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Node 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072865" y="5637276"/>
            <a:ext cx="998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Node 2</a:t>
            </a:r>
          </a:p>
        </p:txBody>
      </p:sp>
    </p:spTree>
    <p:extLst>
      <p:ext uri="{BB962C8B-B14F-4D97-AF65-F5344CB8AC3E}">
        <p14:creationId xmlns:p14="http://schemas.microsoft.com/office/powerpoint/2010/main" val="24147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1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B167-C43D-6E46-8CC8-19CA80FF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939E5-8582-A143-A4A7-42B28CFCD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56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9973" y="11530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But what about the hidden terminal?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280" y="1165956"/>
            <a:ext cx="11224793" cy="4351338"/>
          </a:xfrm>
        </p:spPr>
        <p:txBody>
          <a:bodyPr/>
          <a:lstStyle/>
          <a:p>
            <a:r>
              <a:rPr lang="en-US" dirty="0"/>
              <a:t>So far CSMA assumes that clients can hear each other’s transmissions.</a:t>
            </a:r>
          </a:p>
          <a:p>
            <a:r>
              <a:rPr lang="en-US" dirty="0"/>
              <a:t>The hidden terminal problem: two clients might not be able to hear each other’s transmissions </a:t>
            </a:r>
            <a:r>
              <a:rPr lang="en-US" dirty="0">
                <a:sym typeface="Wingdings" pitchFamily="2" charset="2"/>
              </a:rPr>
              <a:t> collision at the access point.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84399" y="3411227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365098" y="3563626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75148" y="3563626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79323" y="2563501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6047529" y="2563501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429993" y="3851568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546353" y="3851568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465837" y="2936002"/>
            <a:ext cx="180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9667" y="2936002"/>
            <a:ext cx="178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8542" y="4558482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2705" y="4390111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1473" y="5147661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D5562-189B-5349-926C-76A9DF3C97CD}"/>
              </a:ext>
            </a:extLst>
          </p:cNvPr>
          <p:cNvSpPr txBox="1"/>
          <p:nvPr/>
        </p:nvSpPr>
        <p:spPr>
          <a:xfrm>
            <a:off x="1371599" y="5855259"/>
            <a:ext cx="99947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Carrier sensing and randomized </a:t>
            </a:r>
            <a:r>
              <a:rPr lang="en-US" sz="2400" dirty="0" err="1"/>
              <a:t>backoff</a:t>
            </a:r>
            <a:r>
              <a:rPr lang="en-US" sz="2400" dirty="0"/>
              <a:t> alone cannot help in this situation. We need to further enhance the Wi-Fi MAC to combat the hidden terminal.</a:t>
            </a:r>
          </a:p>
        </p:txBody>
      </p:sp>
    </p:spTree>
    <p:extLst>
      <p:ext uri="{BB962C8B-B14F-4D97-AF65-F5344CB8AC3E}">
        <p14:creationId xmlns:p14="http://schemas.microsoft.com/office/powerpoint/2010/main" val="14309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9" y="212725"/>
            <a:ext cx="8370887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Avoiding collisions (more)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3296" y="1439863"/>
            <a:ext cx="10370917" cy="3611562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idea:</a:t>
            </a:r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allow sender to </a:t>
            </a:r>
            <a:r>
              <a:rPr lang="ja-JP" altLang="en-US" sz="240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400" dirty="0">
                <a:latin typeface="Gill Sans MT" charset="0"/>
                <a:ea typeface="ＭＳ Ｐゴシック" charset="-128"/>
              </a:rPr>
              <a:t>reserve</a:t>
            </a:r>
            <a:r>
              <a:rPr lang="ja-JP" altLang="en-US" sz="240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400" dirty="0">
                <a:latin typeface="Gill Sans MT" charset="0"/>
                <a:ea typeface="ＭＳ Ｐゴシック" charset="-128"/>
              </a:rPr>
              <a:t> channel rather than random access of data frames: avoid  collisions of long  data frames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sender first transmits </a:t>
            </a:r>
            <a:r>
              <a:rPr lang="en-US" altLang="en-US" sz="2400" i="1" dirty="0">
                <a:latin typeface="Gill Sans MT" charset="0"/>
                <a:ea typeface="ＭＳ Ｐゴシック" charset="-128"/>
              </a:rPr>
              <a:t>small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 request-to-send (RTS) packets to BS using CSMA</a:t>
            </a:r>
          </a:p>
          <a:p>
            <a:pPr lvl="1"/>
            <a:r>
              <a:rPr lang="en-US" altLang="en-US" sz="2000" dirty="0">
                <a:latin typeface="Gill Sans MT" charset="0"/>
                <a:ea typeface="ＭＳ Ｐゴシック" charset="-128"/>
              </a:rPr>
              <a:t>RTSs may still collide with each other (but they</a:t>
            </a:r>
            <a:r>
              <a:rPr lang="ja-JP" altLang="en-US" sz="2000">
                <a:latin typeface="Gill Sans MT" charset="0"/>
                <a:ea typeface="ＭＳ Ｐゴシック" charset="-128"/>
              </a:rPr>
              <a:t>’</a:t>
            </a:r>
            <a:r>
              <a:rPr lang="en-US" altLang="ja-JP" sz="2000" dirty="0">
                <a:latin typeface="Gill Sans MT" charset="0"/>
                <a:ea typeface="ＭＳ Ｐゴシック" charset="-128"/>
              </a:rPr>
              <a:t>re short)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BS broadcasts clear-to-send CTS in response to RTS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CTS heard by all nodes</a:t>
            </a:r>
          </a:p>
          <a:p>
            <a:pPr lvl="1">
              <a:lnSpc>
                <a:spcPts val="2000"/>
              </a:lnSpc>
            </a:pPr>
            <a:r>
              <a:rPr lang="en-US" altLang="en-US" sz="2000" dirty="0">
                <a:latin typeface="Gill Sans MT" charset="0"/>
                <a:ea typeface="ＭＳ Ｐゴシック" charset="-128"/>
              </a:rPr>
              <a:t>sender transmits data frame</a:t>
            </a:r>
          </a:p>
          <a:p>
            <a:pPr lvl="1">
              <a:lnSpc>
                <a:spcPts val="2000"/>
              </a:lnSpc>
            </a:pPr>
            <a:r>
              <a:rPr lang="en-US" altLang="en-US" sz="2000" dirty="0">
                <a:latin typeface="Gill Sans MT" charset="0"/>
                <a:ea typeface="ＭＳ Ｐゴシック" charset="-128"/>
              </a:rPr>
              <a:t>other stations defer transmissions </a:t>
            </a:r>
          </a:p>
          <a:p>
            <a:pPr lvl="1">
              <a:buFont typeface="Wingdings" charset="2"/>
              <a:buNone/>
            </a:pPr>
            <a:endParaRPr lang="en-US" altLang="en-US" sz="20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3381376" y="5203825"/>
            <a:ext cx="53562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Gill Sans MT" charset="0"/>
                <a:cs typeface="Arial" charset="0"/>
              </a:rPr>
              <a:t>avoid data frame collisions completely 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Gill Sans MT" charset="0"/>
                <a:cs typeface="Arial" charset="0"/>
              </a:rPr>
              <a:t>using small reservation packets!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3154363" y="5246688"/>
            <a:ext cx="5853112" cy="914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6656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08064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71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0" y="115889"/>
            <a:ext cx="7772400" cy="941387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Gill Sans MT" charset="0"/>
              </a:rPr>
              <a:t>Collision Avoidance: RTS-CTS exchange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4770438" y="746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>
              <a:latin typeface="Times New Roman" charset="0"/>
            </a:endParaRP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6291264" y="1869313"/>
            <a:ext cx="49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AP</a:t>
            </a:r>
          </a:p>
        </p:txBody>
      </p:sp>
      <p:sp>
        <p:nvSpPr>
          <p:cNvPr id="27655" name="Text Box 41"/>
          <p:cNvSpPr txBox="1">
            <a:spLocks noChangeArrowheads="1"/>
          </p:cNvSpPr>
          <p:nvPr/>
        </p:nvSpPr>
        <p:spPr bwMode="auto">
          <a:xfrm>
            <a:off x="3597275" y="1718501"/>
            <a:ext cx="350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7656" name="Text Box 42"/>
          <p:cNvSpPr txBox="1">
            <a:spLocks noChangeArrowheads="1"/>
          </p:cNvSpPr>
          <p:nvPr/>
        </p:nvSpPr>
        <p:spPr bwMode="auto">
          <a:xfrm>
            <a:off x="9194800" y="1716913"/>
            <a:ext cx="33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27657" name="Line 45"/>
          <p:cNvSpPr>
            <a:spLocks noChangeShapeType="1"/>
          </p:cNvSpPr>
          <p:nvPr/>
        </p:nvSpPr>
        <p:spPr bwMode="auto">
          <a:xfrm>
            <a:off x="2282826" y="2218563"/>
            <a:ext cx="41275" cy="393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1712913" y="5853938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7659" name="Line 44"/>
          <p:cNvSpPr>
            <a:spLocks noChangeShapeType="1"/>
          </p:cNvSpPr>
          <p:nvPr/>
        </p:nvSpPr>
        <p:spPr bwMode="auto">
          <a:xfrm>
            <a:off x="2268538" y="2204276"/>
            <a:ext cx="783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356422" name="Group 70"/>
          <p:cNvGrpSpPr>
            <a:grpSpLocks/>
          </p:cNvGrpSpPr>
          <p:nvPr/>
        </p:nvGrpSpPr>
        <p:grpSpPr bwMode="auto">
          <a:xfrm>
            <a:off x="3325814" y="2332864"/>
            <a:ext cx="6611937" cy="855663"/>
            <a:chOff x="1135" y="1170"/>
            <a:chExt cx="4165" cy="539"/>
          </a:xfrm>
        </p:grpSpPr>
        <p:grpSp>
          <p:nvGrpSpPr>
            <p:cNvPr id="68650" name="Group 9"/>
            <p:cNvGrpSpPr>
              <a:grpSpLocks/>
            </p:cNvGrpSpPr>
            <p:nvPr/>
          </p:nvGrpSpPr>
          <p:grpSpPr bwMode="auto">
            <a:xfrm>
              <a:off x="1135" y="1194"/>
              <a:ext cx="4163" cy="515"/>
              <a:chOff x="594" y="1184"/>
              <a:chExt cx="4163" cy="515"/>
            </a:xfrm>
          </p:grpSpPr>
          <p:sp>
            <p:nvSpPr>
              <p:cNvPr id="68653" name="Freeform 7"/>
              <p:cNvSpPr>
                <a:spLocks/>
              </p:cNvSpPr>
              <p:nvPr/>
            </p:nvSpPr>
            <p:spPr bwMode="auto">
              <a:xfrm>
                <a:off x="594" y="1238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654" name="Freeform 8"/>
              <p:cNvSpPr>
                <a:spLocks/>
              </p:cNvSpPr>
              <p:nvPr/>
            </p:nvSpPr>
            <p:spPr bwMode="auto">
              <a:xfrm flipH="1">
                <a:off x="1115" y="1184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FFFFFF">
                      <a:alpha val="6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691" name="Text Box 51"/>
            <p:cNvSpPr txBox="1">
              <a:spLocks noChangeArrowheads="1"/>
            </p:cNvSpPr>
            <p:nvPr/>
          </p:nvSpPr>
          <p:spPr bwMode="auto">
            <a:xfrm rot="356404">
              <a:off x="1544" y="1279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27692" name="Text Box 52"/>
            <p:cNvSpPr txBox="1">
              <a:spLocks noChangeArrowheads="1"/>
            </p:cNvSpPr>
            <p:nvPr/>
          </p:nvSpPr>
          <p:spPr bwMode="auto">
            <a:xfrm rot="-354180">
              <a:off x="4699" y="1170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RTS(B)</a:t>
              </a:r>
            </a:p>
          </p:txBody>
        </p:sp>
      </p:grpSp>
      <p:grpSp>
        <p:nvGrpSpPr>
          <p:cNvPr id="356420" name="Group 68"/>
          <p:cNvGrpSpPr>
            <a:grpSpLocks/>
          </p:cNvGrpSpPr>
          <p:nvPr/>
        </p:nvGrpSpPr>
        <p:grpSpPr bwMode="auto">
          <a:xfrm>
            <a:off x="3324225" y="3169476"/>
            <a:ext cx="6472238" cy="1174750"/>
            <a:chOff x="1134" y="1697"/>
            <a:chExt cx="4077" cy="740"/>
          </a:xfrm>
        </p:grpSpPr>
        <p:sp>
          <p:nvSpPr>
            <p:cNvPr id="68644" name="Freeform 48"/>
            <p:cNvSpPr>
              <a:spLocks/>
            </p:cNvSpPr>
            <p:nvPr/>
          </p:nvSpPr>
          <p:spPr bwMode="auto">
            <a:xfrm>
              <a:off x="1134" y="1697"/>
              <a:ext cx="3642" cy="461"/>
            </a:xfrm>
            <a:custGeom>
              <a:avLst/>
              <a:gdLst>
                <a:gd name="T0" fmla="*/ 1 w 2996"/>
                <a:gd name="T1" fmla="*/ 0 h 461"/>
                <a:gd name="T2" fmla="*/ 9668 w 2996"/>
                <a:gd name="T3" fmla="*/ 298 h 461"/>
                <a:gd name="T4" fmla="*/ 9668 w 2996"/>
                <a:gd name="T5" fmla="*/ 461 h 461"/>
                <a:gd name="T6" fmla="*/ 0 w 2996"/>
                <a:gd name="T7" fmla="*/ 160 h 461"/>
                <a:gd name="T8" fmla="*/ 1 w 2996"/>
                <a:gd name="T9" fmla="*/ 0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6" h="461">
                  <a:moveTo>
                    <a:pt x="1" y="0"/>
                  </a:moveTo>
                  <a:lnTo>
                    <a:pt x="2996" y="298"/>
                  </a:lnTo>
                  <a:lnTo>
                    <a:pt x="2996" y="461"/>
                  </a:lnTo>
                  <a:lnTo>
                    <a:pt x="0" y="160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5" name="Text Box 54"/>
            <p:cNvSpPr txBox="1">
              <a:spLocks noChangeArrowheads="1"/>
            </p:cNvSpPr>
            <p:nvPr/>
          </p:nvSpPr>
          <p:spPr bwMode="auto">
            <a:xfrm rot="356404">
              <a:off x="1551" y="1738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68646" name="Freeform 56"/>
            <p:cNvSpPr>
              <a:spLocks/>
            </p:cNvSpPr>
            <p:nvPr/>
          </p:nvSpPr>
          <p:spPr bwMode="auto">
            <a:xfrm>
              <a:off x="2951" y="2082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647" name="Freeform 57"/>
            <p:cNvSpPr>
              <a:spLocks/>
            </p:cNvSpPr>
            <p:nvPr/>
          </p:nvSpPr>
          <p:spPr bwMode="auto">
            <a:xfrm>
              <a:off x="1134" y="2081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8" name="Text Box 58"/>
            <p:cNvSpPr txBox="1">
              <a:spLocks noChangeArrowheads="1"/>
            </p:cNvSpPr>
            <p:nvPr/>
          </p:nvSpPr>
          <p:spPr bwMode="auto">
            <a:xfrm rot="-379204">
              <a:off x="1584" y="215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CTS(A)</a:t>
              </a:r>
            </a:p>
          </p:txBody>
        </p:sp>
        <p:sp>
          <p:nvSpPr>
            <p:cNvPr id="27689" name="Text Box 59"/>
            <p:cNvSpPr txBox="1">
              <a:spLocks noChangeArrowheads="1"/>
            </p:cNvSpPr>
            <p:nvPr/>
          </p:nvSpPr>
          <p:spPr bwMode="auto">
            <a:xfrm rot="276164">
              <a:off x="3816" y="214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CTS(A)</a:t>
              </a:r>
            </a:p>
          </p:txBody>
        </p:sp>
      </p:grpSp>
      <p:grpSp>
        <p:nvGrpSpPr>
          <p:cNvPr id="356421" name="Group 69"/>
          <p:cNvGrpSpPr>
            <a:grpSpLocks/>
          </p:cNvGrpSpPr>
          <p:nvPr/>
        </p:nvGrpSpPr>
        <p:grpSpPr bwMode="auto">
          <a:xfrm>
            <a:off x="3349625" y="4431539"/>
            <a:ext cx="6472238" cy="2174875"/>
            <a:chOff x="1150" y="2492"/>
            <a:chExt cx="4077" cy="1370"/>
          </a:xfrm>
        </p:grpSpPr>
        <p:sp>
          <p:nvSpPr>
            <p:cNvPr id="68638" name="Freeform 60"/>
            <p:cNvSpPr>
              <a:spLocks/>
            </p:cNvSpPr>
            <p:nvPr/>
          </p:nvSpPr>
          <p:spPr bwMode="auto">
            <a:xfrm>
              <a:off x="1150" y="2492"/>
              <a:ext cx="3652" cy="1134"/>
            </a:xfrm>
            <a:custGeom>
              <a:avLst/>
              <a:gdLst>
                <a:gd name="T0" fmla="*/ 0 w 3652"/>
                <a:gd name="T1" fmla="*/ 0 h 1134"/>
                <a:gd name="T2" fmla="*/ 3652 w 3652"/>
                <a:gd name="T3" fmla="*/ 318 h 1134"/>
                <a:gd name="T4" fmla="*/ 3652 w 3652"/>
                <a:gd name="T5" fmla="*/ 1134 h 1134"/>
                <a:gd name="T6" fmla="*/ 1 w 3652"/>
                <a:gd name="T7" fmla="*/ 787 h 1134"/>
                <a:gd name="T8" fmla="*/ 0 w 3652"/>
                <a:gd name="T9" fmla="*/ 0 h 1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2" h="1134">
                  <a:moveTo>
                    <a:pt x="0" y="0"/>
                  </a:moveTo>
                  <a:lnTo>
                    <a:pt x="3652" y="318"/>
                  </a:lnTo>
                  <a:lnTo>
                    <a:pt x="3652" y="1134"/>
                  </a:lnTo>
                  <a:lnTo>
                    <a:pt x="1" y="78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9" name="Text Box 61"/>
            <p:cNvSpPr txBox="1">
              <a:spLocks noChangeArrowheads="1"/>
            </p:cNvSpPr>
            <p:nvPr/>
          </p:nvSpPr>
          <p:spPr bwMode="auto">
            <a:xfrm>
              <a:off x="1594" y="2814"/>
              <a:ext cx="11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Arial" charset="0"/>
                </a:rPr>
                <a:t>DATA (A)</a:t>
              </a:r>
            </a:p>
          </p:txBody>
        </p:sp>
        <p:sp>
          <p:nvSpPr>
            <p:cNvPr id="68640" name="Freeform 62"/>
            <p:cNvSpPr>
              <a:spLocks/>
            </p:cNvSpPr>
            <p:nvPr/>
          </p:nvSpPr>
          <p:spPr bwMode="auto">
            <a:xfrm>
              <a:off x="2967" y="3507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641" name="Freeform 63"/>
            <p:cNvSpPr>
              <a:spLocks/>
            </p:cNvSpPr>
            <p:nvPr/>
          </p:nvSpPr>
          <p:spPr bwMode="auto">
            <a:xfrm>
              <a:off x="1150" y="3506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2" name="Text Box 64"/>
            <p:cNvSpPr txBox="1">
              <a:spLocks noChangeArrowheads="1"/>
            </p:cNvSpPr>
            <p:nvPr/>
          </p:nvSpPr>
          <p:spPr bwMode="auto">
            <a:xfrm rot="-379204">
              <a:off x="1600" y="358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ACK(A)</a:t>
              </a:r>
            </a:p>
          </p:txBody>
        </p:sp>
        <p:sp>
          <p:nvSpPr>
            <p:cNvPr id="27683" name="Text Box 65"/>
            <p:cNvSpPr txBox="1">
              <a:spLocks noChangeArrowheads="1"/>
            </p:cNvSpPr>
            <p:nvPr/>
          </p:nvSpPr>
          <p:spPr bwMode="auto">
            <a:xfrm rot="276164">
              <a:off x="3832" y="357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ACK(A)</a:t>
              </a:r>
            </a:p>
          </p:txBody>
        </p:sp>
      </p:grpSp>
      <p:grpSp>
        <p:nvGrpSpPr>
          <p:cNvPr id="356418" name="Group 66"/>
          <p:cNvGrpSpPr>
            <a:grpSpLocks/>
          </p:cNvGrpSpPr>
          <p:nvPr/>
        </p:nvGrpSpPr>
        <p:grpSpPr bwMode="auto">
          <a:xfrm>
            <a:off x="5942013" y="2521776"/>
            <a:ext cx="3109912" cy="715962"/>
            <a:chOff x="2596" y="1330"/>
            <a:chExt cx="1959" cy="451"/>
          </a:xfrm>
        </p:grpSpPr>
        <p:sp>
          <p:nvSpPr>
            <p:cNvPr id="27676" name="AutoShape 10"/>
            <p:cNvSpPr>
              <a:spLocks noChangeArrowheads="1"/>
            </p:cNvSpPr>
            <p:nvPr/>
          </p:nvSpPr>
          <p:spPr bwMode="auto">
            <a:xfrm>
              <a:off x="2596" y="1330"/>
              <a:ext cx="683" cy="29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677" name="Text Box 11"/>
            <p:cNvSpPr txBox="1">
              <a:spLocks noChangeArrowheads="1"/>
            </p:cNvSpPr>
            <p:nvPr/>
          </p:nvSpPr>
          <p:spPr bwMode="auto">
            <a:xfrm>
              <a:off x="2778" y="1550"/>
              <a:ext cx="17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reservation collision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539288" y="4147376"/>
            <a:ext cx="711200" cy="2424112"/>
            <a:chOff x="8015288" y="3671888"/>
            <a:chExt cx="711200" cy="2424112"/>
          </a:xfrm>
        </p:grpSpPr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8428038" y="3671888"/>
              <a:ext cx="0" cy="2424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8015288" y="4689475"/>
              <a:ext cx="7112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defer</a:t>
              </a:r>
            </a:p>
          </p:txBody>
        </p:sp>
      </p:grpSp>
      <p:grpSp>
        <p:nvGrpSpPr>
          <p:cNvPr id="68624" name="Group 361"/>
          <p:cNvGrpSpPr>
            <a:grpSpLocks/>
          </p:cNvGrpSpPr>
          <p:nvPr/>
        </p:nvGrpSpPr>
        <p:grpSpPr bwMode="auto">
          <a:xfrm>
            <a:off x="5851526" y="1593089"/>
            <a:ext cx="650875" cy="561975"/>
            <a:chOff x="2967" y="478"/>
            <a:chExt cx="788" cy="625"/>
          </a:xfrm>
        </p:grpSpPr>
        <p:pic>
          <p:nvPicPr>
            <p:cNvPr id="6863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5" name="Group 356"/>
          <p:cNvGrpSpPr>
            <a:grpSpLocks/>
          </p:cNvGrpSpPr>
          <p:nvPr/>
        </p:nvGrpSpPr>
        <p:grpSpPr bwMode="auto">
          <a:xfrm>
            <a:off x="3038475" y="1532763"/>
            <a:ext cx="609600" cy="598488"/>
            <a:chOff x="313" y="1497"/>
            <a:chExt cx="1152" cy="1014"/>
          </a:xfrm>
        </p:grpSpPr>
        <p:pic>
          <p:nvPicPr>
            <p:cNvPr id="68630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1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6" name="Group 356"/>
          <p:cNvGrpSpPr>
            <a:grpSpLocks/>
          </p:cNvGrpSpPr>
          <p:nvPr/>
        </p:nvGrpSpPr>
        <p:grpSpPr bwMode="auto">
          <a:xfrm>
            <a:off x="9490075" y="1562927"/>
            <a:ext cx="609600" cy="598487"/>
            <a:chOff x="313" y="1497"/>
            <a:chExt cx="1152" cy="1014"/>
          </a:xfrm>
        </p:grpSpPr>
        <p:pic>
          <p:nvPicPr>
            <p:cNvPr id="68628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9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7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7461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0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5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6F252-BAFE-E34C-8E7E-D8BE37CB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rate adaptation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DD2A5-35B7-FA4F-A8E5-1C21090D0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5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8EADF-2813-4A4C-9C7F-61DA4B6F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rate adaptation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E6A74A-D07A-A046-8D18-30AF8A3AD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supported data rates , e.g. [1, 4, 8, 11, 32, 54] Mbps, select the optimal data rate to transmit.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6C00B-852E-D442-907C-987EE223FF32}"/>
              </a:ext>
            </a:extLst>
          </p:cNvPr>
          <p:cNvSpPr/>
          <p:nvPr/>
        </p:nvSpPr>
        <p:spPr>
          <a:xfrm>
            <a:off x="4903244" y="3429000"/>
            <a:ext cx="20899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Optimal?</a:t>
            </a:r>
          </a:p>
        </p:txBody>
      </p:sp>
    </p:spTree>
    <p:extLst>
      <p:ext uri="{BB962C8B-B14F-4D97-AF65-F5344CB8AC3E}">
        <p14:creationId xmlns:p14="http://schemas.microsoft.com/office/powerpoint/2010/main" val="241433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4" y="199120"/>
            <a:ext cx="11447362" cy="1325563"/>
          </a:xfrm>
        </p:spPr>
        <p:txBody>
          <a:bodyPr/>
          <a:lstStyle/>
          <a:p>
            <a:r>
              <a:rPr lang="en-US" dirty="0"/>
              <a:t>Rate adaptation balances and important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2516" y="1432086"/>
            <a:ext cx="11632557" cy="4968192"/>
          </a:xfrm>
        </p:spPr>
        <p:txBody>
          <a:bodyPr>
            <a:normAutofit/>
          </a:bodyPr>
          <a:lstStyle/>
          <a:p>
            <a:r>
              <a:rPr lang="en-US" dirty="0"/>
              <a:t>Objectives of wireless transmission (from end-user’s perspective)</a:t>
            </a:r>
          </a:p>
          <a:p>
            <a:pPr lvl="1"/>
            <a:r>
              <a:rPr lang="en-US" dirty="0"/>
              <a:t>Transmit data with </a:t>
            </a:r>
            <a:r>
              <a:rPr lang="en-US" b="1" dirty="0"/>
              <a:t>high rate </a:t>
            </a:r>
            <a:r>
              <a:rPr lang="en-US" dirty="0"/>
              <a:t>(get my content through as fast as possible)</a:t>
            </a:r>
          </a:p>
          <a:p>
            <a:pPr lvl="1"/>
            <a:r>
              <a:rPr lang="en-US" dirty="0"/>
              <a:t>Transmit </a:t>
            </a:r>
            <a:r>
              <a:rPr lang="en-US" b="1" dirty="0"/>
              <a:t>without errors</a:t>
            </a:r>
          </a:p>
          <a:p>
            <a:r>
              <a:rPr lang="en-US" dirty="0"/>
              <a:t>But…</a:t>
            </a:r>
          </a:p>
          <a:p>
            <a:pPr lvl="1"/>
            <a:r>
              <a:rPr lang="en-US" dirty="0"/>
              <a:t>High data rate is prone to more errors (e.g. if the channel conditions are bad)</a:t>
            </a:r>
          </a:p>
          <a:p>
            <a:pPr lvl="1"/>
            <a:r>
              <a:rPr lang="en-US" dirty="0"/>
              <a:t>Low data rate is prone to less errors, but data takes longer to transmit</a:t>
            </a:r>
          </a:p>
          <a:p>
            <a:pPr lvl="1"/>
            <a:r>
              <a:rPr lang="en-US" dirty="0"/>
              <a:t>Low data rate </a:t>
            </a:r>
            <a:r>
              <a:rPr lang="en-US" dirty="0">
                <a:sym typeface="Wingdings" pitchFamily="2" charset="2"/>
              </a:rPr>
              <a:t> each user will take longer to transmit  less transmission opportunity for other users and more </a:t>
            </a:r>
            <a:r>
              <a:rPr lang="en-US" i="1" dirty="0">
                <a:sym typeface="Wingdings" pitchFamily="2" charset="2"/>
              </a:rPr>
              <a:t>network congestion</a:t>
            </a:r>
            <a:endParaRPr lang="en-US" i="1" dirty="0"/>
          </a:p>
          <a:p>
            <a:r>
              <a:rPr lang="en-US" b="1" dirty="0"/>
              <a:t>Rate adaptation </a:t>
            </a:r>
            <a:r>
              <a:rPr lang="en-US" dirty="0"/>
              <a:t>balances the tradeoff b/n </a:t>
            </a:r>
            <a:r>
              <a:rPr lang="en-US" b="1" i="1" dirty="0">
                <a:solidFill>
                  <a:srgbClr val="FF0000"/>
                </a:solidFill>
              </a:rPr>
              <a:t>bit errors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70C0"/>
                </a:solidFill>
              </a:rPr>
              <a:t>transmission speed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High rate assured by the selected Modulation and Coding Scheme (MCS)</a:t>
            </a:r>
          </a:p>
          <a:p>
            <a:pPr lvl="1"/>
            <a:r>
              <a:rPr lang="en-US" dirty="0"/>
              <a:t>Low error assured by high Signal-to-Noise Ratio (SNR)</a:t>
            </a:r>
          </a:p>
        </p:txBody>
      </p:sp>
    </p:spTree>
    <p:extLst>
      <p:ext uri="{BB962C8B-B14F-4D97-AF65-F5344CB8AC3E}">
        <p14:creationId xmlns:p14="http://schemas.microsoft.com/office/powerpoint/2010/main" val="15723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MSC and SNR?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4350" y="1825625"/>
            <a:ext cx="6115792" cy="4351338"/>
          </a:xfrm>
        </p:spPr>
        <p:txBody>
          <a:bodyPr/>
          <a:lstStyle/>
          <a:p>
            <a:r>
              <a:rPr lang="en-US" dirty="0"/>
              <a:t>MSC – Modulation and Coding Scheme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7258019" y="1825625"/>
            <a:ext cx="5181600" cy="4351338"/>
          </a:xfrm>
        </p:spPr>
        <p:txBody>
          <a:bodyPr/>
          <a:lstStyle/>
          <a:p>
            <a:r>
              <a:rPr lang="en-US" dirty="0"/>
              <a:t>SNR – Signal-to-Noise Ratio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97" y="5336832"/>
            <a:ext cx="2162950" cy="1346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604" y="2512060"/>
            <a:ext cx="4626316" cy="2228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094" y="4674490"/>
            <a:ext cx="4531826" cy="22508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8117" y="2553810"/>
            <a:ext cx="1334033" cy="4304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98" y="2512060"/>
            <a:ext cx="4372601" cy="2693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884909" y="3419802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 SNR (good)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56000" y="5630882"/>
            <a:ext cx="155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SNR (bad)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8167" y="5271593"/>
            <a:ext cx="2529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MCSs </a:t>
            </a:r>
            <a:r>
              <a:rPr lang="en-US" dirty="0"/>
              <a:t>in increasing order of transmission rate:</a:t>
            </a:r>
          </a:p>
          <a:p>
            <a:r>
              <a:rPr lang="en-US" dirty="0"/>
              <a:t>BPSK (1Mbps)  </a:t>
            </a:r>
          </a:p>
          <a:p>
            <a:r>
              <a:rPr lang="en-US" dirty="0"/>
              <a:t>QAM-16 (4Mbps) </a:t>
            </a:r>
          </a:p>
          <a:p>
            <a:r>
              <a:rPr lang="en-US" dirty="0"/>
              <a:t>QAM-64 (8Mbps)</a:t>
            </a:r>
          </a:p>
        </p:txBody>
      </p:sp>
    </p:spTree>
    <p:extLst>
      <p:ext uri="{BB962C8B-B14F-4D97-AF65-F5344CB8AC3E}">
        <p14:creationId xmlns:p14="http://schemas.microsoft.com/office/powerpoint/2010/main" val="18749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6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latin typeface="Gill Sans MT" charset="0"/>
              </a:rPr>
              <a:t>Wireless Link Characteristics (2)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1" y="1577976"/>
            <a:ext cx="4276725" cy="519747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SNR: signal-to-noise ratio</a:t>
            </a:r>
          </a:p>
          <a:p>
            <a:pPr lvl="1"/>
            <a:r>
              <a:rPr lang="en-US" altLang="en-US" sz="2200" dirty="0">
                <a:latin typeface="Gill Sans MT" charset="0"/>
                <a:ea typeface="ＭＳ Ｐゴシック" charset="-128"/>
              </a:rPr>
              <a:t>larger SNR – easier to extract signal from noise (a </a:t>
            </a:r>
            <a:r>
              <a:rPr lang="ja-JP" altLang="en-US" sz="2200" dirty="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200" dirty="0">
                <a:latin typeface="Gill Sans MT" charset="0"/>
                <a:ea typeface="ＭＳ Ｐゴシック" charset="-128"/>
              </a:rPr>
              <a:t>good thing</a:t>
            </a:r>
            <a:r>
              <a:rPr lang="ja-JP" altLang="en-US" sz="2200" dirty="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200" dirty="0">
                <a:latin typeface="Gill Sans MT" charset="0"/>
                <a:ea typeface="ＭＳ Ｐゴシック" charset="-128"/>
              </a:rPr>
              <a:t>)</a:t>
            </a:r>
          </a:p>
          <a:p>
            <a:r>
              <a:rPr lang="en-US" altLang="en-US" sz="24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SNR versus BER tradeoffs</a:t>
            </a:r>
          </a:p>
          <a:p>
            <a:pPr lvl="1"/>
            <a:r>
              <a:rPr lang="en-US" altLang="en-US" sz="2000" i="1" dirty="0">
                <a:solidFill>
                  <a:srgbClr val="000099"/>
                </a:solidFill>
                <a:latin typeface="Gill Sans MT" charset="0"/>
                <a:ea typeface="ＭＳ Ｐゴシック" charset="-128"/>
              </a:rPr>
              <a:t>given physical layer:</a:t>
            </a:r>
            <a:r>
              <a:rPr lang="en-US" altLang="en-US" sz="2000" dirty="0">
                <a:latin typeface="Gill Sans MT" charset="0"/>
                <a:ea typeface="ＭＳ Ｐゴシック" charset="-128"/>
              </a:rPr>
              <a:t> increase power -&gt; increase SNR-&gt;decrease BER</a:t>
            </a:r>
          </a:p>
          <a:p>
            <a:pPr lvl="1"/>
            <a:r>
              <a:rPr lang="en-US" altLang="en-US" sz="2000" i="1" dirty="0">
                <a:solidFill>
                  <a:srgbClr val="000099"/>
                </a:solidFill>
                <a:latin typeface="Gill Sans MT" charset="0"/>
                <a:ea typeface="ＭＳ Ｐゴシック" charset="-128"/>
              </a:rPr>
              <a:t>given SNR:</a:t>
            </a:r>
            <a:r>
              <a:rPr lang="en-US" altLang="en-US" sz="2000" dirty="0">
                <a:latin typeface="Gill Sans MT" charset="0"/>
                <a:ea typeface="ＭＳ Ｐゴシック" charset="-128"/>
              </a:rPr>
              <a:t> choose physical layer that meets BER requirement, giving highest </a:t>
            </a:r>
            <a:r>
              <a:rPr lang="en-US" altLang="en-US" sz="2000" dirty="0" err="1">
                <a:latin typeface="Gill Sans MT" charset="0"/>
                <a:ea typeface="ＭＳ Ｐゴシック" charset="-128"/>
              </a:rPr>
              <a:t>thruput</a:t>
            </a:r>
            <a:endParaRPr lang="en-US" altLang="en-US" sz="2000" dirty="0">
              <a:latin typeface="Gill Sans MT" charset="0"/>
              <a:ea typeface="ＭＳ Ｐゴシック" charset="-128"/>
            </a:endParaRPr>
          </a:p>
          <a:p>
            <a:pPr lvl="2"/>
            <a:r>
              <a:rPr lang="en-US" altLang="en-US" dirty="0">
                <a:latin typeface="Gill Sans MT" charset="0"/>
                <a:ea typeface="ＭＳ Ｐゴシック" charset="-128"/>
              </a:rPr>
              <a:t>SNR may change with mobility: dynamically adapt physical layer (modulation technique, rate) </a:t>
            </a:r>
          </a:p>
          <a:p>
            <a:pPr lvl="1"/>
            <a:endParaRPr lang="en-US" altLang="en-US" sz="20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1989" name="Freeform 4"/>
          <p:cNvSpPr>
            <a:spLocks/>
          </p:cNvSpPr>
          <p:nvPr/>
        </p:nvSpPr>
        <p:spPr bwMode="auto">
          <a:xfrm>
            <a:off x="7007225" y="2085975"/>
            <a:ext cx="609600" cy="2527300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Freeform 5"/>
          <p:cNvSpPr>
            <a:spLocks/>
          </p:cNvSpPr>
          <p:nvPr/>
        </p:nvSpPr>
        <p:spPr bwMode="auto">
          <a:xfrm>
            <a:off x="7654925" y="1755775"/>
            <a:ext cx="685800" cy="28575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6"/>
          <p:cNvSpPr>
            <a:spLocks/>
          </p:cNvSpPr>
          <p:nvPr/>
        </p:nvSpPr>
        <p:spPr bwMode="auto">
          <a:xfrm>
            <a:off x="8569325" y="1755775"/>
            <a:ext cx="647700" cy="2844800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6999288" y="1743075"/>
            <a:ext cx="2862262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6" name="Line 8"/>
          <p:cNvSpPr>
            <a:spLocks noChangeShapeType="1"/>
          </p:cNvSpPr>
          <p:nvPr/>
        </p:nvSpPr>
        <p:spPr bwMode="auto">
          <a:xfrm>
            <a:off x="6999289" y="2236788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7" name="Line 9"/>
          <p:cNvSpPr>
            <a:spLocks noChangeShapeType="1"/>
          </p:cNvSpPr>
          <p:nvPr/>
        </p:nvSpPr>
        <p:spPr bwMode="auto">
          <a:xfrm>
            <a:off x="7008814" y="2703513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8" name="Line 10"/>
          <p:cNvSpPr>
            <a:spLocks noChangeShapeType="1"/>
          </p:cNvSpPr>
          <p:nvPr/>
        </p:nvSpPr>
        <p:spPr bwMode="auto">
          <a:xfrm>
            <a:off x="7018339" y="3184525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9" name="Line 11"/>
          <p:cNvSpPr>
            <a:spLocks noChangeShapeType="1"/>
          </p:cNvSpPr>
          <p:nvPr/>
        </p:nvSpPr>
        <p:spPr bwMode="auto">
          <a:xfrm>
            <a:off x="7027864" y="3651250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0" name="Line 12"/>
          <p:cNvSpPr>
            <a:spLocks noChangeShapeType="1"/>
          </p:cNvSpPr>
          <p:nvPr/>
        </p:nvSpPr>
        <p:spPr bwMode="auto">
          <a:xfrm>
            <a:off x="7037389" y="4132263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1" name="Line 13"/>
          <p:cNvSpPr>
            <a:spLocks noChangeShapeType="1"/>
          </p:cNvSpPr>
          <p:nvPr/>
        </p:nvSpPr>
        <p:spPr bwMode="auto">
          <a:xfrm>
            <a:off x="7748588" y="1743075"/>
            <a:ext cx="0" cy="2878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2" name="Line 14"/>
          <p:cNvSpPr>
            <a:spLocks noChangeShapeType="1"/>
          </p:cNvSpPr>
          <p:nvPr/>
        </p:nvSpPr>
        <p:spPr bwMode="auto">
          <a:xfrm>
            <a:off x="8455025" y="1760539"/>
            <a:ext cx="0" cy="287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3" name="Line 15"/>
          <p:cNvSpPr>
            <a:spLocks noChangeShapeType="1"/>
          </p:cNvSpPr>
          <p:nvPr/>
        </p:nvSpPr>
        <p:spPr bwMode="auto">
          <a:xfrm>
            <a:off x="9161463" y="1749425"/>
            <a:ext cx="0" cy="2878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4" name="Text Box 16"/>
          <p:cNvSpPr txBox="1">
            <a:spLocks noChangeArrowheads="1"/>
          </p:cNvSpPr>
          <p:nvPr/>
        </p:nvSpPr>
        <p:spPr bwMode="auto">
          <a:xfrm>
            <a:off x="7561264" y="4598989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5" name="Text Box 17"/>
          <p:cNvSpPr txBox="1">
            <a:spLocks noChangeArrowheads="1"/>
          </p:cNvSpPr>
          <p:nvPr/>
        </p:nvSpPr>
        <p:spPr bwMode="auto">
          <a:xfrm>
            <a:off x="8269289" y="46005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20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6" name="Text Box 18"/>
          <p:cNvSpPr txBox="1">
            <a:spLocks noChangeArrowheads="1"/>
          </p:cNvSpPr>
          <p:nvPr/>
        </p:nvSpPr>
        <p:spPr bwMode="auto">
          <a:xfrm>
            <a:off x="8959851" y="460375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30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7" name="Text Box 19"/>
          <p:cNvSpPr txBox="1">
            <a:spLocks noChangeArrowheads="1"/>
          </p:cNvSpPr>
          <p:nvPr/>
        </p:nvSpPr>
        <p:spPr bwMode="auto">
          <a:xfrm>
            <a:off x="9682164" y="460692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40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8" name="Line 20"/>
          <p:cNvSpPr>
            <a:spLocks noChangeShapeType="1"/>
          </p:cNvSpPr>
          <p:nvPr/>
        </p:nvSpPr>
        <p:spPr bwMode="auto">
          <a:xfrm>
            <a:off x="7304088" y="6270625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9" name="Line 21"/>
          <p:cNvSpPr>
            <a:spLocks noChangeShapeType="1"/>
          </p:cNvSpPr>
          <p:nvPr/>
        </p:nvSpPr>
        <p:spPr bwMode="auto">
          <a:xfrm>
            <a:off x="7304088" y="5876925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60" name="Line 22"/>
          <p:cNvSpPr>
            <a:spLocks noChangeShapeType="1"/>
          </p:cNvSpPr>
          <p:nvPr/>
        </p:nvSpPr>
        <p:spPr bwMode="auto">
          <a:xfrm>
            <a:off x="7316788" y="5457825"/>
            <a:ext cx="393700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61" name="Text Box 23"/>
          <p:cNvSpPr txBox="1">
            <a:spLocks noChangeArrowheads="1"/>
          </p:cNvSpPr>
          <p:nvPr/>
        </p:nvSpPr>
        <p:spPr bwMode="auto">
          <a:xfrm>
            <a:off x="7715250" y="5324475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QAM256 (8 Mbps)</a:t>
            </a:r>
          </a:p>
        </p:txBody>
      </p:sp>
      <p:sp>
        <p:nvSpPr>
          <p:cNvPr id="14362" name="Text Box 24"/>
          <p:cNvSpPr txBox="1">
            <a:spLocks noChangeArrowheads="1"/>
          </p:cNvSpPr>
          <p:nvPr/>
        </p:nvSpPr>
        <p:spPr bwMode="auto">
          <a:xfrm>
            <a:off x="7702551" y="5716588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QAM16 (4 Mbps)</a:t>
            </a:r>
          </a:p>
        </p:txBody>
      </p:sp>
      <p:sp>
        <p:nvSpPr>
          <p:cNvPr id="14363" name="Text Box 25"/>
          <p:cNvSpPr txBox="1">
            <a:spLocks noChangeArrowheads="1"/>
          </p:cNvSpPr>
          <p:nvPr/>
        </p:nvSpPr>
        <p:spPr bwMode="auto">
          <a:xfrm>
            <a:off x="7718426" y="6122988"/>
            <a:ext cx="1408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BPSK (1 Mbps)</a:t>
            </a:r>
          </a:p>
        </p:txBody>
      </p:sp>
      <p:sp>
        <p:nvSpPr>
          <p:cNvPr id="14364" name="Text Box 26"/>
          <p:cNvSpPr txBox="1">
            <a:spLocks noChangeArrowheads="1"/>
          </p:cNvSpPr>
          <p:nvPr/>
        </p:nvSpPr>
        <p:spPr bwMode="auto">
          <a:xfrm>
            <a:off x="7969250" y="479901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SNR(dB)</a:t>
            </a:r>
          </a:p>
        </p:txBody>
      </p:sp>
      <p:sp>
        <p:nvSpPr>
          <p:cNvPr id="14365" name="Text Box 27"/>
          <p:cNvSpPr txBox="1">
            <a:spLocks noChangeArrowheads="1"/>
          </p:cNvSpPr>
          <p:nvPr/>
        </p:nvSpPr>
        <p:spPr bwMode="auto">
          <a:xfrm rot="-5400000">
            <a:off x="6160294" y="3072607"/>
            <a:ext cx="484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Gill Sans MT" charset="0"/>
              </a:rPr>
              <a:t>BER</a:t>
            </a:r>
          </a:p>
        </p:txBody>
      </p:sp>
      <p:sp>
        <p:nvSpPr>
          <p:cNvPr id="14366" name="Text Box 28"/>
          <p:cNvSpPr txBox="1">
            <a:spLocks noChangeArrowheads="1"/>
          </p:cNvSpPr>
          <p:nvPr/>
        </p:nvSpPr>
        <p:spPr bwMode="auto">
          <a:xfrm>
            <a:off x="6484938" y="1606550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-1</a:t>
            </a:r>
          </a:p>
        </p:txBody>
      </p:sp>
      <p:sp>
        <p:nvSpPr>
          <p:cNvPr id="14367" name="Text Box 29"/>
          <p:cNvSpPr txBox="1">
            <a:spLocks noChangeArrowheads="1"/>
          </p:cNvSpPr>
          <p:nvPr/>
        </p:nvSpPr>
        <p:spPr bwMode="auto">
          <a:xfrm>
            <a:off x="6503988" y="2087564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-2</a:t>
            </a:r>
          </a:p>
        </p:txBody>
      </p:sp>
      <p:sp>
        <p:nvSpPr>
          <p:cNvPr id="14368" name="Text Box 30"/>
          <p:cNvSpPr txBox="1">
            <a:spLocks noChangeArrowheads="1"/>
          </p:cNvSpPr>
          <p:nvPr/>
        </p:nvSpPr>
        <p:spPr bwMode="auto">
          <a:xfrm>
            <a:off x="6494463" y="255428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-3</a:t>
            </a:r>
          </a:p>
        </p:txBody>
      </p:sp>
      <p:sp>
        <p:nvSpPr>
          <p:cNvPr id="14369" name="Text Box 31"/>
          <p:cNvSpPr txBox="1">
            <a:spLocks noChangeArrowheads="1"/>
          </p:cNvSpPr>
          <p:nvPr/>
        </p:nvSpPr>
        <p:spPr bwMode="auto">
          <a:xfrm>
            <a:off x="6503988" y="348773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-5</a:t>
            </a:r>
          </a:p>
        </p:txBody>
      </p:sp>
      <p:sp>
        <p:nvSpPr>
          <p:cNvPr id="14370" name="Text Box 32"/>
          <p:cNvSpPr txBox="1">
            <a:spLocks noChangeArrowheads="1"/>
          </p:cNvSpPr>
          <p:nvPr/>
        </p:nvSpPr>
        <p:spPr bwMode="auto">
          <a:xfrm>
            <a:off x="6508751" y="3968750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-6</a:t>
            </a:r>
          </a:p>
        </p:txBody>
      </p:sp>
      <p:sp>
        <p:nvSpPr>
          <p:cNvPr id="14371" name="Text Box 33"/>
          <p:cNvSpPr txBox="1">
            <a:spLocks noChangeArrowheads="1"/>
          </p:cNvSpPr>
          <p:nvPr/>
        </p:nvSpPr>
        <p:spPr bwMode="auto">
          <a:xfrm>
            <a:off x="6499226" y="4464050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-7</a:t>
            </a:r>
          </a:p>
        </p:txBody>
      </p:sp>
      <p:sp>
        <p:nvSpPr>
          <p:cNvPr id="14372" name="Text Box 34"/>
          <p:cNvSpPr txBox="1">
            <a:spLocks noChangeArrowheads="1"/>
          </p:cNvSpPr>
          <p:nvPr/>
        </p:nvSpPr>
        <p:spPr bwMode="auto">
          <a:xfrm>
            <a:off x="6486526" y="3043239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-4</a:t>
            </a:r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804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3"/>
          <p:cNvSpPr>
            <a:spLocks noChangeArrowheads="1"/>
          </p:cNvSpPr>
          <p:nvPr/>
        </p:nvSpPr>
        <p:spPr bwMode="auto">
          <a:xfrm>
            <a:off x="1874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000099"/>
                </a:solidFill>
                <a:latin typeface="Gill Sans MT" charset="0"/>
                <a:ea typeface="ＭＳ Ｐゴシック" charset="0"/>
              </a:rPr>
              <a:t>802.11: advanced capabilities</a:t>
            </a:r>
          </a:p>
        </p:txBody>
      </p:sp>
      <p:sp>
        <p:nvSpPr>
          <p:cNvPr id="32773" name="Rectangle 90"/>
          <p:cNvSpPr>
            <a:spLocks noGrp="1" noChangeArrowheads="1"/>
          </p:cNvSpPr>
          <p:nvPr>
            <p:ph type="body" sz="half" idx="1"/>
          </p:nvPr>
        </p:nvSpPr>
        <p:spPr>
          <a:xfrm>
            <a:off x="2033589" y="1365250"/>
            <a:ext cx="3748087" cy="4648200"/>
          </a:xfrm>
        </p:spPr>
        <p:txBody>
          <a:bodyPr/>
          <a:lstStyle/>
          <a:p>
            <a:pPr>
              <a:buNone/>
              <a:tabLst>
                <a:tab pos="746125" algn="l"/>
              </a:tabLst>
              <a:defRPr/>
            </a:pPr>
            <a:r>
              <a:rPr lang="en-US" i="1">
                <a:solidFill>
                  <a:srgbClr val="C00000"/>
                </a:solidFill>
                <a:latin typeface="Gill Sans MT" charset="0"/>
              </a:rPr>
              <a:t>Rate adaptation</a:t>
            </a:r>
          </a:p>
          <a:p>
            <a:pPr>
              <a:buFont typeface="Wingdings" charset="0"/>
              <a:buChar char="v"/>
              <a:tabLst>
                <a:tab pos="746125" algn="l"/>
              </a:tabLst>
              <a:defRPr/>
            </a:pPr>
            <a:r>
              <a:rPr lang="en-US" sz="2400">
                <a:latin typeface="Gill Sans MT" charset="0"/>
              </a:rPr>
              <a:t>base station, mobile dynamically change transmission rate (physical layer modulation technique) as mobile moves, SNR varies </a:t>
            </a:r>
          </a:p>
        </p:txBody>
      </p:sp>
      <p:sp>
        <p:nvSpPr>
          <p:cNvPr id="32774" name="Line 140"/>
          <p:cNvSpPr>
            <a:spLocks noChangeShapeType="1"/>
          </p:cNvSpPr>
          <p:nvPr/>
        </p:nvSpPr>
        <p:spPr bwMode="auto">
          <a:xfrm>
            <a:off x="3521076" y="5237163"/>
            <a:ext cx="296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5" name="Line 141"/>
          <p:cNvSpPr>
            <a:spLocks noChangeShapeType="1"/>
          </p:cNvSpPr>
          <p:nvPr/>
        </p:nvSpPr>
        <p:spPr bwMode="auto">
          <a:xfrm>
            <a:off x="3521076" y="5064125"/>
            <a:ext cx="2968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6" name="Line 142"/>
          <p:cNvSpPr>
            <a:spLocks noChangeShapeType="1"/>
          </p:cNvSpPr>
          <p:nvPr/>
        </p:nvSpPr>
        <p:spPr bwMode="auto">
          <a:xfrm>
            <a:off x="3530601" y="4894263"/>
            <a:ext cx="269875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7" name="Text Box 143"/>
          <p:cNvSpPr txBox="1">
            <a:spLocks noChangeArrowheads="1"/>
          </p:cNvSpPr>
          <p:nvPr/>
        </p:nvSpPr>
        <p:spPr bwMode="auto">
          <a:xfrm>
            <a:off x="3803651" y="4768851"/>
            <a:ext cx="1217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QAM256 (8 Mbps)</a:t>
            </a:r>
          </a:p>
        </p:txBody>
      </p:sp>
      <p:sp>
        <p:nvSpPr>
          <p:cNvPr id="32778" name="Text Box 144"/>
          <p:cNvSpPr txBox="1">
            <a:spLocks noChangeArrowheads="1"/>
          </p:cNvSpPr>
          <p:nvPr/>
        </p:nvSpPr>
        <p:spPr bwMode="auto">
          <a:xfrm>
            <a:off x="3795713" y="4922839"/>
            <a:ext cx="114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QAM16 (4 Mbps)</a:t>
            </a:r>
          </a:p>
        </p:txBody>
      </p:sp>
      <p:sp>
        <p:nvSpPr>
          <p:cNvPr id="32779" name="Text Box 145"/>
          <p:cNvSpPr txBox="1">
            <a:spLocks noChangeArrowheads="1"/>
          </p:cNvSpPr>
          <p:nvPr/>
        </p:nvSpPr>
        <p:spPr bwMode="auto">
          <a:xfrm>
            <a:off x="3805239" y="5103814"/>
            <a:ext cx="1055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BPSK (1 Mbps)</a:t>
            </a:r>
          </a:p>
        </p:txBody>
      </p:sp>
      <p:sp>
        <p:nvSpPr>
          <p:cNvPr id="78859" name="Freeform 124"/>
          <p:cNvSpPr>
            <a:spLocks/>
          </p:cNvSpPr>
          <p:nvPr/>
        </p:nvSpPr>
        <p:spPr bwMode="auto">
          <a:xfrm>
            <a:off x="6881814" y="1806576"/>
            <a:ext cx="631825" cy="1687513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0" name="Freeform 125"/>
          <p:cNvSpPr>
            <a:spLocks/>
          </p:cNvSpPr>
          <p:nvPr/>
        </p:nvSpPr>
        <p:spPr bwMode="auto">
          <a:xfrm>
            <a:off x="7289800" y="1652588"/>
            <a:ext cx="604838" cy="18796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1" name="Freeform 126"/>
          <p:cNvSpPr>
            <a:spLocks/>
          </p:cNvSpPr>
          <p:nvPr/>
        </p:nvSpPr>
        <p:spPr bwMode="auto">
          <a:xfrm>
            <a:off x="7727950" y="1652589"/>
            <a:ext cx="571500" cy="1889125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Rectangle 127"/>
          <p:cNvSpPr>
            <a:spLocks noChangeArrowheads="1"/>
          </p:cNvSpPr>
          <p:nvPr/>
        </p:nvSpPr>
        <p:spPr bwMode="auto">
          <a:xfrm>
            <a:off x="6867525" y="1644650"/>
            <a:ext cx="18478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4" name="Line 128"/>
          <p:cNvSpPr>
            <a:spLocks noChangeShapeType="1"/>
          </p:cNvSpPr>
          <p:nvPr/>
        </p:nvSpPr>
        <p:spPr bwMode="auto">
          <a:xfrm>
            <a:off x="6867526" y="1973263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5" name="Line 129"/>
          <p:cNvSpPr>
            <a:spLocks noChangeShapeType="1"/>
          </p:cNvSpPr>
          <p:nvPr/>
        </p:nvSpPr>
        <p:spPr bwMode="auto">
          <a:xfrm>
            <a:off x="6873876" y="2282825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6" name="Line 130"/>
          <p:cNvSpPr>
            <a:spLocks noChangeShapeType="1"/>
          </p:cNvSpPr>
          <p:nvPr/>
        </p:nvSpPr>
        <p:spPr bwMode="auto">
          <a:xfrm>
            <a:off x="6878638" y="2601913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7" name="Line 131"/>
          <p:cNvSpPr>
            <a:spLocks noChangeShapeType="1"/>
          </p:cNvSpPr>
          <p:nvPr/>
        </p:nvSpPr>
        <p:spPr bwMode="auto">
          <a:xfrm>
            <a:off x="6884988" y="2911475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8" name="Line 132"/>
          <p:cNvSpPr>
            <a:spLocks noChangeShapeType="1"/>
          </p:cNvSpPr>
          <p:nvPr/>
        </p:nvSpPr>
        <p:spPr bwMode="auto">
          <a:xfrm>
            <a:off x="6891338" y="3232150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9" name="Line 133"/>
          <p:cNvSpPr>
            <a:spLocks noChangeShapeType="1"/>
          </p:cNvSpPr>
          <p:nvPr/>
        </p:nvSpPr>
        <p:spPr bwMode="auto">
          <a:xfrm>
            <a:off x="7350125" y="1644650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0" name="Line 134"/>
          <p:cNvSpPr>
            <a:spLocks noChangeShapeType="1"/>
          </p:cNvSpPr>
          <p:nvPr/>
        </p:nvSpPr>
        <p:spPr bwMode="auto">
          <a:xfrm>
            <a:off x="7807325" y="165576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1" name="Line 135"/>
          <p:cNvSpPr>
            <a:spLocks noChangeShapeType="1"/>
          </p:cNvSpPr>
          <p:nvPr/>
        </p:nvSpPr>
        <p:spPr bwMode="auto">
          <a:xfrm>
            <a:off x="8262938" y="164941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2" name="Text Box 136"/>
          <p:cNvSpPr txBox="1">
            <a:spLocks noChangeArrowheads="1"/>
          </p:cNvSpPr>
          <p:nvPr/>
        </p:nvSpPr>
        <p:spPr bwMode="auto">
          <a:xfrm>
            <a:off x="7231064" y="3541714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3" name="Text Box 137"/>
          <p:cNvSpPr txBox="1">
            <a:spLocks noChangeArrowheads="1"/>
          </p:cNvSpPr>
          <p:nvPr/>
        </p:nvSpPr>
        <p:spPr bwMode="auto">
          <a:xfrm>
            <a:off x="7686676" y="3541714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20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4" name="Text Box 138"/>
          <p:cNvSpPr txBox="1">
            <a:spLocks noChangeArrowheads="1"/>
          </p:cNvSpPr>
          <p:nvPr/>
        </p:nvSpPr>
        <p:spPr bwMode="auto">
          <a:xfrm>
            <a:off x="8132764" y="354330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30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5" name="Text Box 139"/>
          <p:cNvSpPr txBox="1">
            <a:spLocks noChangeArrowheads="1"/>
          </p:cNvSpPr>
          <p:nvPr/>
        </p:nvSpPr>
        <p:spPr bwMode="auto">
          <a:xfrm>
            <a:off x="8599489" y="35464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40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6" name="Text Box 146"/>
          <p:cNvSpPr txBox="1">
            <a:spLocks noChangeArrowheads="1"/>
          </p:cNvSpPr>
          <p:nvPr/>
        </p:nvSpPr>
        <p:spPr bwMode="auto">
          <a:xfrm>
            <a:off x="7494588" y="367506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SNR(dB)</a:t>
            </a:r>
          </a:p>
        </p:txBody>
      </p:sp>
      <p:sp>
        <p:nvSpPr>
          <p:cNvPr id="32797" name="Text Box 147"/>
          <p:cNvSpPr txBox="1">
            <a:spLocks noChangeArrowheads="1"/>
          </p:cNvSpPr>
          <p:nvPr/>
        </p:nvSpPr>
        <p:spPr bwMode="auto">
          <a:xfrm rot="-5400000">
            <a:off x="6165057" y="2382044"/>
            <a:ext cx="550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BER</a:t>
            </a:r>
          </a:p>
        </p:txBody>
      </p:sp>
      <p:sp>
        <p:nvSpPr>
          <p:cNvPr id="32798" name="Text Box 148"/>
          <p:cNvSpPr txBox="1">
            <a:spLocks noChangeArrowheads="1"/>
          </p:cNvSpPr>
          <p:nvPr/>
        </p:nvSpPr>
        <p:spPr bwMode="auto">
          <a:xfrm>
            <a:off x="6497638" y="148748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-1</a:t>
            </a:r>
          </a:p>
        </p:txBody>
      </p:sp>
      <p:sp>
        <p:nvSpPr>
          <p:cNvPr id="32799" name="Text Box 149"/>
          <p:cNvSpPr txBox="1">
            <a:spLocks noChangeArrowheads="1"/>
          </p:cNvSpPr>
          <p:nvPr/>
        </p:nvSpPr>
        <p:spPr bwMode="auto">
          <a:xfrm>
            <a:off x="6510338" y="1806575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-2</a:t>
            </a:r>
          </a:p>
        </p:txBody>
      </p:sp>
      <p:sp>
        <p:nvSpPr>
          <p:cNvPr id="32800" name="Text Box 150"/>
          <p:cNvSpPr txBox="1">
            <a:spLocks noChangeArrowheads="1"/>
          </p:cNvSpPr>
          <p:nvPr/>
        </p:nvSpPr>
        <p:spPr bwMode="auto">
          <a:xfrm>
            <a:off x="6502401" y="21177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-3</a:t>
            </a:r>
          </a:p>
        </p:txBody>
      </p:sp>
      <p:sp>
        <p:nvSpPr>
          <p:cNvPr id="32801" name="Text Box 151"/>
          <p:cNvSpPr txBox="1">
            <a:spLocks noChangeArrowheads="1"/>
          </p:cNvSpPr>
          <p:nvPr/>
        </p:nvSpPr>
        <p:spPr bwMode="auto">
          <a:xfrm>
            <a:off x="6510338" y="273843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-5</a:t>
            </a:r>
          </a:p>
        </p:txBody>
      </p:sp>
      <p:sp>
        <p:nvSpPr>
          <p:cNvPr id="32802" name="Text Box 152"/>
          <p:cNvSpPr txBox="1">
            <a:spLocks noChangeArrowheads="1"/>
          </p:cNvSpPr>
          <p:nvPr/>
        </p:nvSpPr>
        <p:spPr bwMode="auto">
          <a:xfrm>
            <a:off x="6511926" y="30575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-6</a:t>
            </a:r>
          </a:p>
        </p:txBody>
      </p:sp>
      <p:sp>
        <p:nvSpPr>
          <p:cNvPr id="32803" name="Text Box 153"/>
          <p:cNvSpPr txBox="1">
            <a:spLocks noChangeArrowheads="1"/>
          </p:cNvSpPr>
          <p:nvPr/>
        </p:nvSpPr>
        <p:spPr bwMode="auto">
          <a:xfrm>
            <a:off x="6505576" y="3386139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-7</a:t>
            </a:r>
          </a:p>
        </p:txBody>
      </p:sp>
      <p:sp>
        <p:nvSpPr>
          <p:cNvPr id="32804" name="Text Box 154"/>
          <p:cNvSpPr txBox="1">
            <a:spLocks noChangeArrowheads="1"/>
          </p:cNvSpPr>
          <p:nvPr/>
        </p:nvSpPr>
        <p:spPr bwMode="auto">
          <a:xfrm>
            <a:off x="6499226" y="244157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-4</a:t>
            </a:r>
          </a:p>
        </p:txBody>
      </p:sp>
      <p:sp>
        <p:nvSpPr>
          <p:cNvPr id="536734" name="Oval 158"/>
          <p:cNvSpPr>
            <a:spLocks noChangeArrowheads="1"/>
          </p:cNvSpPr>
          <p:nvPr/>
        </p:nvSpPr>
        <p:spPr bwMode="auto">
          <a:xfrm>
            <a:off x="8191500" y="3176589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806" name="Oval 159"/>
          <p:cNvSpPr>
            <a:spLocks noChangeArrowheads="1"/>
          </p:cNvSpPr>
          <p:nvPr/>
        </p:nvSpPr>
        <p:spPr bwMode="auto">
          <a:xfrm>
            <a:off x="3589338" y="5330826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807" name="Text Box 160"/>
          <p:cNvSpPr txBox="1">
            <a:spLocks noChangeArrowheads="1"/>
          </p:cNvSpPr>
          <p:nvPr/>
        </p:nvSpPr>
        <p:spPr bwMode="auto">
          <a:xfrm>
            <a:off x="3814764" y="5294314"/>
            <a:ext cx="10175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operating point</a:t>
            </a:r>
          </a:p>
        </p:txBody>
      </p:sp>
      <p:sp>
        <p:nvSpPr>
          <p:cNvPr id="536737" name="Text Box 161"/>
          <p:cNvSpPr txBox="1">
            <a:spLocks noChangeArrowheads="1"/>
          </p:cNvSpPr>
          <p:nvPr/>
        </p:nvSpPr>
        <p:spPr bwMode="auto">
          <a:xfrm>
            <a:off x="6507164" y="4121150"/>
            <a:ext cx="3203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1. SNR decreases, BER increase as node moves away from base station</a:t>
            </a:r>
          </a:p>
        </p:txBody>
      </p:sp>
      <p:sp>
        <p:nvSpPr>
          <p:cNvPr id="536738" name="Text Box 162"/>
          <p:cNvSpPr txBox="1">
            <a:spLocks noChangeArrowheads="1"/>
          </p:cNvSpPr>
          <p:nvPr/>
        </p:nvSpPr>
        <p:spPr bwMode="auto">
          <a:xfrm>
            <a:off x="6518276" y="5059364"/>
            <a:ext cx="32035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2. When BER becomes too high, switch to lower transmission rate but with lower BER</a:t>
            </a:r>
          </a:p>
        </p:txBody>
      </p:sp>
      <p:pic>
        <p:nvPicPr>
          <p:cNvPr id="7888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9271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7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3.33333E-6 C -0.00138 -0.0162 -0.00277 -0.03217 -0.0052 -0.04792 C -0.00763 -0.06366 -0.01145 -0.08032 -0.01423 -0.09421 C -0.01701 -0.1081 -0.01909 -0.11829 -0.02187 -0.13171 C -0.02465 -0.14514 -0.02847 -0.16505 -0.0309 -0.17454 C -0.03333 -0.18403 -0.03368 -0.18264 -0.03593 -0.18819 C -0.03819 -0.19375 -0.04166 -0.20116 -0.04496 -0.208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20857 C -0.04496 -0.20857 -0.04444 -0.09329 -0.04374 0.02222 " pathEditMode="relative" ptsTypes="aA">
                                      <p:cBhvr>
                                        <p:cTn id="12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2222 C -0.04583 0.00856 -0.04791 -0.00486 -0.05017 -0.02223 C -0.05243 -0.03959 -0.05468 -0.06227 -0.05781 -0.08195 C -0.06093 -0.10162 -0.06753 -0.13033 -0.06944 -0.14005 " pathEditMode="relative" ptsTypes="aaaA">
                                      <p:cBhvr>
                                        <p:cTn id="17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734" grpId="0" animBg="1"/>
      <p:bldP spid="536734" grpId="1" animBg="1"/>
      <p:bldP spid="536734" grpId="2" animBg="1"/>
      <p:bldP spid="536737" grpId="0"/>
      <p:bldP spid="5367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C2F15D-A5AF-8A48-991D-8D9343FC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Demonstrating interference and obstruction in </a:t>
            </a:r>
            <a:r>
              <a:rPr lang="en-US" dirty="0" err="1"/>
              <a:t>WiFi</a:t>
            </a:r>
            <a:r>
              <a:rPr lang="en-US" dirty="0"/>
              <a:t> networks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1CC87A-E668-5F49-80C0-ECD54AED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Wired vs. Wireless Channel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99425"/>
            <a:ext cx="10515600" cy="4993449"/>
          </a:xfrm>
        </p:spPr>
        <p:txBody>
          <a:bodyPr>
            <a:normAutofit/>
          </a:bodyPr>
          <a:lstStyle/>
          <a:p>
            <a:r>
              <a:rPr lang="en-US" dirty="0"/>
              <a:t>In wireline networks the channel can provide continuous connectivity with consistent quality.</a:t>
            </a:r>
          </a:p>
          <a:p>
            <a:r>
              <a:rPr lang="en-US" dirty="0"/>
              <a:t>In wireless: time-varying often unpredictable channel quality</a:t>
            </a:r>
          </a:p>
          <a:p>
            <a:pPr lvl="1"/>
            <a:r>
              <a:rPr lang="en-US" dirty="0"/>
              <a:t>Due to the nature of radio propagation, mobility, changing environment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Interference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35" y="3214433"/>
            <a:ext cx="4930165" cy="25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4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D9A3E4-1D09-8E42-A052-247340F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865C4-03BD-5C4A-B323-8D5BF7615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NetSpot</a:t>
            </a:r>
            <a:r>
              <a:rPr lang="en-US" dirty="0"/>
              <a:t> – </a:t>
            </a:r>
            <a:r>
              <a:rPr lang="en-US" dirty="0" err="1"/>
              <a:t>WiFi</a:t>
            </a:r>
            <a:r>
              <a:rPr lang="en-US" dirty="0"/>
              <a:t> AP scanner</a:t>
            </a:r>
          </a:p>
          <a:p>
            <a:endParaRPr lang="en-US" dirty="0"/>
          </a:p>
          <a:p>
            <a:r>
              <a:rPr lang="en-US" dirty="0"/>
              <a:t>ping – a packet trace utility that measures the latency between two hosts</a:t>
            </a:r>
          </a:p>
          <a:p>
            <a:endParaRPr lang="en-US" dirty="0"/>
          </a:p>
          <a:p>
            <a:r>
              <a:rPr lang="en-US" dirty="0" err="1"/>
              <a:t>iperf</a:t>
            </a:r>
            <a:r>
              <a:rPr lang="en-US" dirty="0"/>
              <a:t> – a packet generator utility that can inject traffic onto a network to measure the speed between two hosts</a:t>
            </a:r>
          </a:p>
        </p:txBody>
      </p:sp>
    </p:spTree>
    <p:extLst>
      <p:ext uri="{BB962C8B-B14F-4D97-AF65-F5344CB8AC3E}">
        <p14:creationId xmlns:p14="http://schemas.microsoft.com/office/powerpoint/2010/main" val="2691498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A07E1-C16D-6447-8F0B-3CEB0E93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0"/>
            <a:ext cx="10515600" cy="1325563"/>
          </a:xfrm>
        </p:spPr>
        <p:txBody>
          <a:bodyPr/>
          <a:lstStyle/>
          <a:p>
            <a:r>
              <a:rPr lang="en-US" dirty="0" err="1"/>
              <a:t>NetSpot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9B72B-1279-9D49-BFA5-19CC7569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304" y="866081"/>
            <a:ext cx="12542607" cy="90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57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ECAC-A6B4-764C-A78D-442AA652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8" y="-20900"/>
            <a:ext cx="10515600" cy="1325563"/>
          </a:xfrm>
        </p:spPr>
        <p:txBody>
          <a:bodyPr/>
          <a:lstStyle/>
          <a:p>
            <a:r>
              <a:rPr lang="en-US" dirty="0"/>
              <a:t>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77629-81E1-DF42-9329-4D6C85D9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88" y="1098281"/>
            <a:ext cx="11072250" cy="4351338"/>
          </a:xfrm>
        </p:spPr>
        <p:txBody>
          <a:bodyPr/>
          <a:lstStyle/>
          <a:p>
            <a:r>
              <a:rPr lang="en-US" dirty="0"/>
              <a:t>Measures the round-trip time (RTT) between two hosts on the Internet</a:t>
            </a:r>
          </a:p>
          <a:p>
            <a:r>
              <a:rPr lang="en-US" dirty="0"/>
              <a:t>Uses special packets called ICMP (Internet measurement control protocol)</a:t>
            </a:r>
          </a:p>
          <a:p>
            <a:pPr lvl="1"/>
            <a:r>
              <a:rPr lang="en-US" dirty="0"/>
              <a:t>All L3 devices implement it, as it’s used to communicate Internet problems</a:t>
            </a:r>
          </a:p>
          <a:p>
            <a:r>
              <a:rPr lang="en-US" dirty="0"/>
              <a:t>You need control only over the host that sends the </a:t>
            </a:r>
            <a:r>
              <a:rPr lang="en-US" i="1" dirty="0"/>
              <a:t>Ping Request</a:t>
            </a:r>
          </a:p>
        </p:txBody>
      </p:sp>
      <p:pic>
        <p:nvPicPr>
          <p:cNvPr id="5" name="Graphic 4" descr="Computer">
            <a:extLst>
              <a:ext uri="{FF2B5EF4-FFF2-40B4-BE49-F238E27FC236}">
                <a16:creationId xmlns:a16="http://schemas.microsoft.com/office/drawing/2014/main" id="{C16ED402-53B7-E04F-ACFF-9DABDA9A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539" y="3058949"/>
            <a:ext cx="914400" cy="914400"/>
          </a:xfrm>
          <a:prstGeom prst="rect">
            <a:avLst/>
          </a:prstGeom>
        </p:spPr>
      </p:pic>
      <p:pic>
        <p:nvPicPr>
          <p:cNvPr id="9" name="Graphic 8" descr="Wireless router">
            <a:extLst>
              <a:ext uri="{FF2B5EF4-FFF2-40B4-BE49-F238E27FC236}">
                <a16:creationId xmlns:a16="http://schemas.microsoft.com/office/drawing/2014/main" id="{4AAB1AEC-EB6E-394E-850E-F4279059E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7442" y="299465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A49BC3-EEAE-F34F-A062-E2162A8CA1EA}"/>
              </a:ext>
            </a:extLst>
          </p:cNvPr>
          <p:cNvSpPr txBox="1"/>
          <p:nvPr/>
        </p:nvSpPr>
        <p:spPr>
          <a:xfrm rot="16200000">
            <a:off x="10780292" y="2967335"/>
            <a:ext cx="172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another computer, server, router…)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5F1385-4B3B-7346-AB04-64ACAEF2ED43}"/>
              </a:ext>
            </a:extLst>
          </p:cNvPr>
          <p:cNvCxnSpPr>
            <a:stCxn id="5" idx="2"/>
          </p:cNvCxnSpPr>
          <p:nvPr/>
        </p:nvCxnSpPr>
        <p:spPr>
          <a:xfrm>
            <a:off x="7698739" y="3973349"/>
            <a:ext cx="0" cy="2485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737754-908B-1B46-BC57-045244399B49}"/>
              </a:ext>
            </a:extLst>
          </p:cNvPr>
          <p:cNvCxnSpPr/>
          <p:nvPr/>
        </p:nvCxnSpPr>
        <p:spPr>
          <a:xfrm>
            <a:off x="10844642" y="3909055"/>
            <a:ext cx="0" cy="2485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E2EAF6-5507-7242-A0AC-0592777C4A20}"/>
              </a:ext>
            </a:extLst>
          </p:cNvPr>
          <p:cNvCxnSpPr/>
          <p:nvPr/>
        </p:nvCxnSpPr>
        <p:spPr>
          <a:xfrm>
            <a:off x="7698739" y="4306140"/>
            <a:ext cx="3145903" cy="6944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B1D535-F89B-844B-981D-A3400E513D79}"/>
              </a:ext>
            </a:extLst>
          </p:cNvPr>
          <p:cNvSpPr txBox="1"/>
          <p:nvPr/>
        </p:nvSpPr>
        <p:spPr>
          <a:xfrm rot="774172">
            <a:off x="8382923" y="4178951"/>
            <a:ext cx="177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Ping request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040AF8-29DC-E64D-B007-741130309FE5}"/>
              </a:ext>
            </a:extLst>
          </p:cNvPr>
          <p:cNvCxnSpPr>
            <a:cxnSpLocks/>
          </p:cNvCxnSpPr>
          <p:nvPr/>
        </p:nvCxnSpPr>
        <p:spPr>
          <a:xfrm flipH="1">
            <a:off x="7698739" y="5073768"/>
            <a:ext cx="3145903" cy="11558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F99C1A-067C-994C-98A2-0EEDCFE90415}"/>
              </a:ext>
            </a:extLst>
          </p:cNvPr>
          <p:cNvSpPr txBox="1"/>
          <p:nvPr/>
        </p:nvSpPr>
        <p:spPr>
          <a:xfrm rot="20383179">
            <a:off x="8088550" y="5207451"/>
            <a:ext cx="196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Ping response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947C830-5122-BC43-8820-F1D3CA542796}"/>
              </a:ext>
            </a:extLst>
          </p:cNvPr>
          <p:cNvSpPr/>
          <p:nvPr/>
        </p:nvSpPr>
        <p:spPr>
          <a:xfrm>
            <a:off x="7401655" y="4306140"/>
            <a:ext cx="239210" cy="192348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E516C-59E6-9F49-953E-A85A5BAAE4B1}"/>
              </a:ext>
            </a:extLst>
          </p:cNvPr>
          <p:cNvSpPr txBox="1"/>
          <p:nvPr/>
        </p:nvSpPr>
        <p:spPr>
          <a:xfrm rot="16200000">
            <a:off x="6850797" y="4988856"/>
            <a:ext cx="73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B6D8A-0406-5440-BA0E-F2C84F9E8758}"/>
              </a:ext>
            </a:extLst>
          </p:cNvPr>
          <p:cNvSpPr txBox="1"/>
          <p:nvPr/>
        </p:nvSpPr>
        <p:spPr>
          <a:xfrm rot="16200000">
            <a:off x="10740221" y="597251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F90ACF-0592-124D-83F5-5B9488FF3FA2}"/>
              </a:ext>
            </a:extLst>
          </p:cNvPr>
          <p:cNvSpPr/>
          <p:nvPr/>
        </p:nvSpPr>
        <p:spPr>
          <a:xfrm>
            <a:off x="490460" y="3217422"/>
            <a:ext cx="6096000" cy="32316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Lark-iMac:~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mariya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$ ping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PING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(216.58.192.142): 56 data bytes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=0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time=35.810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time=32.561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=2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time=33.563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time=30.983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=4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time=43.526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=5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time=41.979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=6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time=36.329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=7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time=45.173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=8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time=49.349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time=60.809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^C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---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ping statistics ---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10 packets transmitted, 10 packets received, 0.0% packet loss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round-trip min/avg/max/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stddev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30.983/41.008/60.809/8.732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Lark-iMac:~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mariya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$ 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 animBg="1"/>
      <p:bldP spid="22" grpId="0"/>
      <p:bldP spid="23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79DA-4B88-1347-92D2-C8C104E6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38" y="18255"/>
            <a:ext cx="10515600" cy="1325563"/>
          </a:xfrm>
        </p:spPr>
        <p:txBody>
          <a:bodyPr/>
          <a:lstStyle/>
          <a:p>
            <a:r>
              <a:rPr lang="en-US" dirty="0" err="1"/>
              <a:t>iperf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47A0-60AE-ED4D-B6BD-993E654B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38" y="1061696"/>
            <a:ext cx="11685608" cy="4351338"/>
          </a:xfrm>
        </p:spPr>
        <p:txBody>
          <a:bodyPr/>
          <a:lstStyle/>
          <a:p>
            <a:r>
              <a:rPr lang="en-US" dirty="0"/>
              <a:t>An Internet measurement utility that measures the speed between two hosts</a:t>
            </a:r>
          </a:p>
          <a:p>
            <a:r>
              <a:rPr lang="en-US" dirty="0"/>
              <a:t>You need control over both hosts to run the </a:t>
            </a:r>
            <a:r>
              <a:rPr lang="en-US" i="1" dirty="0" err="1"/>
              <a:t>iperf</a:t>
            </a:r>
            <a:r>
              <a:rPr lang="en-US" i="1" dirty="0"/>
              <a:t> </a:t>
            </a:r>
            <a:r>
              <a:rPr lang="en-US" dirty="0"/>
              <a:t>utility</a:t>
            </a:r>
          </a:p>
        </p:txBody>
      </p:sp>
      <p:pic>
        <p:nvPicPr>
          <p:cNvPr id="5" name="Graphic 4" descr="Laptop">
            <a:extLst>
              <a:ext uri="{FF2B5EF4-FFF2-40B4-BE49-F238E27FC236}">
                <a16:creationId xmlns:a16="http://schemas.microsoft.com/office/drawing/2014/main" id="{9F075FD4-064A-C34C-922C-5DF24CAD1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7479" y="3326757"/>
            <a:ext cx="914400" cy="914400"/>
          </a:xfrm>
          <a:prstGeom prst="rect">
            <a:avLst/>
          </a:prstGeom>
        </p:spPr>
      </p:pic>
      <p:pic>
        <p:nvPicPr>
          <p:cNvPr id="6" name="Graphic 5" descr="Laptop">
            <a:extLst>
              <a:ext uri="{FF2B5EF4-FFF2-40B4-BE49-F238E27FC236}">
                <a16:creationId xmlns:a16="http://schemas.microsoft.com/office/drawing/2014/main" id="{4FAF3C8E-7C8E-914C-9093-E1254869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0302" y="3340773"/>
            <a:ext cx="914400" cy="914400"/>
          </a:xfrm>
          <a:prstGeom prst="rect">
            <a:avLst/>
          </a:prstGeom>
        </p:spPr>
      </p:pic>
      <p:pic>
        <p:nvPicPr>
          <p:cNvPr id="8" name="Graphic 7" descr="Wireless router">
            <a:extLst>
              <a:ext uri="{FF2B5EF4-FFF2-40B4-BE49-F238E27FC236}">
                <a16:creationId xmlns:a16="http://schemas.microsoft.com/office/drawing/2014/main" id="{E4ABBCFA-BDBB-554C-AD16-5E68ACFD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8050" y="1878699"/>
            <a:ext cx="1381895" cy="1381895"/>
          </a:xfrm>
          <a:prstGeom prst="rect">
            <a:avLst/>
          </a:prstGeom>
        </p:spPr>
      </p:pic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DEC3CCB5-2421-4041-9B1A-81BF71222598}"/>
              </a:ext>
            </a:extLst>
          </p:cNvPr>
          <p:cNvSpPr/>
          <p:nvPr/>
        </p:nvSpPr>
        <p:spPr>
          <a:xfrm>
            <a:off x="4131142" y="3326757"/>
            <a:ext cx="3595135" cy="724495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iperf</a:t>
            </a:r>
            <a:r>
              <a:rPr lang="en-US" b="1" dirty="0">
                <a:solidFill>
                  <a:schemeClr val="tx1"/>
                </a:solidFill>
              </a:rPr>
              <a:t> traffic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6BA9-D484-724C-AA30-00C5AA45C0B0}"/>
              </a:ext>
            </a:extLst>
          </p:cNvPr>
          <p:cNvSpPr txBox="1"/>
          <p:nvPr/>
        </p:nvSpPr>
        <p:spPr>
          <a:xfrm>
            <a:off x="3227447" y="3116779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DE72-95C9-F94E-96C7-C4C75454834B}"/>
              </a:ext>
            </a:extLst>
          </p:cNvPr>
          <p:cNvSpPr txBox="1"/>
          <p:nvPr/>
        </p:nvSpPr>
        <p:spPr>
          <a:xfrm>
            <a:off x="7820176" y="3156107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D437C-7C27-1941-9811-7FC1F4637694}"/>
              </a:ext>
            </a:extLst>
          </p:cNvPr>
          <p:cNvSpPr txBox="1"/>
          <p:nvPr/>
        </p:nvSpPr>
        <p:spPr>
          <a:xfrm>
            <a:off x="7682253" y="4160220"/>
            <a:ext cx="10615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$ </a:t>
            </a:r>
            <a:r>
              <a:rPr lang="en-US" dirty="0" err="1"/>
              <a:t>iperf</a:t>
            </a:r>
            <a:r>
              <a:rPr lang="en-US" dirty="0"/>
              <a:t>  -s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6DE1D-3AD2-AE4C-ACB0-CD6AE448F91D}"/>
              </a:ext>
            </a:extLst>
          </p:cNvPr>
          <p:cNvSpPr txBox="1"/>
          <p:nvPr/>
        </p:nvSpPr>
        <p:spPr>
          <a:xfrm>
            <a:off x="2504503" y="4160220"/>
            <a:ext cx="22203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$ </a:t>
            </a:r>
            <a:r>
              <a:rPr lang="en-US" dirty="0" err="1"/>
              <a:t>iperf</a:t>
            </a:r>
            <a:r>
              <a:rPr lang="en-US" dirty="0"/>
              <a:t>  -c  &lt;server IP&gt;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EC8E6A-3511-5E4D-8C52-A83F2C1C15AD}"/>
              </a:ext>
            </a:extLst>
          </p:cNvPr>
          <p:cNvSpPr/>
          <p:nvPr/>
        </p:nvSpPr>
        <p:spPr>
          <a:xfrm>
            <a:off x="179447" y="48281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Client connecting to 10.1.1.1, TCP port 5001 </a:t>
            </a:r>
            <a:br>
              <a:rPr lang="en-US" sz="1600" i="1" dirty="0"/>
            </a:br>
            <a:r>
              <a:rPr lang="en-US" sz="1600" i="1" dirty="0"/>
              <a:t>TCP window size: 16384 Byte (default) </a:t>
            </a:r>
            <a:br>
              <a:rPr lang="en-US" sz="1600" i="1" dirty="0"/>
            </a:br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[ 3] local 10.6.2.5 port 33453 connected with 10.1.1.1 port 5001 </a:t>
            </a:r>
            <a:br>
              <a:rPr lang="en-US" sz="1600" i="1" dirty="0"/>
            </a:br>
            <a:r>
              <a:rPr lang="en-US" sz="1600" i="1" dirty="0"/>
              <a:t>[ 3]   0.0-10.2 sec   1.26 </a:t>
            </a:r>
            <a:r>
              <a:rPr lang="en-US" sz="1600" i="1" dirty="0" err="1"/>
              <a:t>MBytes</a:t>
            </a:r>
            <a:r>
              <a:rPr lang="en-US" sz="1600" i="1" dirty="0"/>
              <a:t>   </a:t>
            </a:r>
            <a:r>
              <a:rPr lang="en-US" sz="1600" b="1" i="1" dirty="0">
                <a:solidFill>
                  <a:srgbClr val="FF0000"/>
                </a:solidFill>
              </a:rPr>
              <a:t>1.05 </a:t>
            </a:r>
            <a:r>
              <a:rPr lang="en-US" sz="1600" b="1" i="1" dirty="0" err="1">
                <a:solidFill>
                  <a:srgbClr val="FF0000"/>
                </a:solidFill>
              </a:rPr>
              <a:t>Mbits</a:t>
            </a:r>
            <a:r>
              <a:rPr lang="en-US" sz="1600" b="1" i="1" dirty="0">
                <a:solidFill>
                  <a:srgbClr val="FF0000"/>
                </a:solidFill>
              </a:rPr>
              <a:t>/sec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8AC22-E240-2445-A5CA-2E5AF3CEC917}"/>
              </a:ext>
            </a:extLst>
          </p:cNvPr>
          <p:cNvSpPr/>
          <p:nvPr/>
        </p:nvSpPr>
        <p:spPr>
          <a:xfrm>
            <a:off x="6589945" y="463268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Server listening on TCP port 5001 </a:t>
            </a:r>
            <a:br>
              <a:rPr lang="en-US" sz="1600" i="1" dirty="0"/>
            </a:br>
            <a:r>
              <a:rPr lang="en-US" sz="1600" i="1" dirty="0"/>
              <a:t>TCP window size: 8.00 </a:t>
            </a:r>
            <a:r>
              <a:rPr lang="en-US" sz="1600" i="1" dirty="0" err="1"/>
              <a:t>KByte</a:t>
            </a:r>
            <a:r>
              <a:rPr lang="en-US" sz="1600" i="1" dirty="0"/>
              <a:t> (default) </a:t>
            </a:r>
            <a:br>
              <a:rPr lang="en-US" sz="1600" i="1" dirty="0"/>
            </a:br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[852] local 10.1.1.1 port 5001 connected with 10.6.2.5 port 33453 </a:t>
            </a:r>
            <a:br>
              <a:rPr lang="en-US" sz="1600" i="1" dirty="0"/>
            </a:br>
            <a:r>
              <a:rPr lang="en-US" sz="1600" i="1" dirty="0"/>
              <a:t>[ ID]   Interval          Transfer       Bandwidth </a:t>
            </a:r>
            <a:br>
              <a:rPr lang="en-US" sz="1600" i="1" dirty="0"/>
            </a:br>
            <a:r>
              <a:rPr lang="en-US" sz="1600" i="1" dirty="0"/>
              <a:t>[852]   0.0-10.6 sec   1.26 </a:t>
            </a:r>
            <a:r>
              <a:rPr lang="en-US" sz="1600" i="1" dirty="0" err="1"/>
              <a:t>MBytes</a:t>
            </a:r>
            <a:r>
              <a:rPr lang="en-US" sz="1600" i="1" dirty="0"/>
              <a:t>   </a:t>
            </a:r>
            <a:r>
              <a:rPr lang="en-US" sz="1600" b="1" i="1" dirty="0">
                <a:solidFill>
                  <a:srgbClr val="FF0000"/>
                </a:solidFill>
              </a:rPr>
              <a:t>1.03 </a:t>
            </a:r>
            <a:r>
              <a:rPr lang="en-US" sz="1600" b="1" i="1" dirty="0" err="1">
                <a:solidFill>
                  <a:srgbClr val="FF0000"/>
                </a:solidFill>
              </a:rPr>
              <a:t>Mbits</a:t>
            </a:r>
            <a:r>
              <a:rPr lang="en-US" sz="1600" b="1" i="1" dirty="0">
                <a:solidFill>
                  <a:srgbClr val="FF0000"/>
                </a:solidFill>
              </a:rPr>
              <a:t>/sec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3FB940-A013-EB43-8939-7C808A332602}"/>
              </a:ext>
            </a:extLst>
          </p:cNvPr>
          <p:cNvSpPr/>
          <p:nvPr/>
        </p:nvSpPr>
        <p:spPr>
          <a:xfrm rot="16200000">
            <a:off x="-1033084" y="5592126"/>
            <a:ext cx="2289514" cy="22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 output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FA60A-F37A-A242-A948-7F44DADDC45F}"/>
              </a:ext>
            </a:extLst>
          </p:cNvPr>
          <p:cNvSpPr/>
          <p:nvPr/>
        </p:nvSpPr>
        <p:spPr>
          <a:xfrm rot="16200000">
            <a:off x="5376438" y="5594768"/>
            <a:ext cx="2289514" cy="22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 output</a:t>
            </a:r>
          </a:p>
        </p:txBody>
      </p:sp>
      <p:pic>
        <p:nvPicPr>
          <p:cNvPr id="23" name="Graphic 22" descr="Ethernet">
            <a:extLst>
              <a:ext uri="{FF2B5EF4-FFF2-40B4-BE49-F238E27FC236}">
                <a16:creationId xmlns:a16="http://schemas.microsoft.com/office/drawing/2014/main" id="{AB1824D0-88B1-F74D-BD62-BEC7AE42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09499">
            <a:off x="3914625" y="2633355"/>
            <a:ext cx="914400" cy="914400"/>
          </a:xfrm>
          <a:prstGeom prst="rect">
            <a:avLst/>
          </a:prstGeom>
        </p:spPr>
      </p:pic>
      <p:pic>
        <p:nvPicPr>
          <p:cNvPr id="24" name="Graphic 23" descr="Ethernet">
            <a:extLst>
              <a:ext uri="{FF2B5EF4-FFF2-40B4-BE49-F238E27FC236}">
                <a16:creationId xmlns:a16="http://schemas.microsoft.com/office/drawing/2014/main" id="{96A0BCC4-8FF6-6543-80F7-C299DEE6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2379">
            <a:off x="7033646" y="26762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 animBg="1"/>
      <p:bldP spid="15" grpId="0"/>
      <p:bldP spid="19" grpId="0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08D2-6204-5D4B-8F87-2724C7E6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ping with awk and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7B33-0863-E847-9A4E-2C3973BB4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$ while :; do tail -5 </a:t>
            </a:r>
            <a:r>
              <a:rPr lang="en-US" dirty="0" err="1"/>
              <a:t>ping.out</a:t>
            </a:r>
            <a:r>
              <a:rPr lang="en-US" dirty="0"/>
              <a:t> | awk ‘BEGIN{sum=0; </a:t>
            </a:r>
            <a:r>
              <a:rPr lang="en-US" dirty="0" err="1"/>
              <a:t>nrec</a:t>
            </a:r>
            <a:r>
              <a:rPr lang="en-US" dirty="0"/>
              <a:t>=0}{split($7,a,”=”); if(a[2]&gt;0) {sum=</a:t>
            </a:r>
            <a:r>
              <a:rPr lang="en-US" dirty="0" err="1"/>
              <a:t>sum+a</a:t>
            </a:r>
            <a:r>
              <a:rPr lang="en-US" dirty="0"/>
              <a:t>[2]; </a:t>
            </a:r>
            <a:r>
              <a:rPr lang="en-US" dirty="0" err="1"/>
              <a:t>nrec</a:t>
            </a:r>
            <a:r>
              <a:rPr lang="en-US" dirty="0"/>
              <a:t>=nrec+1} } END{if(</a:t>
            </a:r>
            <a:r>
              <a:rPr lang="en-US" dirty="0" err="1"/>
              <a:t>nrec</a:t>
            </a:r>
            <a:r>
              <a:rPr lang="en-US" dirty="0"/>
              <a:t>==0){print “All packets lost.”}else{print “Mean latency: ” sum/</a:t>
            </a:r>
            <a:r>
              <a:rPr lang="en-US" dirty="0" err="1"/>
              <a:t>nrec</a:t>
            </a:r>
            <a:r>
              <a:rPr lang="en-US" dirty="0"/>
              <a:t> “ </a:t>
            </a:r>
            <a:r>
              <a:rPr lang="en-US" dirty="0" err="1"/>
              <a:t>ms</a:t>
            </a:r>
            <a:r>
              <a:rPr lang="en-US" dirty="0"/>
              <a:t>”}}’; sleep 1; done</a:t>
            </a:r>
          </a:p>
        </p:txBody>
      </p:sp>
    </p:spTree>
    <p:extLst>
      <p:ext uri="{BB962C8B-B14F-4D97-AF65-F5344CB8AC3E}">
        <p14:creationId xmlns:p14="http://schemas.microsoft.com/office/powerpoint/2010/main" val="483142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08D2-6204-5D4B-8F87-2724C7E6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34965"/>
            <a:ext cx="10515600" cy="1325563"/>
          </a:xfrm>
        </p:spPr>
        <p:txBody>
          <a:bodyPr/>
          <a:lstStyle/>
          <a:p>
            <a:r>
              <a:rPr lang="en-US" dirty="0"/>
              <a:t>Processing ping with awk and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7B33-0863-E847-9A4E-2C3973BB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782782"/>
            <a:ext cx="5874327" cy="52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$ while :; </a:t>
            </a:r>
          </a:p>
          <a:p>
            <a:pPr marL="0" indent="0">
              <a:buNone/>
            </a:pPr>
            <a:r>
              <a:rPr lang="en-US" dirty="0"/>
              <a:t>do </a:t>
            </a:r>
          </a:p>
          <a:p>
            <a:pPr marL="0" indent="0">
              <a:buNone/>
            </a:pPr>
            <a:r>
              <a:rPr lang="en-US" dirty="0"/>
              <a:t>tail -5 </a:t>
            </a:r>
            <a:r>
              <a:rPr lang="en-US" dirty="0" err="1"/>
              <a:t>ping.out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| </a:t>
            </a:r>
          </a:p>
          <a:p>
            <a:pPr marL="0" indent="0">
              <a:buNone/>
            </a:pPr>
            <a:r>
              <a:rPr lang="en-US" dirty="0"/>
              <a:t>awk ‘BEGIN{sum=0; </a:t>
            </a:r>
            <a:r>
              <a:rPr lang="en-US" dirty="0" err="1"/>
              <a:t>nrec</a:t>
            </a:r>
            <a:r>
              <a:rPr lang="en-US" dirty="0"/>
              <a:t>=0}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	split($7,a,”=”); </a:t>
            </a:r>
          </a:p>
          <a:p>
            <a:pPr marL="0" indent="0">
              <a:buNone/>
            </a:pPr>
            <a:r>
              <a:rPr lang="en-US" dirty="0"/>
              <a:t>	if(a[2]&gt;0) {</a:t>
            </a:r>
          </a:p>
          <a:p>
            <a:pPr marL="0" indent="0">
              <a:buNone/>
            </a:pPr>
            <a:r>
              <a:rPr lang="en-US" dirty="0"/>
              <a:t>		sum=</a:t>
            </a:r>
            <a:r>
              <a:rPr lang="en-US" dirty="0" err="1"/>
              <a:t>sum+a</a:t>
            </a:r>
            <a:r>
              <a:rPr lang="en-US" dirty="0"/>
              <a:t>[2];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nrec</a:t>
            </a:r>
            <a:r>
              <a:rPr lang="en-US" dirty="0"/>
              <a:t>=nrec+1</a:t>
            </a:r>
          </a:p>
          <a:p>
            <a:pPr marL="0" indent="0">
              <a:buNone/>
            </a:pPr>
            <a:r>
              <a:rPr lang="en-US" dirty="0"/>
              <a:t>	} </a:t>
            </a:r>
          </a:p>
          <a:p>
            <a:pPr marL="0" indent="0">
              <a:buNone/>
            </a:pPr>
            <a:r>
              <a:rPr lang="en-US" dirty="0"/>
              <a:t>}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F2770-B52B-2F48-A304-EEF2624469E7}"/>
              </a:ext>
            </a:extLst>
          </p:cNvPr>
          <p:cNvSpPr/>
          <p:nvPr/>
        </p:nvSpPr>
        <p:spPr>
          <a:xfrm>
            <a:off x="6096000" y="782782"/>
            <a:ext cx="58743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END{</a:t>
            </a:r>
          </a:p>
          <a:p>
            <a:r>
              <a:rPr lang="en-US" sz="2800" dirty="0"/>
              <a:t>	if(</a:t>
            </a:r>
            <a:r>
              <a:rPr lang="en-US" sz="2800" dirty="0" err="1"/>
              <a:t>nrec</a:t>
            </a:r>
            <a:r>
              <a:rPr lang="en-US" sz="2800" dirty="0"/>
              <a:t>==0){</a:t>
            </a:r>
          </a:p>
          <a:p>
            <a:r>
              <a:rPr lang="en-US" sz="2800" dirty="0"/>
              <a:t>		print “All packets lost.”}</a:t>
            </a:r>
          </a:p>
          <a:p>
            <a:r>
              <a:rPr lang="en-US" sz="2800" dirty="0"/>
              <a:t>	else{</a:t>
            </a:r>
          </a:p>
          <a:p>
            <a:r>
              <a:rPr lang="en-US" sz="2800" dirty="0"/>
              <a:t>		print “Mean latency: ” sum/</a:t>
            </a:r>
            <a:r>
              <a:rPr lang="en-US" sz="2800" dirty="0" err="1"/>
              <a:t>nrec</a:t>
            </a:r>
            <a:r>
              <a:rPr lang="en-US" sz="2800" dirty="0"/>
              <a:t> “ </a:t>
            </a:r>
            <a:r>
              <a:rPr lang="en-US" sz="2800" dirty="0" err="1"/>
              <a:t>ms</a:t>
            </a:r>
            <a:r>
              <a:rPr lang="en-US" sz="2800" dirty="0"/>
              <a:t>”}</a:t>
            </a:r>
          </a:p>
          <a:p>
            <a:r>
              <a:rPr lang="en-US" sz="2800" dirty="0"/>
              <a:t>}’; </a:t>
            </a:r>
          </a:p>
          <a:p>
            <a:r>
              <a:rPr lang="en-US" sz="2800" dirty="0"/>
              <a:t>sleep 1; </a:t>
            </a:r>
          </a:p>
          <a:p>
            <a:r>
              <a:rPr lang="en-US" sz="2800" dirty="0"/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15002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10515600" cy="1325563"/>
          </a:xfrm>
        </p:spPr>
        <p:txBody>
          <a:bodyPr/>
          <a:lstStyle/>
          <a:p>
            <a:r>
              <a:rPr lang="en-US" dirty="0"/>
              <a:t>Interference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957" y="1433607"/>
            <a:ext cx="3937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766" y="4124159"/>
            <a:ext cx="2963333" cy="22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14" y="4124159"/>
            <a:ext cx="2963333" cy="2222500"/>
          </a:xfrm>
          <a:prstGeom prst="rect">
            <a:avLst/>
          </a:prstGeom>
        </p:spPr>
      </p:pic>
      <p:pic>
        <p:nvPicPr>
          <p:cNvPr id="9" name="Picture 2" descr="http://www.provideoadvertisements.com/wp-content/uploads/2014/06/4459977018_f3d4c751a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" y="1606132"/>
            <a:ext cx="2172002" cy="1712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library.stanford.edu/sites/default/files/blog/image/UserInterview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33" y="1622591"/>
            <a:ext cx="2030486" cy="1679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vs. Exclusive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671" y="153846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Exclusive (licensed) spectrum (e.g. mobile cellular networks):</a:t>
            </a:r>
          </a:p>
          <a:p>
            <a:pPr lvl="1"/>
            <a:r>
              <a:rPr lang="en-US" dirty="0"/>
              <a:t>Protects us from interference</a:t>
            </a:r>
          </a:p>
          <a:p>
            <a:pPr lvl="1"/>
            <a:r>
              <a:rPr lang="en-US" dirty="0"/>
              <a:t>Expensive bandwidth</a:t>
            </a:r>
          </a:p>
          <a:p>
            <a:pPr lvl="1"/>
            <a:r>
              <a:rPr lang="en-US" dirty="0"/>
              <a:t>Must be spectrum efficient – large user population with a small spectrum band</a:t>
            </a:r>
          </a:p>
          <a:p>
            <a:pPr lvl="2"/>
            <a:r>
              <a:rPr lang="en-US" dirty="0"/>
              <a:t>No power constraints</a:t>
            </a:r>
          </a:p>
          <a:p>
            <a:pPr lvl="2"/>
            <a:r>
              <a:rPr lang="en-US" dirty="0"/>
              <a:t>High filtering requirements =&gt; expensive equipment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4373032"/>
            <a:ext cx="3041652" cy="2027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40" y="1935676"/>
            <a:ext cx="444500" cy="44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71" y="2380176"/>
            <a:ext cx="488950" cy="488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68" y="2712078"/>
            <a:ext cx="488950" cy="4889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38452" y="4544716"/>
            <a:ext cx="5591048" cy="1678717"/>
            <a:chOff x="314452" y="4544715"/>
            <a:chExt cx="6464300" cy="1807846"/>
          </a:xfrm>
        </p:grpSpPr>
        <p:sp>
          <p:nvSpPr>
            <p:cNvPr id="12" name="Right Arrow 11"/>
            <p:cNvSpPr/>
            <p:nvPr/>
          </p:nvSpPr>
          <p:spPr>
            <a:xfrm>
              <a:off x="314452" y="5694193"/>
              <a:ext cx="6464300" cy="658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5013" y="5761767"/>
              <a:ext cx="1747804" cy="49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Frequency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452" y="4544715"/>
              <a:ext cx="2063496" cy="126796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66340" y="4544715"/>
              <a:ext cx="3215640" cy="126796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729224" y="4544715"/>
              <a:ext cx="525780" cy="126796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DD1A56-0A31-4442-BE3C-8A30A5F702D1}"/>
              </a:ext>
            </a:extLst>
          </p:cNvPr>
          <p:cNvCxnSpPr/>
          <p:nvPr/>
        </p:nvCxnSpPr>
        <p:spPr>
          <a:xfrm flipV="1">
            <a:off x="1600200" y="4373032"/>
            <a:ext cx="0" cy="16243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557834-68F2-D641-A894-4174BE6AFB68}"/>
              </a:ext>
            </a:extLst>
          </p:cNvPr>
          <p:cNvSpPr txBox="1"/>
          <p:nvPr/>
        </p:nvSpPr>
        <p:spPr>
          <a:xfrm rot="16200000">
            <a:off x="1009201" y="500054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36158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vs. Exclusive Spectrum (contd.)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720"/>
            <a:ext cx="10515600" cy="4351338"/>
          </a:xfrm>
        </p:spPr>
        <p:txBody>
          <a:bodyPr/>
          <a:lstStyle/>
          <a:p>
            <a:r>
              <a:rPr lang="en-US" dirty="0"/>
              <a:t>Shared (unlicensed) spectrum (e.g. Wi-Fi networks):</a:t>
            </a:r>
          </a:p>
          <a:p>
            <a:pPr lvl="1"/>
            <a:r>
              <a:rPr lang="en-US" dirty="0"/>
              <a:t>Cheap to transmit on (no license fees)</a:t>
            </a:r>
          </a:p>
          <a:p>
            <a:pPr lvl="1"/>
            <a:r>
              <a:rPr lang="en-US" dirty="0"/>
              <a:t>Wider channels (frequency scarcity not as pronounced)</a:t>
            </a:r>
          </a:p>
          <a:p>
            <a:pPr lvl="1"/>
            <a:r>
              <a:rPr lang="en-US" dirty="0"/>
              <a:t>Maximum transmission power is constrained</a:t>
            </a:r>
          </a:p>
          <a:p>
            <a:pPr lvl="1"/>
            <a:r>
              <a:rPr lang="en-US" dirty="0"/>
              <a:t>Interference from co-existing devices</a:t>
            </a:r>
          </a:p>
          <a:p>
            <a:pPr lvl="1"/>
            <a:r>
              <a:rPr lang="en-US" dirty="0"/>
              <a:t>Major problem is </a:t>
            </a:r>
            <a:r>
              <a:rPr lang="en-US" b="1" dirty="0"/>
              <a:t>spectral efficiency </a:t>
            </a:r>
            <a:r>
              <a:rPr lang="en-US" dirty="0"/>
              <a:t>(pack as many bits as possible in a given frequency band)</a:t>
            </a:r>
            <a:endParaRPr lang="en-US" b="1" dirty="0"/>
          </a:p>
          <a:p>
            <a:pPr lvl="1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29370" y="4542921"/>
            <a:ext cx="5591048" cy="1678717"/>
            <a:chOff x="314452" y="4544715"/>
            <a:chExt cx="5591048" cy="1678717"/>
          </a:xfrm>
        </p:grpSpPr>
        <p:sp>
          <p:nvSpPr>
            <p:cNvPr id="7" name="Right Arrow 6"/>
            <p:cNvSpPr/>
            <p:nvPr/>
          </p:nvSpPr>
          <p:spPr>
            <a:xfrm>
              <a:off x="314452" y="5612089"/>
              <a:ext cx="5591048" cy="6113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07039" y="5674837"/>
              <a:ext cx="1511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Frequency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4452" y="4544715"/>
              <a:ext cx="1784742" cy="117740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75645" y="4544715"/>
              <a:ext cx="2781244" cy="1177401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997751" y="4544715"/>
              <a:ext cx="454753" cy="1177401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75645" y="4544715"/>
              <a:ext cx="2781244" cy="586085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75645" y="5130800"/>
              <a:ext cx="2781244" cy="58608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452" y="4544715"/>
              <a:ext cx="1784742" cy="5860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4452" y="5130800"/>
              <a:ext cx="1784742" cy="586085"/>
            </a:xfrm>
            <a:prstGeom prst="roundRect">
              <a:avLst/>
            </a:prstGeom>
            <a:solidFill>
              <a:srgbClr val="33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912102"/>
            <a:ext cx="444500" cy="44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1077"/>
            <a:ext cx="488950" cy="48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2156577"/>
            <a:ext cx="444500" cy="444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45552"/>
            <a:ext cx="488950" cy="488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90027"/>
            <a:ext cx="488950" cy="488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34502"/>
            <a:ext cx="488950" cy="4889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647FDA-8B12-9549-974B-18F3C49B3FBF}"/>
              </a:ext>
            </a:extLst>
          </p:cNvPr>
          <p:cNvCxnSpPr/>
          <p:nvPr/>
        </p:nvCxnSpPr>
        <p:spPr>
          <a:xfrm flipV="1">
            <a:off x="2944703" y="4450936"/>
            <a:ext cx="0" cy="16243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0BB679-F347-EE46-A70B-4D09965DA93F}"/>
              </a:ext>
            </a:extLst>
          </p:cNvPr>
          <p:cNvSpPr txBox="1"/>
          <p:nvPr/>
        </p:nvSpPr>
        <p:spPr>
          <a:xfrm rot="16200000">
            <a:off x="2353704" y="507844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02855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778500" y="5080000"/>
            <a:ext cx="3822700" cy="952500"/>
          </a:xfrm>
          <a:prstGeom prst="ellipse">
            <a:avLst/>
          </a:prstGeom>
          <a:solidFill>
            <a:schemeClr val="accent2">
              <a:lumMod val="20000"/>
              <a:lumOff val="80000"/>
              <a:alpha val="37000"/>
            </a:schemeClr>
          </a:solidFill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867150" y="5041900"/>
            <a:ext cx="3975100" cy="952500"/>
          </a:xfrm>
          <a:prstGeom prst="ellipse">
            <a:avLst/>
          </a:prstGeom>
          <a:solidFill>
            <a:schemeClr val="accent2">
              <a:lumMod val="20000"/>
              <a:lumOff val="80000"/>
              <a:alpha val="32000"/>
            </a:schemeClr>
          </a:solidFill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Fundamentally-Different System Design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1550" y="5321300"/>
            <a:ext cx="508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AP1</a:t>
            </a:r>
          </a:p>
        </p:txBody>
      </p:sp>
      <p:sp>
        <p:nvSpPr>
          <p:cNvPr id="10" name="Oval 9"/>
          <p:cNvSpPr/>
          <p:nvPr/>
        </p:nvSpPr>
        <p:spPr>
          <a:xfrm>
            <a:off x="4502150" y="5321300"/>
            <a:ext cx="609600" cy="5207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59600" y="5295900"/>
            <a:ext cx="508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F2B20"/>
                </a:solidFill>
              </a:rPr>
              <a:t>AP2</a:t>
            </a:r>
          </a:p>
        </p:txBody>
      </p:sp>
      <p:sp>
        <p:nvSpPr>
          <p:cNvPr id="13" name="Oval 12"/>
          <p:cNvSpPr/>
          <p:nvPr/>
        </p:nvSpPr>
        <p:spPr>
          <a:xfrm>
            <a:off x="8661400" y="5295900"/>
            <a:ext cx="609600" cy="5207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F2B20"/>
                </a:solidFill>
              </a:rPr>
              <a:t>C2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854200"/>
            <a:ext cx="4400550" cy="232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4101" y="2774435"/>
            <a:ext cx="131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Exclusive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6501" y="5352535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Shared</a:t>
            </a:r>
          </a:p>
        </p:txBody>
      </p:sp>
    </p:spTree>
    <p:extLst>
      <p:ext uri="{BB962C8B-B14F-4D97-AF65-F5344CB8AC3E}">
        <p14:creationId xmlns:p14="http://schemas.microsoft.com/office/powerpoint/2010/main" val="220389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740569" y="8773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7526" y="1489076"/>
            <a:ext cx="4665663" cy="33004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802.11b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2.4-5 GHz unlicensed spectrum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up to 11 Mbps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direct sequence spread spectrum (DSSS) in physical layer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53188" y="1398589"/>
            <a:ext cx="4044950" cy="35194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802.11a</a:t>
            </a:r>
            <a:r>
              <a:rPr lang="en-US" sz="2400" dirty="0"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5-6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802.11g</a:t>
            </a:r>
            <a:r>
              <a:rPr lang="en-US" sz="2400" dirty="0">
                <a:solidFill>
                  <a:srgbClr val="FF0000"/>
                </a:solidFill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802.11n/ac: </a:t>
            </a:r>
            <a:r>
              <a:rPr lang="en-US" sz="2400" dirty="0">
                <a:latin typeface="Gill Sans MT" charset="0"/>
              </a:rPr>
              <a:t>multiple antennae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200 Mbps</a:t>
            </a:r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2306638" y="5456238"/>
            <a:ext cx="7383462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use CSMA/CA for multiple access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have base-station and ad-hoc network versions</a:t>
            </a:r>
          </a:p>
        </p:txBody>
      </p:sp>
      <p:sp>
        <p:nvSpPr>
          <p:cNvPr id="20488" name="Line 6"/>
          <p:cNvSpPr>
            <a:spLocks noChangeShapeType="1"/>
          </p:cNvSpPr>
          <p:nvPr/>
        </p:nvSpPr>
        <p:spPr bwMode="auto">
          <a:xfrm>
            <a:off x="3236913" y="5180013"/>
            <a:ext cx="526415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9" y="1013797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670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2759</Words>
  <Application>Microsoft Macintosh PowerPoint</Application>
  <PresentationFormat>Widescreen</PresentationFormat>
  <Paragraphs>450</Paragraphs>
  <Slides>45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MS Mincho</vt:lpstr>
      <vt:lpstr>Arial</vt:lpstr>
      <vt:lpstr>Calibri</vt:lpstr>
      <vt:lpstr>Calibri Light</vt:lpstr>
      <vt:lpstr>Comic Sans MS</vt:lpstr>
      <vt:lpstr>Gill Sans MT</vt:lpstr>
      <vt:lpstr>Menlo</vt:lpstr>
      <vt:lpstr>Times New Roman</vt:lpstr>
      <vt:lpstr>Wingdings</vt:lpstr>
      <vt:lpstr>Office Theme</vt:lpstr>
      <vt:lpstr>Day 2: Wi-Fi channelization, MAC and interference</vt:lpstr>
      <vt:lpstr>802.11 Wi-Fi -- Wireless LANs</vt:lpstr>
      <vt:lpstr>Interference</vt:lpstr>
      <vt:lpstr>Wired vs. Wireless Channel</vt:lpstr>
      <vt:lpstr>Interference</vt:lpstr>
      <vt:lpstr>Shared vs. Exclusive Spectrum</vt:lpstr>
      <vt:lpstr>Shared vs. Exclusive Spectrum (contd.)</vt:lpstr>
      <vt:lpstr>Fundamentally-Different System Design</vt:lpstr>
      <vt:lpstr>IEEE 802.11 Wireless LAN</vt:lpstr>
      <vt:lpstr>802.11 LAN architecture</vt:lpstr>
      <vt:lpstr>802.11 channels (2.4GHz range)</vt:lpstr>
      <vt:lpstr>802.11 channels (5GHz range)</vt:lpstr>
      <vt:lpstr>2.4 vs. 5GHz</vt:lpstr>
      <vt:lpstr>802.11: Channels, association</vt:lpstr>
      <vt:lpstr>802.11: passive/active scanning</vt:lpstr>
      <vt:lpstr>Wi-Fi multiple access</vt:lpstr>
      <vt:lpstr>Packet collisions in networks</vt:lpstr>
      <vt:lpstr>Random access protocols</vt:lpstr>
      <vt:lpstr>Handling Collision in Wireline Networks</vt:lpstr>
      <vt:lpstr>Wireless radio design considerations</vt:lpstr>
      <vt:lpstr>Can we employ CSMA/CD in wireless networks? </vt:lpstr>
      <vt:lpstr>Two Problems</vt:lpstr>
      <vt:lpstr>Collision detection doesn’t work in wireless?</vt:lpstr>
      <vt:lpstr>Carrier sense doesn’t (always) work in wireless</vt:lpstr>
      <vt:lpstr>Carrier sense doesn’t (always) work in wireless</vt:lpstr>
      <vt:lpstr>In Summary</vt:lpstr>
      <vt:lpstr>So how does WiFi actually do medium access control? </vt:lpstr>
      <vt:lpstr>IEEE 802.11 MAC Protocol: CSMA/CA</vt:lpstr>
      <vt:lpstr>Random Exponential Backoff Algorithm</vt:lpstr>
      <vt:lpstr>But what about the hidden terminal?</vt:lpstr>
      <vt:lpstr>Avoiding collisions (more)</vt:lpstr>
      <vt:lpstr>Collision Avoidance: RTS-CTS exchange</vt:lpstr>
      <vt:lpstr>WiFi rate adaptation</vt:lpstr>
      <vt:lpstr>The goal of rate adaptation</vt:lpstr>
      <vt:lpstr>Rate adaptation balances and important tradeoff</vt:lpstr>
      <vt:lpstr>What are MSC and SNR?</vt:lpstr>
      <vt:lpstr>Wireless Link Characteristics (2)</vt:lpstr>
      <vt:lpstr>PowerPoint Presentation</vt:lpstr>
      <vt:lpstr>Demonstrating interference and obstruction in WiFi networks</vt:lpstr>
      <vt:lpstr>Tools</vt:lpstr>
      <vt:lpstr>NetSpot</vt:lpstr>
      <vt:lpstr>ping</vt:lpstr>
      <vt:lpstr>iperf</vt:lpstr>
      <vt:lpstr>Processing ping with awk and bash</vt:lpstr>
      <vt:lpstr>Processing ping with awk and bash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2: Wi-Fi channelization, MAC and interference</dc:title>
  <dc:creator>Zheleva, Mariya Z</dc:creator>
  <cp:lastModifiedBy>Zheleva, Mariya Z</cp:lastModifiedBy>
  <cp:revision>65</cp:revision>
  <dcterms:created xsi:type="dcterms:W3CDTF">2020-08-20T11:49:54Z</dcterms:created>
  <dcterms:modified xsi:type="dcterms:W3CDTF">2020-08-20T16:50:50Z</dcterms:modified>
</cp:coreProperties>
</file>