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media/image47.png" ContentType="image/png"/>
  <Override PartName="/ppt/media/image22.png" ContentType="image/png"/>
  <Override PartName="/ppt/media/image27.jpeg" ContentType="image/jpeg"/>
  <Override PartName="/ppt/media/image5.jpeg" ContentType="image/jpeg"/>
  <Override PartName="/ppt/media/image56.png" ContentType="image/png"/>
  <Override PartName="/ppt/media/image31.png" ContentType="image/png"/>
  <Override PartName="/ppt/media/image65.png" ContentType="image/png"/>
  <Override PartName="/ppt/media/image40.png" ContentType="image/png"/>
  <Override PartName="/ppt/media/image49.png" ContentType="image/png"/>
  <Override PartName="/ppt/media/image24.png" ContentType="image/png"/>
  <Override PartName="/ppt/media/image58.png" ContentType="image/png"/>
  <Override PartName="/ppt/media/image33.png" ContentType="image/png"/>
  <Override PartName="/ppt/media/image17.jpeg" ContentType="image/jpeg"/>
  <Override PartName="/ppt/media/image2.jpeg" ContentType="image/jpeg"/>
  <Override PartName="/ppt/media/image67.png" ContentType="image/png"/>
  <Override PartName="/ppt/media/image42.png" ContentType="image/png"/>
  <Override PartName="/ppt/media/image7.jpeg" ContentType="image/jpeg"/>
  <Override PartName="/ppt/media/image51.png" ContentType="image/png"/>
  <Override PartName="/ppt/media/image10.png" ContentType="image/png"/>
  <Override PartName="/ppt/media/image35.png" ContentType="image/png"/>
  <Override PartName="/ppt/media/image19.png" ContentType="image/png"/>
  <Override PartName="/ppt/media/image60.png" ContentType="image/png"/>
  <Override PartName="/ppt/media/image69.png" ContentType="image/png"/>
  <Override PartName="/ppt/media/image44.png" ContentType="image/png"/>
  <Override PartName="/ppt/media/image28.png" ContentType="image/png"/>
  <Override PartName="/ppt/media/image14.jpeg" ContentType="image/jpeg"/>
  <Override PartName="/ppt/media/image53.png" ContentType="image/png"/>
  <Override PartName="/ppt/media/image12.png" ContentType="image/png"/>
  <Override PartName="/ppt/media/image37.png" ContentType="image/png"/>
  <Override PartName="/ppt/media/image4.jpeg" ContentType="image/jpeg"/>
  <Override PartName="/ppt/media/image26.jpeg" ContentType="image/jpeg"/>
  <Override PartName="/ppt/media/image62.png" ContentType="image/png"/>
  <Override PartName="/ppt/media/image21.png" ContentType="image/png"/>
  <Override PartName="/ppt/media/image46.png" ContentType="image/png"/>
  <Override PartName="/ppt/media/image71.png" ContentType="image/png"/>
  <Override PartName="/ppt/media/image55.png" ContentType="image/png"/>
  <Override PartName="/ppt/media/image30.png" ContentType="image/png"/>
  <Override PartName="/ppt/media/image39.png" ContentType="image/png"/>
  <Override PartName="/ppt/media/image64.png" ContentType="image/png"/>
  <Override PartName="/ppt/media/image9.png" ContentType="image/png"/>
  <Override PartName="/ppt/media/image23.png" ContentType="image/png"/>
  <Override PartName="/ppt/media/image48.png" ContentType="image/png"/>
  <Override PartName="/ppt/media/image16.jpeg" ContentType="image/jpeg"/>
  <Override PartName="/ppt/media/image1.jpeg" ContentType="image/jpeg"/>
  <Override PartName="/ppt/media/image57.png" ContentType="image/png"/>
  <Override PartName="/ppt/media/image32.png" ContentType="image/png"/>
  <Override PartName="/ppt/media/image6.jpeg" ContentType="image/jpeg"/>
  <Override PartName="/ppt/media/image66.png" ContentType="image/png"/>
  <Override PartName="/ppt/media/image41.png" ContentType="image/png"/>
  <Override PartName="/ppt/media/image50.png" ContentType="image/png"/>
  <Override PartName="/ppt/media/image59.png" ContentType="image/png"/>
  <Override PartName="/ppt/media/image34.png" ContentType="image/png"/>
  <Override PartName="/ppt/media/image18.png" ContentType="image/png"/>
  <Override PartName="/ppt/media/image68.png" ContentType="image/png"/>
  <Override PartName="/ppt/media/image43.png" ContentType="image/png"/>
  <Override PartName="/ppt/media/image25.jpeg" ContentType="image/jpeg"/>
  <Override PartName="/ppt/media/image3.jpeg" ContentType="image/jpeg"/>
  <Override PartName="/ppt/media/image52.png" ContentType="image/png"/>
  <Override PartName="/ppt/media/image36.png" ContentType="image/png"/>
  <Override PartName="/ppt/media/image11.png" ContentType="image/png"/>
  <Override PartName="/ppt/media/image61.png" ContentType="image/png"/>
  <Override PartName="/ppt/media/image45.png" ContentType="image/png"/>
  <Override PartName="/ppt/media/image20.png" ContentType="image/png"/>
  <Override PartName="/ppt/media/image29.png" ContentType="image/png"/>
  <Override PartName="/ppt/media/image70.png" ContentType="image/png"/>
  <Override PartName="/ppt/media/image54.png" ContentType="image/png"/>
  <Override PartName="/ppt/media/image38.png" ContentType="image/png"/>
  <Override PartName="/ppt/media/image13.png" ContentType="image/png"/>
  <Override PartName="/ppt/media/image15.jpeg" ContentType="image/jpeg"/>
  <Override PartName="/ppt/media/image63.png" ContentType="image/png"/>
  <Override PartName="/ppt/media/image8.png" ContentType="image/png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_rels/slideLayout38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6.xml.rels" ContentType="application/vnd.openxmlformats-package.relationships+xml"/>
  <Override PartName="/ppt/slideLayouts/slideLayout3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19.xml" ContentType="application/vnd.openxmlformats-officedocument.presentationml.slideLayou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presentation.xml" ContentType="application/vnd.openxmlformats-officedocument.presentationml.presentation.main+xml"/>
  <Override PartName="/ppt/slides/_rels/slide28.xml.rels" ContentType="application/vnd.openxmlformats-package.relationships+xml"/>
  <Override PartName="/ppt/slides/_rels/slide38.xml.rels" ContentType="application/vnd.openxmlformats-package.relationships+xml"/>
  <Override PartName="/ppt/slides/_rels/slide13.xml.rels" ContentType="application/vnd.openxmlformats-package.relationships+xml"/>
  <Override PartName="/ppt/slides/_rels/slide36.xml.rels" ContentType="application/vnd.openxmlformats-package.relationships+xml"/>
  <Override PartName="/ppt/slides/_rels/slide11.xml.rels" ContentType="application/vnd.openxmlformats-package.relationships+xml"/>
  <Override PartName="/ppt/slides/_rels/slide34.xml.rels" ContentType="application/vnd.openxmlformats-package.relationships+xml"/>
  <Override PartName="/ppt/slides/_rels/slide31.xml.rels" ContentType="application/vnd.openxmlformats-package.relationships+xml"/>
  <Override PartName="/ppt/slides/_rels/slide3.xml.rels" ContentType="application/vnd.openxmlformats-package.relationships+xml"/>
  <Override PartName="/ppt/slides/_rels/slide1.xml.rels" ContentType="application/vnd.openxmlformats-package.relationships+xml"/>
  <Override PartName="/ppt/slides/_rels/slide18.xml.rels" ContentType="application/vnd.openxmlformats-package.relationships+xml"/>
  <Override PartName="/ppt/slides/_rels/slide16.xml.rels" ContentType="application/vnd.openxmlformats-package.relationships+xml"/>
  <Override PartName="/ppt/slides/_rels/slide14.xml.rels" ContentType="application/vnd.openxmlformats-package.relationships+xml"/>
  <Override PartName="/ppt/slides/_rels/slide26.xml.rels" ContentType="application/vnd.openxmlformats-package.relationships+xml"/>
  <Override PartName="/ppt/slides/_rels/slide24.xml.rels" ContentType="application/vnd.openxmlformats-package.relationships+xml"/>
  <Override PartName="/ppt/slides/_rels/slide8.xml.rels" ContentType="application/vnd.openxmlformats-package.relationships+xml"/>
  <Override PartName="/ppt/slides/_rels/slide22.xml.rels" ContentType="application/vnd.openxmlformats-package.relationships+xml"/>
  <Override PartName="/ppt/slides/_rels/slide6.xml.rels" ContentType="application/vnd.openxmlformats-package.relationships+xml"/>
  <Override PartName="/ppt/slides/_rels/slide20.xml.rels" ContentType="application/vnd.openxmlformats-package.relationships+xml"/>
  <Override PartName="/ppt/slides/_rels/slide4.xml.rels" ContentType="application/vnd.openxmlformats-package.relationships+xml"/>
  <Override PartName="/ppt/slides/_rels/slide40.xml.rels" ContentType="application/vnd.openxmlformats-package.relationships+xml"/>
  <Override PartName="/ppt/slides/_rels/slide29.xml.rels" ContentType="application/vnd.openxmlformats-package.relationships+xml"/>
  <Override PartName="/ppt/slides/_rels/slide27.xml.rels" ContentType="application/vnd.openxmlformats-package.relationships+xml"/>
  <Override PartName="/ppt/slides/_rels/slide39.xml.rels" ContentType="application/vnd.openxmlformats-package.relationships+xml"/>
  <Override PartName="/ppt/slides/_rels/slide37.xml.rels" ContentType="application/vnd.openxmlformats-package.relationships+xml"/>
  <Override PartName="/ppt/slides/_rels/slide12.xml.rels" ContentType="application/vnd.openxmlformats-package.relationships+xml"/>
  <Override PartName="/ppt/slides/_rels/slide35.xml.rels" ContentType="application/vnd.openxmlformats-package.relationships+xml"/>
  <Override PartName="/ppt/slides/_rels/slide10.xml.rels" ContentType="application/vnd.openxmlformats-package.relationships+xml"/>
  <Override PartName="/ppt/slides/_rels/slide33.xml.rels" ContentType="application/vnd.openxmlformats-package.relationships+xml"/>
  <Override PartName="/ppt/slides/_rels/slide32.xml.rels" ContentType="application/vnd.openxmlformats-package.relationships+xml"/>
  <Override PartName="/ppt/slides/_rels/slide30.xml.rels" ContentType="application/vnd.openxmlformats-package.relationships+xml"/>
  <Override PartName="/ppt/slides/_rels/slide2.xml.rels" ContentType="application/vnd.openxmlformats-package.relationships+xml"/>
  <Override PartName="/ppt/slides/_rels/slide19.xml.rels" ContentType="application/vnd.openxmlformats-package.relationships+xml"/>
  <Override PartName="/ppt/slides/_rels/slide17.xml.rels" ContentType="application/vnd.openxmlformats-package.relationships+xml"/>
  <Override PartName="/ppt/slides/_rels/slide15.xml.rels" ContentType="application/vnd.openxmlformats-package.relationships+xml"/>
  <Override PartName="/ppt/slides/_rels/slide25.xml.rels" ContentType="application/vnd.openxmlformats-package.relationships+xml"/>
  <Override PartName="/ppt/slides/_rels/slide9.xml.rels" ContentType="application/vnd.openxmlformats-package.relationships+xml"/>
  <Override PartName="/ppt/slides/_rels/slide23.xml.rels" ContentType="application/vnd.openxmlformats-package.relationships+xml"/>
  <Override PartName="/ppt/slides/_rels/slide7.xml.rels" ContentType="application/vnd.openxmlformats-package.relationships+xml"/>
  <Override PartName="/ppt/slides/_rels/slide21.xml.rels" ContentType="application/vnd.openxmlformats-package.relationships+xml"/>
  <Override PartName="/ppt/slides/_rels/slide5.xml.rels" ContentType="application/vnd.openxmlformats-package.relationships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0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8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39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14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9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theme/theme4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slideMasters/slideMaster1.xml" ContentType="application/vnd.openxmlformats-officedocument.presentationml.slideMaster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</p:sldIdLst>
  <p:sldSz cx="12192000" cy="6858000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
</Relationships>
</file>

<file path=ppt/charts/chart1.xml><?xml version="1.0" encoding="utf-8"?>
<c:chartSpace xmlns:a="http://schemas.openxmlformats.org/drawingml/2006/main" xmlns:c="http://schemas.openxmlformats.org/drawingml/2006/chart" xmlns:r="http://schemas.openxmlformats.org/officeDocument/2006/relationships">
  <c:lang val="en-US"/>
  <c:chart>
    <c:title>
      <c:layout/>
      <c:tx>
        <c:rich>
          <a:bodyPr/>
          <a:lstStyle/>
          <a:p>
            <a:pPr>
              <a:defRPr/>
            </a:pPr>
            <a:r>
              <a:rPr sz="2000">
                <a:solidFill>
                  <a:srgbClr val="595959"/>
                </a:solidFill>
                <a:latin typeface="Calibri"/>
              </a:rPr>
              <a:t>Same antenna calls</a:t>
            </a:r>
          </a:p>
        </c:rich>
      </c:tx>
    </c:title>
    <c:plotArea>
      <c:layout/>
      <c:barChart>
        <c:barDir val="col"/>
        <c:grouping val="clustered"/>
        <c:ser>
          <c:idx val="0"/>
          <c:order val="0"/>
          <c:spPr/>
          <c:cat>
            <c:strRef>
              <c:f>categories</c:f>
              <c:strCache>
                <c:ptCount val="2"/>
                <c:pt idx="0">
                  <c:v>Urban</c:v>
                </c:pt>
                <c:pt idx="1">
                  <c:v>Rural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23</c:v>
                </c:pt>
                <c:pt idx="1">
                  <c:v>57</c:v>
                </c:pt>
              </c:numCache>
            </c:numRef>
          </c:val>
        </c:ser>
        <c:gapWidth val="41"/>
        <c:axId val="730688"/>
        <c:axId val="64247610"/>
      </c:barChart>
      <c:catAx>
        <c:axId val="730688"/>
        <c:scaling>
          <c:orientation val="minMax"/>
        </c:scaling>
        <c:axPos val="b"/>
        <c:majorTickMark val="none"/>
        <c:minorTickMark val="none"/>
        <c:tickLblPos val="nextTo"/>
        <c:crossAx val="64247610"/>
        <c:crossesAt val="0"/>
        <c:lblAlgn val="ctr"/>
        <c:auto val="1"/>
        <c:lblOffset val="100"/>
        <c:spPr/>
      </c:catAx>
      <c:valAx>
        <c:axId val="64247610"/>
        <c:scaling>
          <c:orientation val="minMax"/>
        </c:scaling>
        <c:title>
          <c:layout/>
          <c:tx>
            <c:rich>
              <a:bodyPr/>
              <a:lstStyle/>
              <a:p>
                <a:pPr>
                  <a:defRPr/>
                </a:pPr>
                <a:r>
                  <a:rPr>
                    <a:solidFill>
                      <a:srgbClr val="595959"/>
                    </a:solidFill>
                    <a:latin typeface="Calibri"/>
                  </a:rPr>
                  <a:t>% of calls</a:t>
                </a:r>
              </a:p>
            </c:rich>
          </c:tx>
        </c:title>
        <c:delete val="1"/>
        <c:axPos val="l"/>
        <c:majorTickMark val="none"/>
        <c:minorTickMark val="none"/>
        <c:tickLblPos val="nextTo"/>
        <c:crossAx val="730688"/>
        <c:crossesAt val="0"/>
        <c:spPr>
          <a:ln w="6480">
            <a:solidFill>
              <a:srgbClr val="8b8b8b"/>
            </a:solidFill>
            <a:round/>
          </a:ln>
        </c:spPr>
      </c:valAx>
      <c:spPr/>
    </c:plotArea>
    <c:plotVisOnly val="1"/>
  </c:chart>
  <c:spPr>
    <a:ln w="9360">
      <a:solidFill>
        <a:srgbClr val="d9d9d9"/>
      </a:solidFill>
      <a:round/>
    </a:ln>
  </c:spPr>
</c:chartSpace>
</file>

<file path=ppt/charts/chart2.xml><?xml version="1.0" encoding="utf-8"?>
<c:chartSpace xmlns:a="http://schemas.openxmlformats.org/drawingml/2006/main" xmlns:c="http://schemas.openxmlformats.org/drawingml/2006/chart" xmlns:r="http://schemas.openxmlformats.org/officeDocument/2006/relationships">
  <c:lang val="en-US"/>
  <c:chart>
    <c:title>
      <c:layout/>
      <c:tx>
        <c:rich>
          <a:bodyPr/>
          <a:lstStyle/>
          <a:p>
            <a:pPr>
              <a:defRPr/>
            </a:pPr>
            <a:r>
              <a:rPr sz="2000">
                <a:solidFill>
                  <a:srgbClr val="595959"/>
                </a:solidFill>
                <a:latin typeface="Calibri"/>
              </a:rPr>
              <a:t>Same antenna calls - w TRANSPORTATION</a:t>
            </a:r>
          </a:p>
        </c:rich>
      </c:tx>
    </c:title>
    <c:plotArea>
      <c:layout/>
      <c:barChart>
        <c:barDir val="col"/>
        <c:grouping val="clustered"/>
        <c:ser>
          <c:idx val="0"/>
          <c:order val="0"/>
          <c:spPr/>
          <c:cat>
            <c:strRef>
              <c:f>categories</c:f>
              <c:strCache>
                <c:ptCount val="2"/>
                <c:pt idx="0">
                  <c:v>Urban</c:v>
                </c:pt>
                <c:pt idx="1">
                  <c:v>Rural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23</c:v>
                </c:pt>
                <c:pt idx="1">
                  <c:v>57</c:v>
                </c:pt>
              </c:numCache>
            </c:numRef>
          </c:val>
        </c:ser>
        <c:gapWidth val="41"/>
        <c:axId val="92477616"/>
        <c:axId val="39372755"/>
      </c:barChart>
      <c:catAx>
        <c:axId val="92477616"/>
        <c:scaling>
          <c:orientation val="minMax"/>
        </c:scaling>
        <c:axPos val="b"/>
        <c:majorTickMark val="none"/>
        <c:minorTickMark val="none"/>
        <c:tickLblPos val="nextTo"/>
        <c:crossAx val="39372755"/>
        <c:crossesAt val="0"/>
        <c:lblAlgn val="ctr"/>
        <c:auto val="1"/>
        <c:lblOffset val="100"/>
        <c:spPr/>
      </c:catAx>
      <c:valAx>
        <c:axId val="39372755"/>
        <c:scaling>
          <c:orientation val="minMax"/>
        </c:scaling>
        <c:title>
          <c:layout/>
          <c:tx>
            <c:rich>
              <a:bodyPr/>
              <a:lstStyle/>
              <a:p>
                <a:pPr>
                  <a:defRPr/>
                </a:pPr>
                <a:r>
                  <a:rPr>
                    <a:solidFill>
                      <a:srgbClr val="595959"/>
                    </a:solidFill>
                    <a:latin typeface="Calibri"/>
                  </a:rPr>
                  <a:t>% of calls</a:t>
                </a:r>
              </a:p>
            </c:rich>
          </c:tx>
        </c:title>
        <c:delete val="1"/>
        <c:axPos val="l"/>
        <c:majorTickMark val="none"/>
        <c:minorTickMark val="none"/>
        <c:tickLblPos val="nextTo"/>
        <c:crossAx val="92477616"/>
        <c:crossesAt val="0"/>
        <c:spPr>
          <a:ln w="6480">
            <a:solidFill>
              <a:srgbClr val="8b8b8b"/>
            </a:solidFill>
            <a:round/>
          </a:ln>
        </c:spPr>
      </c:valAx>
      <c:spPr/>
    </c:plotArea>
    <c:plotVisOnly val="1"/>
  </c:chart>
  <c:spPr>
    <a:ln w="9360">
      <a:solidFill>
        <a:srgbClr val="d9d9d9"/>
      </a:solidFill>
      <a:round/>
    </a:ln>
  </c:spPr>
</c:chartSpace>
</file>

<file path=ppt/charts/chart3.xml><?xml version="1.0" encoding="utf-8"?>
<c:chartSpace xmlns:a="http://schemas.openxmlformats.org/drawingml/2006/main" xmlns:c="http://schemas.openxmlformats.org/drawingml/2006/chart" xmlns:r="http://schemas.openxmlformats.org/officeDocument/2006/relationships">
  <c:lang val="en-US"/>
  <c:chart>
    <c:title>
      <c:layout/>
      <c:tx>
        <c:rich>
          <a:bodyPr/>
          <a:lstStyle/>
          <a:p>
            <a:pPr>
              <a:defRPr/>
            </a:pPr>
            <a:r>
              <a:rPr>
                <a:solidFill>
                  <a:srgbClr val="595959"/>
                </a:solidFill>
                <a:latin typeface="Calibri"/>
              </a:rPr>
              <a:t>Same antenna calls - w/o TRANSPORTATION</a:t>
            </a:r>
          </a:p>
        </c:rich>
      </c:tx>
    </c:title>
    <c:plotArea>
      <c:layout/>
      <c:barChart>
        <c:barDir val="col"/>
        <c:grouping val="clustered"/>
        <c:ser>
          <c:idx val="0"/>
          <c:order val="0"/>
          <c:spPr/>
          <c:cat>
            <c:strRef>
              <c:f>categories</c:f>
              <c:strCache>
                <c:ptCount val="2"/>
                <c:pt idx="0">
                  <c:v>Urban</c:v>
                </c:pt>
                <c:pt idx="1">
                  <c:v>Rural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23</c:v>
                </c:pt>
                <c:pt idx="1">
                  <c:v>70</c:v>
                </c:pt>
              </c:numCache>
            </c:numRef>
          </c:val>
        </c:ser>
        <c:gapWidth val="41"/>
        <c:axId val="74851417"/>
        <c:axId val="4147560"/>
      </c:barChart>
      <c:catAx>
        <c:axId val="74851417"/>
        <c:scaling>
          <c:orientation val="minMax"/>
        </c:scaling>
        <c:axPos val="b"/>
        <c:majorTickMark val="none"/>
        <c:minorTickMark val="none"/>
        <c:tickLblPos val="nextTo"/>
        <c:crossAx val="4147560"/>
        <c:crossesAt val="0"/>
        <c:lblAlgn val="ctr"/>
        <c:auto val="1"/>
        <c:lblOffset val="100"/>
        <c:spPr/>
      </c:catAx>
      <c:valAx>
        <c:axId val="4147560"/>
        <c:scaling>
          <c:orientation val="minMax"/>
        </c:scaling>
        <c:title>
          <c:layout/>
          <c:tx>
            <c:rich>
              <a:bodyPr/>
              <a:lstStyle/>
              <a:p>
                <a:pPr>
                  <a:defRPr/>
                </a:pPr>
                <a:r>
                  <a:rPr>
                    <a:solidFill>
                      <a:srgbClr val="595959"/>
                    </a:solidFill>
                    <a:latin typeface="Calibri"/>
                  </a:rPr>
                  <a:t>% of calls</a:t>
                </a:r>
              </a:p>
            </c:rich>
          </c:tx>
        </c:title>
        <c:delete val="1"/>
        <c:axPos val="l"/>
        <c:majorTickMark val="none"/>
        <c:minorTickMark val="none"/>
        <c:tickLblPos val="nextTo"/>
        <c:crossAx val="74851417"/>
        <c:crossesAt val="0"/>
        <c:spPr>
          <a:ln w="6480">
            <a:solidFill>
              <a:srgbClr val="8b8b8b"/>
            </a:solidFill>
            <a:round/>
          </a:ln>
        </c:spPr>
      </c:valAx>
      <c:spPr/>
    </c:plotArea>
    <c:plotVisOnly val="1"/>
  </c:chart>
  <c:spPr>
    <a:ln w="9360">
      <a:solidFill>
        <a:srgbClr val="d9d9d9"/>
      </a:solidFill>
      <a:round/>
    </a:ln>
  </c:spPr>
</c:chartSpace>
</file>

<file path=ppt/charts/chart4.xml><?xml version="1.0" encoding="utf-8"?>
<c:chartSpace xmlns:a="http://schemas.openxmlformats.org/drawingml/2006/main" xmlns:c="http://schemas.openxmlformats.org/drawingml/2006/chart" xmlns:r="http://schemas.openxmlformats.org/officeDocument/2006/relationships">
  <c:lang val="en-US"/>
  <c:chart>
    <c:plotArea>
      <c:layout/>
      <c:barChart>
        <c:barDir val="col"/>
        <c:grouping val="clustered"/>
        <c:ser>
          <c:idx val="0"/>
          <c:order val="0"/>
          <c:spPr/>
          <c:cat>
            <c:strRef>
              <c:f>categories</c:f>
              <c:strCache>
                <c:ptCount val="2"/>
                <c:pt idx="0">
                  <c:v>Urban</c:v>
                </c:pt>
                <c:pt idx="1">
                  <c:v>Rural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23</c:v>
                </c:pt>
                <c:pt idx="1">
                  <c:v>70</c:v>
                </c:pt>
              </c:numCache>
            </c:numRef>
          </c:val>
        </c:ser>
        <c:gapWidth val="41"/>
        <c:axId val="81307175"/>
        <c:axId val="49298244"/>
      </c:barChart>
      <c:catAx>
        <c:axId val="81307175"/>
        <c:scaling>
          <c:orientation val="minMax"/>
        </c:scaling>
        <c:axPos val="b"/>
        <c:majorTickMark val="none"/>
        <c:minorTickMark val="none"/>
        <c:tickLblPos val="nextTo"/>
        <c:crossAx val="49298244"/>
        <c:crossesAt val="0"/>
        <c:lblAlgn val="ctr"/>
        <c:auto val="1"/>
        <c:lblOffset val="100"/>
        <c:spPr/>
      </c:catAx>
      <c:valAx>
        <c:axId val="49298244"/>
        <c:scaling>
          <c:orientation val="minMax"/>
        </c:scaling>
        <c:title>
          <c:layout/>
          <c:tx>
            <c:rich>
              <a:bodyPr/>
              <a:lstStyle/>
              <a:p>
                <a:pPr>
                  <a:defRPr/>
                </a:pPr>
                <a:r>
                  <a:rPr>
                    <a:solidFill>
                      <a:srgbClr val="595959"/>
                    </a:solidFill>
                    <a:latin typeface="Calibri"/>
                  </a:rPr>
                  <a:t>% of calls</a:t>
                </a:r>
              </a:p>
            </c:rich>
          </c:tx>
        </c:title>
        <c:delete val="1"/>
        <c:axPos val="l"/>
        <c:majorTickMark val="none"/>
        <c:minorTickMark val="none"/>
        <c:tickLblPos val="nextTo"/>
        <c:crossAx val="81307175"/>
        <c:crossesAt val="0"/>
        <c:spPr>
          <a:ln w="6480">
            <a:solidFill>
              <a:srgbClr val="8b8b8b"/>
            </a:solidFill>
            <a:round/>
          </a:ln>
        </c:spPr>
      </c:valAx>
      <c:spPr/>
    </c:plotArea>
    <c:plotVisOnly val="1"/>
  </c:chart>
  <c:spPr>
    <a:ln w="9360">
      <a:solidFill>
        <a:srgbClr val="d9d9d9"/>
      </a:solidFill>
      <a:round/>
    </a:ln>
  </c:spPr>
</c:chartSpace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7283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609480" y="3681720"/>
            <a:ext cx="107283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2351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6106680" y="1604520"/>
            <a:ext cx="52351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106680" y="3681720"/>
            <a:ext cx="52351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1720"/>
            <a:ext cx="52351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2351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6106680" y="1604520"/>
            <a:ext cx="52351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728360" cy="39776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72836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23512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106680" y="1604520"/>
            <a:ext cx="523512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8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2351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09480" y="3681720"/>
            <a:ext cx="52351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106680" y="1604520"/>
            <a:ext cx="523512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728360" cy="39776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23512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106680" y="1604520"/>
            <a:ext cx="52351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106680" y="3681720"/>
            <a:ext cx="52351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2351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106680" y="1604520"/>
            <a:ext cx="52351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480" y="3681720"/>
            <a:ext cx="1072800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7283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480" y="3681720"/>
            <a:ext cx="107283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2351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106680" y="1604520"/>
            <a:ext cx="52351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106680" y="3681720"/>
            <a:ext cx="52351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09480" y="3681720"/>
            <a:ext cx="52351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2351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6106680" y="1604520"/>
            <a:ext cx="52351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8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728360" cy="39776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72836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23512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6106680" y="1604520"/>
            <a:ext cx="523512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72836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8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2351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609480" y="3681720"/>
            <a:ext cx="52351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6106680" y="1604520"/>
            <a:ext cx="523512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23512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6106680" y="1604520"/>
            <a:ext cx="52351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6106680" y="3681720"/>
            <a:ext cx="52351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2351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6106680" y="1604520"/>
            <a:ext cx="52351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609480" y="3681720"/>
            <a:ext cx="1072800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7283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609480" y="3681720"/>
            <a:ext cx="107283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2351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6106680" y="1604520"/>
            <a:ext cx="52351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6106680" y="3681720"/>
            <a:ext cx="52351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3" name="PlaceHolder 5"/>
          <p:cNvSpPr>
            <a:spLocks noGrp="1"/>
          </p:cNvSpPr>
          <p:nvPr>
            <p:ph type="body"/>
          </p:nvPr>
        </p:nvSpPr>
        <p:spPr>
          <a:xfrm>
            <a:off x="609480" y="3681720"/>
            <a:ext cx="52351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2351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6106680" y="1604520"/>
            <a:ext cx="52351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2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728360" cy="39776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72836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23512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106680" y="1604520"/>
            <a:ext cx="523512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23512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6106680" y="1604520"/>
            <a:ext cx="523512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8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2351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609480" y="3681720"/>
            <a:ext cx="52351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4" name="PlaceHolder 4"/>
          <p:cNvSpPr>
            <a:spLocks noGrp="1"/>
          </p:cNvSpPr>
          <p:nvPr>
            <p:ph type="body"/>
          </p:nvPr>
        </p:nvSpPr>
        <p:spPr>
          <a:xfrm>
            <a:off x="6106680" y="1604520"/>
            <a:ext cx="523512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23512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6106680" y="1604520"/>
            <a:ext cx="52351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8" name="PlaceHolder 4"/>
          <p:cNvSpPr>
            <a:spLocks noGrp="1"/>
          </p:cNvSpPr>
          <p:nvPr>
            <p:ph type="body"/>
          </p:nvPr>
        </p:nvSpPr>
        <p:spPr>
          <a:xfrm>
            <a:off x="6106680" y="3681720"/>
            <a:ext cx="52351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2351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6106680" y="1604520"/>
            <a:ext cx="52351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42" name="PlaceHolder 4"/>
          <p:cNvSpPr>
            <a:spLocks noGrp="1"/>
          </p:cNvSpPr>
          <p:nvPr>
            <p:ph type="body"/>
          </p:nvPr>
        </p:nvSpPr>
        <p:spPr>
          <a:xfrm>
            <a:off x="609480" y="3681720"/>
            <a:ext cx="1072800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7283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45" name="PlaceHolder 3"/>
          <p:cNvSpPr>
            <a:spLocks noGrp="1"/>
          </p:cNvSpPr>
          <p:nvPr>
            <p:ph type="body"/>
          </p:nvPr>
        </p:nvSpPr>
        <p:spPr>
          <a:xfrm>
            <a:off x="609480" y="3681720"/>
            <a:ext cx="107283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2351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6106680" y="1604520"/>
            <a:ext cx="52351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6106680" y="3681720"/>
            <a:ext cx="52351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50" name="PlaceHolder 5"/>
          <p:cNvSpPr>
            <a:spLocks noGrp="1"/>
          </p:cNvSpPr>
          <p:nvPr>
            <p:ph type="body"/>
          </p:nvPr>
        </p:nvSpPr>
        <p:spPr>
          <a:xfrm>
            <a:off x="609480" y="3681720"/>
            <a:ext cx="52351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2351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53" name="PlaceHolder 3"/>
          <p:cNvSpPr>
            <a:spLocks noGrp="1"/>
          </p:cNvSpPr>
          <p:nvPr>
            <p:ph type="body"/>
          </p:nvPr>
        </p:nvSpPr>
        <p:spPr>
          <a:xfrm>
            <a:off x="6106680" y="1604520"/>
            <a:ext cx="52351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8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2351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609480" y="3681720"/>
            <a:ext cx="52351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6106680" y="1604520"/>
            <a:ext cx="523512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23512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6106680" y="1604520"/>
            <a:ext cx="52351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6106680" y="3681720"/>
            <a:ext cx="52351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2351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6106680" y="1604520"/>
            <a:ext cx="52351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609480" y="3681720"/>
            <a:ext cx="1072800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/>
          <a:p>
            <a:pPr>
              <a:lnSpc>
                <a:spcPct val="90000"/>
              </a:lnSpc>
            </a:pPr>
            <a:r>
              <a:rPr lang="en-US" sz="6000">
                <a:solidFill>
                  <a:srgbClr val="548235"/>
                </a:solidFill>
                <a:latin typeface="Calibri Light"/>
              </a:rPr>
              <a:t>Click to edit the title text formatClick to edit Master title style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10/15/13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fld id="{41C19141-61B1-4161-9191-0171C1316171}" type="slidenum">
              <a:rPr lang="en-US">
                <a:solidFill>
                  <a:srgbClr val="000000"/>
                </a:solidFill>
                <a:latin typeface="Calibri"/>
              </a:rPr>
              <a:t>&lt;number&gt;</a:t>
            </a:fld>
            <a:endParaRPr/>
          </a:p>
        </p:txBody>
      </p:sp>
      <p:pic>
        <p:nvPicPr>
          <p:cNvPr descr="" id="4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9231480" y="6000840"/>
            <a:ext cx="2771280" cy="856800"/>
          </a:xfrm>
          <a:prstGeom prst="rect">
            <a:avLst/>
          </a:prstGeom>
        </p:spPr>
      </p:pic>
      <p:pic>
        <p:nvPicPr>
          <p:cNvPr descr="" id="5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380880" y="6217560"/>
            <a:ext cx="1259280" cy="560160"/>
          </a:xfrm>
          <a:prstGeom prst="rect">
            <a:avLst/>
          </a:prstGeom>
        </p:spPr>
      </p:pic>
      <p:sp>
        <p:nvSpPr>
          <p:cNvPr id="6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728360" cy="39772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/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/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/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/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/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/>
              <a:t>Seventh Outline Level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lang="en-US" sz="4400">
                <a:solidFill>
                  <a:srgbClr val="548235"/>
                </a:solidFill>
                <a:latin typeface="Calibri Light"/>
              </a:rPr>
              <a:t>Click to edit the title text formatClick to edit Master title style</a:t>
            </a:r>
            <a:endParaRPr/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/>
          <a:p>
            <a:pPr>
              <a:buSzPct val="45000"/>
              <a:buFont typeface="StarSymbol"/>
              <a:buChar char=""/>
            </a:pPr>
            <a:r>
              <a:rPr lang="en-US" sz="2800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solidFill>
                  <a:srgbClr val="000000"/>
                </a:solidFill>
                <a:latin typeface="Calibri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800">
                <a:solidFill>
                  <a:srgbClr val="000000"/>
                </a:solidFill>
                <a:latin typeface="Calibri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800">
                <a:solidFill>
                  <a:srgbClr val="000000"/>
                </a:solidFill>
                <a:latin typeface="Calibri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800">
                <a:solidFill>
                  <a:srgbClr val="000000"/>
                </a:solidFill>
                <a:latin typeface="Calibri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800">
                <a:solidFill>
                  <a:srgbClr val="000000"/>
                </a:solidFill>
                <a:latin typeface="Calibri"/>
              </a:rPr>
              <a:t>Sixth Outline Level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Calibri"/>
              </a:rPr>
              <a:t>Seventh Outline LevelClick to edit Master text styles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</a:rPr>
              <a:t>Second level</a:t>
            </a:r>
            <a:endParaRPr/>
          </a:p>
          <a:p>
            <a:pPr lvl="1"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libri"/>
              </a:rPr>
              <a:t>Third level</a:t>
            </a:r>
            <a:endParaRPr/>
          </a:p>
          <a:p>
            <a:pPr lvl="2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Calibri"/>
              </a:rPr>
              <a:t>Fourth level</a:t>
            </a:r>
            <a:endParaRPr/>
          </a:p>
          <a:p>
            <a:pPr lvl="3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Calibri"/>
              </a:rPr>
              <a:t>Fifth level</a:t>
            </a:r>
            <a:endParaRPr/>
          </a:p>
        </p:txBody>
      </p:sp>
      <p:sp>
        <p:nvSpPr>
          <p:cNvPr id="41" name="PlaceHolder 3"/>
          <p:cNvSpPr>
            <a:spLocks noGrp="1"/>
          </p:cNvSpPr>
          <p:nvPr>
            <p:ph type="dt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10/15/13</a:t>
            </a:r>
            <a:endParaRPr/>
          </a:p>
        </p:txBody>
      </p:sp>
      <p:sp>
        <p:nvSpPr>
          <p:cNvPr id="42" name="PlaceHolder 4"/>
          <p:cNvSpPr>
            <a:spLocks noGrp="1"/>
          </p:cNvSpPr>
          <p:nvPr>
            <p:ph type="ftr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endParaRPr/>
          </a:p>
        </p:txBody>
      </p:sp>
      <p:sp>
        <p:nvSpPr>
          <p:cNvPr id="43" name="PlaceHolder 5"/>
          <p:cNvSpPr>
            <a:spLocks noGrp="1"/>
          </p:cNvSpPr>
          <p:nvPr>
            <p:ph type="sldNum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fld id="{91A141D1-A141-4121-81A1-A1F1D16141B1}" type="slidenum">
              <a:rPr lang="en-US">
                <a:solidFill>
                  <a:srgbClr val="000000"/>
                </a:solidFill>
                <a:latin typeface="Calibri"/>
              </a:rPr>
              <a:t>&lt;number&gt;</a:t>
            </a:fld>
            <a:endParaRPr/>
          </a:p>
        </p:txBody>
      </p:sp>
      <p:pic>
        <p:nvPicPr>
          <p:cNvPr descr="" id="44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9231480" y="6000840"/>
            <a:ext cx="2771280" cy="856800"/>
          </a:xfrm>
          <a:prstGeom prst="rect">
            <a:avLst/>
          </a:prstGeom>
        </p:spPr>
      </p:pic>
      <p:pic>
        <p:nvPicPr>
          <p:cNvPr descr="" id="45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380880" y="6217560"/>
            <a:ext cx="1259280" cy="560160"/>
          </a:xfrm>
          <a:prstGeom prst="rect">
            <a:avLst/>
          </a:prstGeom>
        </p:spPr>
      </p:pic>
    </p:spTree>
  </p:cSld>
  <p:clrMap accent1="accent1" accent2="accent2" accent3="accent3" accent4="accent4" accent5="accent5" accent6="accent6" bg1="lt1" bg2="lt2" folHlink="folHlink" hlink="hlink" tx1="dk1" tx2="dk2"/>
  <p:sldLayoutIdLst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dt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10/15/13</a:t>
            </a:r>
            <a:endParaRPr/>
          </a:p>
        </p:txBody>
      </p:sp>
      <p:sp>
        <p:nvSpPr>
          <p:cNvPr id="79" name="PlaceHolder 2"/>
          <p:cNvSpPr>
            <a:spLocks noGrp="1"/>
          </p:cNvSpPr>
          <p:nvPr>
            <p:ph type="ftr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endParaRPr/>
          </a:p>
        </p:txBody>
      </p:sp>
      <p:sp>
        <p:nvSpPr>
          <p:cNvPr id="80" name="PlaceHolder 3"/>
          <p:cNvSpPr>
            <a:spLocks noGrp="1"/>
          </p:cNvSpPr>
          <p:nvPr>
            <p:ph type="sldNum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fld id="{E121B141-01B1-4191-A171-C1A12131E181}" type="slidenum">
              <a:rPr lang="en-US">
                <a:solidFill>
                  <a:srgbClr val="000000"/>
                </a:solidFill>
                <a:latin typeface="Calibri"/>
              </a:rPr>
              <a:t>&lt;number&gt;</a:t>
            </a:fld>
            <a:endParaRPr/>
          </a:p>
        </p:txBody>
      </p:sp>
      <p:pic>
        <p:nvPicPr>
          <p:cNvPr descr="" id="81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9231480" y="6000840"/>
            <a:ext cx="2771280" cy="856800"/>
          </a:xfrm>
          <a:prstGeom prst="rect">
            <a:avLst/>
          </a:prstGeom>
        </p:spPr>
      </p:pic>
      <p:pic>
        <p:nvPicPr>
          <p:cNvPr descr="" id="82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380880" y="6217560"/>
            <a:ext cx="1259280" cy="560160"/>
          </a:xfrm>
          <a:prstGeom prst="rect">
            <a:avLst/>
          </a:prstGeom>
        </p:spPr>
      </p:pic>
      <p:sp>
        <p:nvSpPr>
          <p:cNvPr id="8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anchor="ctr" bIns="0" lIns="0" rIns="0" tIns="0" wrap="none"/>
          <a:p>
            <a:r>
              <a:rPr lang="en-US"/>
              <a:t>Click to edit the title text format</a:t>
            </a:r>
            <a:endParaRPr/>
          </a:p>
        </p:txBody>
      </p:sp>
      <p:sp>
        <p:nvSpPr>
          <p:cNvPr id="8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728360" cy="39772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/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/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/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/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/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/>
              <a:t>Seventh Outline Level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</p:spPr>
        <p:txBody>
          <a:bodyPr anchor="b"/>
          <a:p>
            <a:pPr>
              <a:lnSpc>
                <a:spcPct val="90000"/>
              </a:lnSpc>
            </a:pPr>
            <a:r>
              <a:rPr lang="en-US" sz="6000">
                <a:solidFill>
                  <a:srgbClr val="548235"/>
                </a:solidFill>
                <a:latin typeface="Calibri Light"/>
              </a:rPr>
              <a:t>Click to edit the title text formatClick to edit Master title style</a:t>
            </a:r>
            <a:endParaRPr/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</p:spPr>
        <p:txBody>
          <a:bodyPr/>
          <a:p>
            <a:pPr>
              <a:buSzPct val="45000"/>
              <a:buFont typeface="StarSymbol"/>
              <a:buChar char=""/>
            </a:pPr>
            <a:r>
              <a:rPr lang="en-US" sz="2400">
                <a:solidFill>
                  <a:srgbClr val="8b8b8b"/>
                </a:solidFill>
                <a:latin typeface="Calibri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400">
                <a:solidFill>
                  <a:srgbClr val="8b8b8b"/>
                </a:solidFill>
                <a:latin typeface="Calibri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solidFill>
                  <a:srgbClr val="8b8b8b"/>
                </a:solidFill>
                <a:latin typeface="Calibri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400">
                <a:solidFill>
                  <a:srgbClr val="8b8b8b"/>
                </a:solidFill>
                <a:latin typeface="Calibri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400">
                <a:solidFill>
                  <a:srgbClr val="8b8b8b"/>
                </a:solidFill>
                <a:latin typeface="Calibri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400">
                <a:solidFill>
                  <a:srgbClr val="8b8b8b"/>
                </a:solidFill>
                <a:latin typeface="Calibri"/>
              </a:rPr>
              <a:t>Sixth Outline Level</a:t>
            </a:r>
            <a:endParaRPr/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rgbClr val="8b8b8b"/>
                </a:solidFill>
                <a:latin typeface="Calibri"/>
              </a:rPr>
              <a:t>Seventh Outline LevelClick to edit Master text styles</a:t>
            </a:r>
            <a:endParaRPr/>
          </a:p>
        </p:txBody>
      </p:sp>
      <p:sp>
        <p:nvSpPr>
          <p:cNvPr id="119" name="PlaceHolder 3"/>
          <p:cNvSpPr>
            <a:spLocks noGrp="1"/>
          </p:cNvSpPr>
          <p:nvPr>
            <p:ph type="dt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10/15/13</a:t>
            </a:r>
            <a:endParaRPr/>
          </a:p>
        </p:txBody>
      </p:sp>
      <p:sp>
        <p:nvSpPr>
          <p:cNvPr id="120" name="PlaceHolder 4"/>
          <p:cNvSpPr>
            <a:spLocks noGrp="1"/>
          </p:cNvSpPr>
          <p:nvPr>
            <p:ph type="ftr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endParaRPr/>
          </a:p>
        </p:txBody>
      </p:sp>
      <p:sp>
        <p:nvSpPr>
          <p:cNvPr id="121" name="PlaceHolder 5"/>
          <p:cNvSpPr>
            <a:spLocks noGrp="1"/>
          </p:cNvSpPr>
          <p:nvPr>
            <p:ph type="sldNum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fld id="{611100C1-7101-41E1-91E1-F1F1C1212141}" type="slidenum">
              <a:rPr lang="en-US">
                <a:solidFill>
                  <a:srgbClr val="000000"/>
                </a:solidFill>
                <a:latin typeface="Calibri"/>
              </a:rPr>
              <a:t>&lt;number&gt;</a:t>
            </a:fld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Relationship Id="rId3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chart" Target="../charts/chart1.xml"/><Relationship Id="rId2" Type="http://schemas.openxmlformats.org/officeDocument/2006/relationships/image" Target="../media/image32.png"/><Relationship Id="rId3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chart" Target="../charts/chart2.xml"/><Relationship Id="rId2" Type="http://schemas.openxmlformats.org/officeDocument/2006/relationships/chart" Target="../charts/chart3.xml"/><Relationship Id="rId3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chart" Target="../charts/chart4.xml"/><Relationship Id="rId5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4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image" Target="../media/image61.png"/><Relationship Id="rId3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64.png"/><Relationship Id="rId2" Type="http://schemas.openxmlformats.org/officeDocument/2006/relationships/image" Target="../media/image65.png"/><Relationship Id="rId3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67.png"/><Relationship Id="rId2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68.png"/><Relationship Id="rId2" Type="http://schemas.openxmlformats.org/officeDocument/2006/relationships/image" Target="../media/image69.png"/><Relationship Id="rId3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70.png"/><Relationship Id="rId2" Type="http://schemas.openxmlformats.org/officeDocument/2006/relationships/slideLayout" Target="../slideLayouts/slideLayout25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hyperlink" Target="mailto:mariya@cs.ucsb.edu" TargetMode="External"/><Relationship Id="rId3" Type="http://schemas.openxmlformats.org/officeDocument/2006/relationships/hyperlink" Target="http://moment.cs.ucsb.edu/" TargetMode="External"/><Relationship Id="rId4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jpeg"/><Relationship Id="rId3" Type="http://schemas.openxmlformats.org/officeDocument/2006/relationships/image" Target="../media/image27.jpeg"/><Relationship Id="rId4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/>
          <a:p>
            <a:pPr>
              <a:lnSpc>
                <a:spcPct val="90000"/>
              </a:lnSpc>
            </a:pPr>
            <a:r>
              <a:rPr lang="en-US" sz="6000">
                <a:solidFill>
                  <a:srgbClr val="548235"/>
                </a:solidFill>
                <a:latin typeface="Calibri Light"/>
              </a:rPr>
              <a:t>Local Cellular Network Services in Remote Areas</a:t>
            </a:r>
            <a:endParaRPr/>
          </a:p>
        </p:txBody>
      </p:sp>
      <p:sp>
        <p:nvSpPr>
          <p:cNvPr id="155" name="TextShape 2"/>
          <p:cNvSpPr txBox="1"/>
          <p:nvPr/>
        </p:nvSpPr>
        <p:spPr>
          <a:xfrm>
            <a:off x="1523880" y="4160880"/>
            <a:ext cx="9143640" cy="1655280"/>
          </a:xfrm>
          <a:prstGeom prst="rect">
            <a:avLst/>
          </a:prstGeom>
        </p:spPr>
        <p:txBody>
          <a:bodyPr/>
          <a:p>
            <a:pPr algn="ctr">
              <a:lnSpc>
                <a:spcPct val="100000"/>
              </a:lnSpc>
            </a:pPr>
            <a:r>
              <a:rPr lang="en-US" sz="3200">
                <a:solidFill>
                  <a:srgbClr val="000000"/>
                </a:solidFill>
                <a:latin typeface="Calibri"/>
              </a:rPr>
              <a:t>Mariya Zheleva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400">
                <a:solidFill>
                  <a:srgbClr val="000000"/>
                </a:solidFill>
                <a:latin typeface="Calibri"/>
              </a:rPr>
              <a:t>Department of Computer Science</a:t>
            </a:r>
            <a:endParaRPr/>
          </a:p>
          <a:p>
            <a:pPr algn="ctr">
              <a:lnSpc>
                <a:spcPct val="100000"/>
              </a:lnSpc>
            </a:pPr>
            <a:r>
              <a:rPr i="1" lang="en-US" sz="2400">
                <a:solidFill>
                  <a:srgbClr val="000000"/>
                </a:solidFill>
                <a:latin typeface="Calibri"/>
              </a:rPr>
              <a:t>University of California Santa Barbara</a:t>
            </a:r>
            <a:endParaRPr/>
          </a:p>
        </p:txBody>
      </p:sp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lang="en-US" sz="4400">
                <a:solidFill>
                  <a:srgbClr val="548235"/>
                </a:solidFill>
                <a:latin typeface="Calibri Light"/>
              </a:rPr>
              <a:t>Bringing Visibility to Rural Users</a:t>
            </a:r>
            <a:endParaRPr/>
          </a:p>
        </p:txBody>
      </p:sp>
      <p:pic>
        <p:nvPicPr>
          <p:cNvPr descr="" id="215" name="Picture 4"/>
          <p:cNvPicPr/>
          <p:nvPr/>
        </p:nvPicPr>
        <p:blipFill>
          <a:blip r:embed="rId1"/>
          <a:stretch>
            <a:fillRect/>
          </a:stretch>
        </p:blipFill>
        <p:spPr>
          <a:xfrm>
            <a:off x="682200" y="1285200"/>
            <a:ext cx="7160760" cy="4885920"/>
          </a:xfrm>
          <a:prstGeom prst="rect">
            <a:avLst/>
          </a:prstGeom>
        </p:spPr>
      </p:pic>
      <p:pic>
        <p:nvPicPr>
          <p:cNvPr descr="" id="216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7085160" y="1558080"/>
            <a:ext cx="4809600" cy="1427040"/>
          </a:xfrm>
          <a:prstGeom prst="rect">
            <a:avLst/>
          </a:prstGeom>
        </p:spPr>
      </p:pic>
      <p:sp>
        <p:nvSpPr>
          <p:cNvPr id="217" name="CustomShape 2"/>
          <p:cNvSpPr/>
          <p:nvPr/>
        </p:nvSpPr>
        <p:spPr>
          <a:xfrm>
            <a:off x="7993440" y="3952800"/>
            <a:ext cx="4039920" cy="94356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b="1" lang="en-US" sz="2800">
                <a:solidFill>
                  <a:srgbClr val="ff0000"/>
                </a:solidFill>
                <a:latin typeface="Calibri"/>
              </a:rPr>
              <a:t>98% Rural territory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2800">
                <a:solidFill>
                  <a:srgbClr val="ff0000"/>
                </a:solidFill>
                <a:latin typeface="Calibri"/>
              </a:rPr>
              <a:t>2% Urban territory</a:t>
            </a:r>
            <a:endParaRPr/>
          </a:p>
        </p:txBody>
      </p:sp>
      <p:sp>
        <p:nvSpPr>
          <p:cNvPr id="218" name="CustomShape 3"/>
          <p:cNvSpPr/>
          <p:nvPr/>
        </p:nvSpPr>
        <p:spPr>
          <a:xfrm>
            <a:off x="7328880" y="5753160"/>
            <a:ext cx="529272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[Zheleva, Schmitt, Vigil, Belding, </a:t>
            </a:r>
            <a:r>
              <a:rPr i="1" lang="en-US">
                <a:solidFill>
                  <a:srgbClr val="000000"/>
                </a:solidFill>
                <a:latin typeface="Calibri"/>
              </a:rPr>
              <a:t>ICTD 2013</a:t>
            </a:r>
            <a:r>
              <a:rPr lang="en-US">
                <a:solidFill>
                  <a:srgbClr val="000000"/>
                </a:solidFill>
                <a:latin typeface="Calibri"/>
              </a:rPr>
              <a:t>]</a:t>
            </a:r>
            <a:endParaRPr/>
          </a:p>
        </p:txBody>
      </p:sp>
      <p:sp>
        <p:nvSpPr>
          <p:cNvPr id="219" name="CustomShape 4"/>
          <p:cNvSpPr/>
          <p:nvPr/>
        </p:nvSpPr>
        <p:spPr>
          <a:xfrm>
            <a:off x="7233840" y="1889640"/>
            <a:ext cx="2488680" cy="223200"/>
          </a:xfrm>
          <a:prstGeom prst="rect">
            <a:avLst/>
          </a:prstGeom>
          <a:ln w="38160">
            <a:solidFill>
              <a:srgbClr val="ff0000"/>
            </a:solidFill>
            <a:miter/>
          </a:ln>
        </p:spPr>
      </p:sp>
      <p:sp>
        <p:nvSpPr>
          <p:cNvPr id="220" name="CustomShape 5"/>
          <p:cNvSpPr/>
          <p:nvPr/>
        </p:nvSpPr>
        <p:spPr>
          <a:xfrm>
            <a:off x="7233840" y="2383920"/>
            <a:ext cx="2488680" cy="223200"/>
          </a:xfrm>
          <a:prstGeom prst="rect">
            <a:avLst/>
          </a:prstGeom>
          <a:ln w="38160">
            <a:solidFill>
              <a:srgbClr val="ff0000"/>
            </a:solidFill>
            <a:miter/>
          </a:ln>
        </p:spPr>
      </p:sp>
      <p:sp>
        <p:nvSpPr>
          <p:cNvPr id="221" name="CustomShape 6"/>
          <p:cNvSpPr/>
          <p:nvPr/>
        </p:nvSpPr>
        <p:spPr>
          <a:xfrm>
            <a:off x="7233840" y="2408400"/>
            <a:ext cx="1046160" cy="198720"/>
          </a:xfrm>
          <a:prstGeom prst="rect">
            <a:avLst/>
          </a:prstGeom>
          <a:ln w="38160">
            <a:solidFill>
              <a:srgbClr val="ff0000"/>
            </a:solidFill>
            <a:miter/>
          </a:ln>
        </p:spPr>
      </p:sp>
      <p:sp>
        <p:nvSpPr>
          <p:cNvPr id="222" name="CustomShape 7"/>
          <p:cNvSpPr/>
          <p:nvPr/>
        </p:nvSpPr>
        <p:spPr>
          <a:xfrm>
            <a:off x="7223760" y="1904040"/>
            <a:ext cx="1046160" cy="198720"/>
          </a:xfrm>
          <a:prstGeom prst="rect">
            <a:avLst/>
          </a:prstGeom>
          <a:ln w="38160">
            <a:solidFill>
              <a:srgbClr val="ff0000"/>
            </a:solidFill>
            <a:miter/>
          </a:ln>
        </p:spPr>
      </p:sp>
      <p:sp>
        <p:nvSpPr>
          <p:cNvPr id="223" name="CustomShape 8"/>
          <p:cNvSpPr/>
          <p:nvPr/>
        </p:nvSpPr>
        <p:spPr>
          <a:xfrm>
            <a:off x="10475280" y="1914120"/>
            <a:ext cx="1279440" cy="198720"/>
          </a:xfrm>
          <a:prstGeom prst="rect">
            <a:avLst/>
          </a:prstGeom>
          <a:ln w="38160">
            <a:solidFill>
              <a:srgbClr val="ff0000"/>
            </a:solidFill>
            <a:miter/>
          </a:ln>
        </p:spPr>
      </p:sp>
      <p:sp>
        <p:nvSpPr>
          <p:cNvPr id="224" name="CustomShape 9"/>
          <p:cNvSpPr/>
          <p:nvPr/>
        </p:nvSpPr>
        <p:spPr>
          <a:xfrm>
            <a:off x="10483200" y="2404080"/>
            <a:ext cx="1279440" cy="198720"/>
          </a:xfrm>
          <a:prstGeom prst="rect">
            <a:avLst/>
          </a:prstGeom>
          <a:ln w="38160">
            <a:solidFill>
              <a:srgbClr val="ff0000"/>
            </a:solidFill>
            <a:miter/>
          </a:ln>
        </p:spPr>
      </p:sp>
    </p:spTree>
  </p:cSld>
  <p:timing>
    <p:tnLst>
      <p:par>
        <p:cTn dur="indefinite" id="84" nodeType="tmRoot" restart="never">
          <p:childTnLst>
            <p:seq>
              <p:cTn dur="indefinite" id="85" nodeType="mainSeq">
                <p:childTnLst>
                  <p:par>
                    <p:cTn fill="hold" id="86">
                      <p:stCondLst>
                        <p:cond delay="indefinite"/>
                      </p:stCondLst>
                      <p:childTnLst>
                        <p:par>
                          <p:cTn fill="hold" id="87">
                            <p:stCondLst>
                              <p:cond delay="0"/>
                            </p:stCondLst>
                            <p:childTnLst>
                              <p:par>
                                <p:cTn fill="hold" id="88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0">
                      <p:stCondLst>
                        <p:cond delay="indefinite"/>
                      </p:stCondLst>
                      <p:childTnLst>
                        <p:par>
                          <p:cTn fill="hold" id="91">
                            <p:stCondLst>
                              <p:cond delay="0"/>
                            </p:stCondLst>
                            <p:childTnLst>
                              <p:par>
                                <p:cTn fill="hold" id="92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94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6">
                      <p:stCondLst>
                        <p:cond delay="indefinite"/>
                      </p:stCondLst>
                      <p:childTnLst>
                        <p:par>
                          <p:cTn fill="hold" id="97">
                            <p:stCondLst>
                              <p:cond delay="0"/>
                            </p:stCondLst>
                            <p:childTnLst>
                              <p:par>
                                <p:cTn fill="hold" id="98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0">
                      <p:stCondLst>
                        <p:cond delay="indefinite"/>
                      </p:stCondLst>
                      <p:childTnLst>
                        <p:par>
                          <p:cTn fill="hold" id="101">
                            <p:stCondLst>
                              <p:cond delay="0"/>
                            </p:stCondLst>
                            <p:childTnLst>
                              <p:par>
                                <p:cTn fill="hold" id="102" nodeType="clickEffect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04" nodeType="withEffect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06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08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10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12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lang="en-US" sz="4400">
                <a:solidFill>
                  <a:srgbClr val="548235"/>
                </a:solidFill>
                <a:latin typeface="Calibri Light"/>
              </a:rPr>
              <a:t>Bringing Visibility to Rural Users</a:t>
            </a:r>
            <a:endParaRPr/>
          </a:p>
        </p:txBody>
      </p:sp>
      <p:pic>
        <p:nvPicPr>
          <p:cNvPr descr="" id="226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2600280" y="1602720"/>
            <a:ext cx="3333240" cy="2499840"/>
          </a:xfrm>
          <a:prstGeom prst="rect">
            <a:avLst/>
          </a:prstGeom>
        </p:spPr>
      </p:pic>
      <p:pic>
        <p:nvPicPr>
          <p:cNvPr descr="" id="227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6653160" y="1690560"/>
            <a:ext cx="3628800" cy="2466720"/>
          </a:xfrm>
          <a:prstGeom prst="rect">
            <a:avLst/>
          </a:prstGeom>
        </p:spPr>
      </p:pic>
      <p:sp>
        <p:nvSpPr>
          <p:cNvPr id="228" name="CustomShape 2"/>
          <p:cNvSpPr/>
          <p:nvPr/>
        </p:nvSpPr>
        <p:spPr>
          <a:xfrm>
            <a:off x="1987920" y="4379400"/>
            <a:ext cx="4558320" cy="1187640"/>
          </a:xfrm>
          <a:prstGeom prst="rect">
            <a:avLst/>
          </a:prstGeom>
        </p:spPr>
        <p:txBody>
          <a:bodyPr bIns="45000" lIns="90000" rIns="90000" tIns="45000" wrap="none"/>
          <a:p>
            <a:pPr algn="ctr">
              <a:lnSpc>
                <a:spcPct val="100000"/>
              </a:lnSpc>
            </a:pPr>
            <a:r>
              <a:rPr b="1" lang="en-US" sz="2400">
                <a:solidFill>
                  <a:srgbClr val="ff0000"/>
                </a:solidFill>
                <a:latin typeface="Calibri"/>
              </a:rPr>
              <a:t>55% </a:t>
            </a:r>
            <a:r>
              <a:rPr lang="en-US" sz="2400">
                <a:solidFill>
                  <a:srgbClr val="000000"/>
                </a:solidFill>
                <a:latin typeface="Calibri"/>
              </a:rPr>
              <a:t>of activity is </a:t>
            </a:r>
            <a:r>
              <a:rPr b="1" lang="en-US" sz="2400">
                <a:solidFill>
                  <a:srgbClr val="ff0000"/>
                </a:solidFill>
                <a:latin typeface="Calibri"/>
              </a:rPr>
              <a:t>between 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en-US" sz="2400">
                <a:solidFill>
                  <a:srgbClr val="ff0000"/>
                </a:solidFill>
                <a:latin typeface="Calibri"/>
              </a:rPr>
              <a:t>urban </a:t>
            </a:r>
            <a:r>
              <a:rPr lang="en-US" sz="2400">
                <a:solidFill>
                  <a:srgbClr val="000000"/>
                </a:solidFill>
                <a:latin typeface="Calibri"/>
              </a:rPr>
              <a:t>users and another 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en-US" sz="2400">
                <a:solidFill>
                  <a:srgbClr val="0070c0"/>
                </a:solidFill>
                <a:latin typeface="Calibri"/>
              </a:rPr>
              <a:t>18% involves urban </a:t>
            </a:r>
            <a:r>
              <a:rPr lang="en-US" sz="2400">
                <a:solidFill>
                  <a:srgbClr val="000000"/>
                </a:solidFill>
                <a:latin typeface="Calibri"/>
              </a:rPr>
              <a:t>users</a:t>
            </a:r>
            <a:endParaRPr/>
          </a:p>
        </p:txBody>
      </p:sp>
      <p:sp>
        <p:nvSpPr>
          <p:cNvPr id="229" name="CustomShape 3"/>
          <p:cNvSpPr/>
          <p:nvPr/>
        </p:nvSpPr>
        <p:spPr>
          <a:xfrm>
            <a:off x="6823440" y="4564080"/>
            <a:ext cx="3726000" cy="821880"/>
          </a:xfrm>
          <a:prstGeom prst="rect">
            <a:avLst/>
          </a:prstGeom>
        </p:spPr>
        <p:txBody>
          <a:bodyPr bIns="45000" lIns="90000" rIns="90000" tIns="45000" wrap="none"/>
          <a:p>
            <a:pPr algn="ctr">
              <a:lnSpc>
                <a:spcPct val="100000"/>
              </a:lnSpc>
            </a:pPr>
            <a:r>
              <a:rPr lang="en-US" sz="2400">
                <a:solidFill>
                  <a:srgbClr val="000000"/>
                </a:solidFill>
                <a:latin typeface="Calibri"/>
              </a:rPr>
              <a:t>Same type calls within 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400">
                <a:solidFill>
                  <a:srgbClr val="000000"/>
                </a:solidFill>
                <a:latin typeface="Calibri"/>
              </a:rPr>
              <a:t>close proximity.</a:t>
            </a:r>
            <a:endParaRPr/>
          </a:p>
        </p:txBody>
      </p:sp>
      <p:sp>
        <p:nvSpPr>
          <p:cNvPr id="230" name="CustomShape 4"/>
          <p:cNvSpPr/>
          <p:nvPr/>
        </p:nvSpPr>
        <p:spPr>
          <a:xfrm>
            <a:off x="7328880" y="5753160"/>
            <a:ext cx="529272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[Zheleva, Schmitt, Vigil, Belding, </a:t>
            </a:r>
            <a:r>
              <a:rPr i="1" lang="en-US">
                <a:solidFill>
                  <a:srgbClr val="000000"/>
                </a:solidFill>
                <a:latin typeface="Calibri"/>
              </a:rPr>
              <a:t>ICTD 2013</a:t>
            </a:r>
            <a:r>
              <a:rPr lang="en-US">
                <a:solidFill>
                  <a:srgbClr val="000000"/>
                </a:solidFill>
                <a:latin typeface="Calibri"/>
              </a:rPr>
              <a:t>]</a:t>
            </a:r>
            <a:endParaRPr/>
          </a:p>
        </p:txBody>
      </p:sp>
      <p:sp>
        <p:nvSpPr>
          <p:cNvPr id="231" name="CustomShape 5"/>
          <p:cNvSpPr/>
          <p:nvPr/>
        </p:nvSpPr>
        <p:spPr>
          <a:xfrm>
            <a:off x="2661120" y="3152880"/>
            <a:ext cx="741960" cy="487440"/>
          </a:xfrm>
          <a:prstGeom prst="rect">
            <a:avLst/>
          </a:prstGeom>
          <a:ln w="38160">
            <a:solidFill>
              <a:srgbClr val="ff0000"/>
            </a:solidFill>
            <a:miter/>
          </a:ln>
        </p:spPr>
      </p:sp>
      <p:sp>
        <p:nvSpPr>
          <p:cNvPr id="232" name="CustomShape 6"/>
          <p:cNvSpPr/>
          <p:nvPr/>
        </p:nvSpPr>
        <p:spPr>
          <a:xfrm>
            <a:off x="5104800" y="1993680"/>
            <a:ext cx="741960" cy="487440"/>
          </a:xfrm>
          <a:prstGeom prst="rect">
            <a:avLst/>
          </a:prstGeom>
          <a:ln w="38160">
            <a:solidFill>
              <a:srgbClr val="ff0000"/>
            </a:solidFill>
            <a:miter/>
          </a:ln>
        </p:spPr>
      </p:sp>
      <p:sp>
        <p:nvSpPr>
          <p:cNvPr id="233" name="CustomShape 7"/>
          <p:cNvSpPr/>
          <p:nvPr/>
        </p:nvSpPr>
        <p:spPr>
          <a:xfrm>
            <a:off x="6653160" y="1690560"/>
            <a:ext cx="1931760" cy="546480"/>
          </a:xfrm>
          <a:prstGeom prst="rect">
            <a:avLst/>
          </a:prstGeom>
          <a:ln w="38160">
            <a:solidFill>
              <a:srgbClr val="ff0000"/>
            </a:solidFill>
            <a:miter/>
          </a:ln>
        </p:spPr>
      </p:sp>
      <p:sp>
        <p:nvSpPr>
          <p:cNvPr id="234" name="CustomShape 8"/>
          <p:cNvSpPr/>
          <p:nvPr/>
        </p:nvSpPr>
        <p:spPr>
          <a:xfrm>
            <a:off x="6673320" y="3067200"/>
            <a:ext cx="1931760" cy="546480"/>
          </a:xfrm>
          <a:prstGeom prst="rect">
            <a:avLst/>
          </a:prstGeom>
          <a:ln w="38160">
            <a:solidFill>
              <a:srgbClr val="ff0000"/>
            </a:solidFill>
            <a:miter/>
          </a:ln>
        </p:spPr>
      </p:sp>
    </p:spTree>
  </p:cSld>
  <p:timing>
    <p:tnLst>
      <p:par>
        <p:cTn dur="indefinite" id="114" nodeType="tmRoot" restart="never">
          <p:childTnLst>
            <p:seq>
              <p:cTn dur="indefinite" id="115" nodeType="mainSeq">
                <p:childTnLst>
                  <p:par>
                    <p:cTn fill="hold" id="116">
                      <p:stCondLst>
                        <p:cond delay="indefinite"/>
                      </p:stCondLst>
                      <p:childTnLst>
                        <p:par>
                          <p:cTn fill="hold" id="117">
                            <p:stCondLst>
                              <p:cond delay="0"/>
                            </p:stCondLst>
                            <p:childTnLst>
                              <p:par>
                                <p:cTn fill="hold" id="118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20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22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24">
                      <p:stCondLst>
                        <p:cond delay="indefinite"/>
                      </p:stCondLst>
                      <p:childTnLst>
                        <p:par>
                          <p:cTn fill="hold" id="125">
                            <p:stCondLst>
                              <p:cond delay="0"/>
                            </p:stCondLst>
                            <p:childTnLst>
                              <p:par>
                                <p:cTn fill="hold" id="126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28">
                      <p:stCondLst>
                        <p:cond delay="indefinite"/>
                      </p:stCondLst>
                      <p:childTnLst>
                        <p:par>
                          <p:cTn fill="hold" id="129">
                            <p:stCondLst>
                              <p:cond delay="0"/>
                            </p:stCondLst>
                            <p:childTnLst>
                              <p:par>
                                <p:cTn fill="hold" id="130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32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34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lang="en-US" sz="4400">
                <a:solidFill>
                  <a:srgbClr val="548235"/>
                </a:solidFill>
                <a:latin typeface="Calibri Light"/>
              </a:rPr>
              <a:t>Bringing Visibility to Rural Users</a:t>
            </a:r>
            <a:endParaRPr/>
          </a:p>
        </p:txBody>
      </p:sp>
      <p:graphicFrame>
        <p:nvGraphicFramePr>
          <p:cNvPr id="236" name="Chart 3"/>
          <p:cNvGraphicFramePr/>
          <p:nvPr/>
        </p:nvGraphicFramePr>
        <p:xfrm>
          <a:off x="2809080" y="2015280"/>
          <a:ext cx="6111000" cy="3409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pic>
        <p:nvPicPr>
          <p:cNvPr descr="" id="237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1785240" y="1347840"/>
            <a:ext cx="7160760" cy="4885920"/>
          </a:xfrm>
          <a:prstGeom prst="rect">
            <a:avLst/>
          </a:prstGeom>
        </p:spPr>
      </p:pic>
      <p:sp>
        <p:nvSpPr>
          <p:cNvPr id="238" name="CustomShape 2"/>
          <p:cNvSpPr/>
          <p:nvPr/>
        </p:nvSpPr>
        <p:spPr>
          <a:xfrm>
            <a:off x="7634520" y="2252880"/>
            <a:ext cx="4371480" cy="1292400"/>
          </a:xfrm>
          <a:prstGeom prst="rect">
            <a:avLst>
              <a:gd fmla="val 16667" name="adj"/>
            </a:avLst>
          </a:prstGeom>
          <a:solidFill>
            <a:srgbClr val="ffc000"/>
          </a:solidFill>
          <a:ln w="38160">
            <a:solidFill>
              <a:srgbClr val="c55a11"/>
            </a:solidFill>
            <a:miter/>
          </a:ln>
        </p:spPr>
      </p:sp>
      <p:sp>
        <p:nvSpPr>
          <p:cNvPr id="239" name="CustomShape 3"/>
          <p:cNvSpPr/>
          <p:nvPr/>
        </p:nvSpPr>
        <p:spPr>
          <a:xfrm>
            <a:off x="7727400" y="2371320"/>
            <a:ext cx="4244040" cy="1005120"/>
          </a:xfrm>
          <a:prstGeom prst="rect">
            <a:avLst/>
          </a:prstGeom>
        </p:spPr>
        <p:txBody>
          <a:bodyPr bIns="45000" lIns="90000" rIns="90000" tIns="45000" wrap="none"/>
          <a:p>
            <a:pPr algn="ctr">
              <a:lnSpc>
                <a:spcPct val="100000"/>
              </a:lnSpc>
            </a:pPr>
            <a:r>
              <a:rPr b="1" lang="en-US" sz="2000">
                <a:solidFill>
                  <a:srgbClr val="ff0000"/>
                </a:solidFill>
                <a:latin typeface="Calibri"/>
              </a:rPr>
              <a:t>51.7%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000">
                <a:solidFill>
                  <a:srgbClr val="000000"/>
                </a:solidFill>
                <a:latin typeface="Calibri"/>
              </a:rPr>
              <a:t>Rural antennas associated with 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000">
                <a:solidFill>
                  <a:srgbClr val="000000"/>
                </a:solidFill>
                <a:latin typeface="Calibri"/>
              </a:rPr>
              <a:t>Transportation</a:t>
            </a:r>
            <a:endParaRPr/>
          </a:p>
        </p:txBody>
      </p:sp>
    </p:spTree>
  </p:cSld>
  <p:timing>
    <p:tnLst>
      <p:par>
        <p:cTn dur="indefinite" id="136" nodeType="tmRoot" restart="never">
          <p:childTnLst>
            <p:seq>
              <p:cTn dur="indefinite" id="137" nodeType="mainSeq">
                <p:childTnLst>
                  <p:par>
                    <p:cTn fill="hold" id="138">
                      <p:stCondLst>
                        <p:cond delay="indefinite"/>
                      </p:stCondLst>
                      <p:childTnLst>
                        <p:par>
                          <p:cTn fill="hold" id="139">
                            <p:stCondLst>
                              <p:cond delay="0"/>
                            </p:stCondLst>
                            <p:childTnLst>
                              <p:par>
                                <p:cTn fill="hold" id="140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42">
                      <p:stCondLst>
                        <p:cond delay="indefinite"/>
                      </p:stCondLst>
                      <p:childTnLst>
                        <p:par>
                          <p:cTn fill="hold" id="143">
                            <p:stCondLst>
                              <p:cond delay="0"/>
                            </p:stCondLst>
                            <p:childTnLst>
                              <p:par>
                                <p:cTn fill="hold" id="144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46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lang="en-US" sz="4400">
                <a:solidFill>
                  <a:srgbClr val="548235"/>
                </a:solidFill>
                <a:latin typeface="Calibri Light"/>
              </a:rPr>
              <a:t>Bringing Visibility to Rural Users</a:t>
            </a:r>
            <a:endParaRPr/>
          </a:p>
        </p:txBody>
      </p:sp>
      <p:graphicFrame>
        <p:nvGraphicFramePr>
          <p:cNvPr id="241" name="Chart 10"/>
          <p:cNvGraphicFramePr/>
          <p:nvPr/>
        </p:nvGraphicFramePr>
        <p:xfrm>
          <a:off x="838080" y="1720800"/>
          <a:ext cx="4571640" cy="2742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242" name="Chart 12"/>
          <p:cNvGraphicFramePr/>
          <p:nvPr/>
        </p:nvGraphicFramePr>
        <p:xfrm>
          <a:off x="6971040" y="1785960"/>
          <a:ext cx="4571640" cy="2742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3" name="CustomShape 2"/>
          <p:cNvSpPr/>
          <p:nvPr/>
        </p:nvSpPr>
        <p:spPr>
          <a:xfrm>
            <a:off x="4023360" y="2458800"/>
            <a:ext cx="705240" cy="691920"/>
          </a:xfrm>
          <a:prstGeom prst="rect">
            <a:avLst/>
          </a:prstGeom>
          <a:ln w="38160">
            <a:solidFill>
              <a:srgbClr val="ff0000"/>
            </a:solidFill>
            <a:miter/>
          </a:ln>
        </p:spPr>
      </p:sp>
      <p:sp>
        <p:nvSpPr>
          <p:cNvPr id="244" name="CustomShape 3"/>
          <p:cNvSpPr/>
          <p:nvPr/>
        </p:nvSpPr>
        <p:spPr>
          <a:xfrm>
            <a:off x="10014840" y="2611080"/>
            <a:ext cx="705240" cy="691920"/>
          </a:xfrm>
          <a:prstGeom prst="rect">
            <a:avLst/>
          </a:prstGeom>
          <a:ln w="38160">
            <a:solidFill>
              <a:srgbClr val="ff0000"/>
            </a:solidFill>
            <a:miter/>
          </a:ln>
        </p:spPr>
      </p:sp>
      <p:sp>
        <p:nvSpPr>
          <p:cNvPr id="245" name="CustomShape 4"/>
          <p:cNvSpPr/>
          <p:nvPr/>
        </p:nvSpPr>
        <p:spPr>
          <a:xfrm>
            <a:off x="7328880" y="5753160"/>
            <a:ext cx="529272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[Zheleva, Schmitt, Vigil, Belding, </a:t>
            </a:r>
            <a:r>
              <a:rPr i="1" lang="en-US">
                <a:solidFill>
                  <a:srgbClr val="000000"/>
                </a:solidFill>
                <a:latin typeface="Calibri"/>
              </a:rPr>
              <a:t>ICTD 2013</a:t>
            </a:r>
            <a:r>
              <a:rPr lang="en-US">
                <a:solidFill>
                  <a:srgbClr val="000000"/>
                </a:solidFill>
                <a:latin typeface="Calibri"/>
              </a:rPr>
              <a:t>]</a:t>
            </a:r>
            <a:endParaRPr/>
          </a:p>
        </p:txBody>
      </p:sp>
      <p:sp>
        <p:nvSpPr>
          <p:cNvPr id="246" name="CustomShape 5"/>
          <p:cNvSpPr/>
          <p:nvPr/>
        </p:nvSpPr>
        <p:spPr>
          <a:xfrm>
            <a:off x="946440" y="4829400"/>
            <a:ext cx="4371480" cy="923040"/>
          </a:xfrm>
          <a:prstGeom prst="rect">
            <a:avLst>
              <a:gd fmla="val 16667" name="adj"/>
            </a:avLst>
          </a:prstGeom>
          <a:solidFill>
            <a:srgbClr val="ffc000"/>
          </a:solidFill>
          <a:ln w="38160">
            <a:solidFill>
              <a:srgbClr val="c55a11"/>
            </a:solidFill>
            <a:miter/>
          </a:ln>
        </p:spPr>
      </p:sp>
      <p:sp>
        <p:nvSpPr>
          <p:cNvPr id="247" name="CustomShape 6"/>
          <p:cNvSpPr/>
          <p:nvPr/>
        </p:nvSpPr>
        <p:spPr>
          <a:xfrm>
            <a:off x="697680" y="4809240"/>
            <a:ext cx="4869000" cy="1005120"/>
          </a:xfrm>
          <a:prstGeom prst="rect">
            <a:avLst/>
          </a:prstGeom>
        </p:spPr>
        <p:txBody>
          <a:bodyPr bIns="45000" lIns="90000" rIns="90000" tIns="45000" wrap="none"/>
          <a:p>
            <a:pPr algn="ctr">
              <a:lnSpc>
                <a:spcPct val="100000"/>
              </a:lnSpc>
            </a:pPr>
            <a:r>
              <a:rPr lang="en-US" sz="2000">
                <a:solidFill>
                  <a:srgbClr val="000000"/>
                </a:solidFill>
                <a:latin typeface="Calibri"/>
              </a:rPr>
              <a:t>Average call duration 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000">
                <a:solidFill>
                  <a:srgbClr val="ff0000"/>
                </a:solidFill>
                <a:latin typeface="Calibri"/>
              </a:rPr>
              <a:t>decreased 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000">
                <a:solidFill>
                  <a:srgbClr val="000000"/>
                </a:solidFill>
                <a:latin typeface="Calibri"/>
              </a:rPr>
              <a:t>from</a:t>
            </a:r>
            <a:r>
              <a:rPr b="1" lang="en-US" sz="2000">
                <a:solidFill>
                  <a:srgbClr val="000000"/>
                </a:solidFill>
                <a:latin typeface="Calibri"/>
              </a:rPr>
              <a:t> </a:t>
            </a:r>
            <a:r>
              <a:rPr b="1" lang="en-US" sz="2000">
                <a:solidFill>
                  <a:srgbClr val="ff0000"/>
                </a:solidFill>
                <a:latin typeface="Calibri"/>
              </a:rPr>
              <a:t>95.5 </a:t>
            </a:r>
            <a:r>
              <a:rPr lang="en-US" sz="2000">
                <a:solidFill>
                  <a:srgbClr val="000000"/>
                </a:solidFill>
                <a:latin typeface="Calibri"/>
              </a:rPr>
              <a:t>seconds to </a:t>
            </a:r>
            <a:r>
              <a:rPr b="1" lang="en-US" sz="2000">
                <a:solidFill>
                  <a:srgbClr val="ff0000"/>
                </a:solidFill>
                <a:latin typeface="Calibri"/>
              </a:rPr>
              <a:t>84.8 </a:t>
            </a:r>
            <a:r>
              <a:rPr lang="en-US" sz="2000">
                <a:solidFill>
                  <a:srgbClr val="000000"/>
                </a:solidFill>
                <a:latin typeface="Calibri"/>
              </a:rPr>
              <a:t>seconds.</a:t>
            </a:r>
            <a:endParaRPr/>
          </a:p>
        </p:txBody>
      </p:sp>
      <p:sp>
        <p:nvSpPr>
          <p:cNvPr id="248" name="CustomShape 7"/>
          <p:cNvSpPr/>
          <p:nvPr/>
        </p:nvSpPr>
        <p:spPr>
          <a:xfrm>
            <a:off x="5550480" y="4829400"/>
            <a:ext cx="4371480" cy="923040"/>
          </a:xfrm>
          <a:prstGeom prst="rect">
            <a:avLst>
              <a:gd fmla="val 16667" name="adj"/>
            </a:avLst>
          </a:prstGeom>
          <a:solidFill>
            <a:srgbClr val="c5e0b4"/>
          </a:solidFill>
          <a:ln w="38160">
            <a:solidFill>
              <a:srgbClr val="385623"/>
            </a:solidFill>
            <a:miter/>
          </a:ln>
        </p:spPr>
      </p:sp>
      <p:sp>
        <p:nvSpPr>
          <p:cNvPr id="249" name="CustomShape 8"/>
          <p:cNvSpPr/>
          <p:nvPr/>
        </p:nvSpPr>
        <p:spPr>
          <a:xfrm>
            <a:off x="5946480" y="4809240"/>
            <a:ext cx="3579480" cy="1005120"/>
          </a:xfrm>
          <a:prstGeom prst="rect">
            <a:avLst/>
          </a:prstGeom>
        </p:spPr>
        <p:txBody>
          <a:bodyPr bIns="45000" lIns="90000" rIns="90000" tIns="45000" wrap="none"/>
          <a:p>
            <a:pPr algn="ctr">
              <a:lnSpc>
                <a:spcPct val="100000"/>
              </a:lnSpc>
            </a:pPr>
            <a:r>
              <a:rPr lang="en-US" sz="2000">
                <a:solidFill>
                  <a:srgbClr val="000000"/>
                </a:solidFill>
                <a:latin typeface="Calibri"/>
              </a:rPr>
              <a:t>Average distance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000">
                <a:solidFill>
                  <a:srgbClr val="ff0000"/>
                </a:solidFill>
                <a:latin typeface="Calibri"/>
              </a:rPr>
              <a:t>decreased 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000">
                <a:solidFill>
                  <a:srgbClr val="000000"/>
                </a:solidFill>
                <a:latin typeface="Calibri"/>
              </a:rPr>
              <a:t>from</a:t>
            </a:r>
            <a:r>
              <a:rPr b="1" lang="en-US" sz="2000">
                <a:solidFill>
                  <a:srgbClr val="000000"/>
                </a:solidFill>
                <a:latin typeface="Calibri"/>
              </a:rPr>
              <a:t> </a:t>
            </a:r>
            <a:r>
              <a:rPr b="1" lang="en-US" sz="2000">
                <a:solidFill>
                  <a:srgbClr val="ff0000"/>
                </a:solidFill>
                <a:latin typeface="Calibri"/>
              </a:rPr>
              <a:t>22.4 </a:t>
            </a:r>
            <a:r>
              <a:rPr lang="en-US" sz="2000">
                <a:solidFill>
                  <a:srgbClr val="000000"/>
                </a:solidFill>
                <a:latin typeface="Calibri"/>
              </a:rPr>
              <a:t>km to </a:t>
            </a:r>
            <a:r>
              <a:rPr b="1" lang="en-US" sz="2000">
                <a:solidFill>
                  <a:srgbClr val="ff0000"/>
                </a:solidFill>
                <a:latin typeface="Calibri"/>
              </a:rPr>
              <a:t>13.4 </a:t>
            </a:r>
            <a:r>
              <a:rPr lang="en-US" sz="2000">
                <a:solidFill>
                  <a:srgbClr val="000000"/>
                </a:solidFill>
                <a:latin typeface="Calibri"/>
              </a:rPr>
              <a:t>km.</a:t>
            </a:r>
            <a:endParaRPr/>
          </a:p>
        </p:txBody>
      </p:sp>
    </p:spTree>
  </p:cSld>
  <p:timing>
    <p:tnLst>
      <p:par>
        <p:cTn dur="indefinite" id="148" nodeType="tmRoot" restart="never">
          <p:childTnLst>
            <p:seq>
              <p:cTn dur="indefinite" id="149" nodeType="mainSeq">
                <p:childTnLst>
                  <p:par>
                    <p:cTn fill="hold" id="150">
                      <p:stCondLst>
                        <p:cond delay="indefinite"/>
                      </p:stCondLst>
                      <p:childTnLst>
                        <p:par>
                          <p:cTn fill="hold" id="151">
                            <p:stCondLst>
                              <p:cond delay="0"/>
                            </p:stCondLst>
                            <p:childTnLst>
                              <p:par>
                                <p:cTn fill="hold" id="152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54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6">
                      <p:stCondLst>
                        <p:cond delay="indefinite"/>
                      </p:stCondLst>
                      <p:childTnLst>
                        <p:par>
                          <p:cTn fill="hold" id="157">
                            <p:stCondLst>
                              <p:cond delay="0"/>
                            </p:stCondLst>
                            <p:childTnLst>
                              <p:par>
                                <p:cTn fill="hold" id="158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60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62">
                      <p:stCondLst>
                        <p:cond delay="indefinite"/>
                      </p:stCondLst>
                      <p:childTnLst>
                        <p:par>
                          <p:cTn fill="hold" id="163">
                            <p:stCondLst>
                              <p:cond delay="0"/>
                            </p:stCondLst>
                            <p:childTnLst>
                              <p:par>
                                <p:cTn fill="hold" id="164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66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lang="en-US" sz="4400">
                <a:solidFill>
                  <a:srgbClr val="548235"/>
                </a:solidFill>
                <a:latin typeface="Calibri Light"/>
              </a:rPr>
              <a:t>Bringing Visibility to Rural Users</a:t>
            </a:r>
            <a:endParaRPr/>
          </a:p>
        </p:txBody>
      </p:sp>
      <p:pic>
        <p:nvPicPr>
          <p:cNvPr descr="" id="251" name="Picture 4"/>
          <p:cNvPicPr/>
          <p:nvPr/>
        </p:nvPicPr>
        <p:blipFill>
          <a:blip r:embed="rId1"/>
          <a:stretch>
            <a:fillRect/>
          </a:stretch>
        </p:blipFill>
        <p:spPr>
          <a:xfrm>
            <a:off x="999000" y="1543680"/>
            <a:ext cx="1976040" cy="1162080"/>
          </a:xfrm>
          <a:prstGeom prst="rect">
            <a:avLst/>
          </a:prstGeom>
        </p:spPr>
      </p:pic>
      <p:sp>
        <p:nvSpPr>
          <p:cNvPr id="252" name="CustomShape 2"/>
          <p:cNvSpPr/>
          <p:nvPr/>
        </p:nvSpPr>
        <p:spPr>
          <a:xfrm>
            <a:off x="937800" y="1401840"/>
            <a:ext cx="10479240" cy="1340280"/>
          </a:xfrm>
          <a:prstGeom prst="rect">
            <a:avLst>
              <a:gd fmla="val 16667" name="adj"/>
            </a:avLst>
          </a:prstGeom>
          <a:solidFill>
            <a:srgbClr val="ffc000"/>
          </a:solidFill>
          <a:ln w="38160">
            <a:solidFill>
              <a:srgbClr val="c55a11"/>
            </a:solidFill>
            <a:miter/>
          </a:ln>
        </p:spPr>
      </p:sp>
      <p:sp>
        <p:nvSpPr>
          <p:cNvPr id="253" name="CustomShape 3"/>
          <p:cNvSpPr/>
          <p:nvPr/>
        </p:nvSpPr>
        <p:spPr>
          <a:xfrm>
            <a:off x="5050440" y="1654200"/>
            <a:ext cx="7042320" cy="943560"/>
          </a:xfrm>
          <a:prstGeom prst="rect">
            <a:avLst/>
          </a:prstGeom>
        </p:spPr>
        <p:txBody>
          <a:bodyPr bIns="45000" lIns="90000" rIns="90000" tIns="45000" wrap="none"/>
          <a:p>
            <a:pPr algn="ctr">
              <a:lnSpc>
                <a:spcPct val="100000"/>
              </a:lnSpc>
            </a:pPr>
            <a:r>
              <a:rPr lang="en-US" sz="2800">
                <a:solidFill>
                  <a:srgbClr val="000000"/>
                </a:solidFill>
                <a:latin typeface="Calibri"/>
              </a:rPr>
              <a:t>Mobile cellular services are expensive.</a:t>
            </a:r>
            <a:endParaRPr/>
          </a:p>
          <a:p>
            <a:pPr algn="r">
              <a:lnSpc>
                <a:spcPct val="100000"/>
              </a:lnSpc>
            </a:pPr>
            <a:r>
              <a:rPr lang="en-US" sz="2800">
                <a:solidFill>
                  <a:srgbClr val="000000"/>
                </a:solidFill>
                <a:latin typeface="Calibri"/>
              </a:rPr>
              <a:t>Prepaid is prevalent.</a:t>
            </a:r>
            <a:endParaRPr/>
          </a:p>
        </p:txBody>
      </p:sp>
      <p:pic>
        <p:nvPicPr>
          <p:cNvPr descr="" id="254" name="Picture 10"/>
          <p:cNvPicPr/>
          <p:nvPr/>
        </p:nvPicPr>
        <p:blipFill>
          <a:blip r:embed="rId2"/>
          <a:stretch>
            <a:fillRect/>
          </a:stretch>
        </p:blipFill>
        <p:spPr>
          <a:xfrm>
            <a:off x="998280" y="2951280"/>
            <a:ext cx="3534120" cy="1163160"/>
          </a:xfrm>
          <a:prstGeom prst="rect">
            <a:avLst/>
          </a:prstGeom>
        </p:spPr>
      </p:pic>
      <p:sp>
        <p:nvSpPr>
          <p:cNvPr id="255" name="CustomShape 4"/>
          <p:cNvSpPr/>
          <p:nvPr/>
        </p:nvSpPr>
        <p:spPr>
          <a:xfrm>
            <a:off x="1107720" y="3221640"/>
            <a:ext cx="1828800" cy="181800"/>
          </a:xfrm>
          <a:prstGeom prst="rect">
            <a:avLst/>
          </a:prstGeom>
          <a:ln w="38160">
            <a:solidFill>
              <a:srgbClr val="ff0000"/>
            </a:solidFill>
            <a:miter/>
          </a:ln>
        </p:spPr>
      </p:sp>
      <p:sp>
        <p:nvSpPr>
          <p:cNvPr id="256" name="CustomShape 5"/>
          <p:cNvSpPr/>
          <p:nvPr/>
        </p:nvSpPr>
        <p:spPr>
          <a:xfrm>
            <a:off x="1107720" y="3624480"/>
            <a:ext cx="1828800" cy="181800"/>
          </a:xfrm>
          <a:prstGeom prst="rect">
            <a:avLst/>
          </a:prstGeom>
          <a:ln w="38160">
            <a:solidFill>
              <a:srgbClr val="ff0000"/>
            </a:solidFill>
            <a:miter/>
          </a:ln>
        </p:spPr>
      </p:sp>
      <p:pic>
        <p:nvPicPr>
          <p:cNvPr descr="" id="257" name="Picture 16"/>
          <p:cNvPicPr/>
          <p:nvPr/>
        </p:nvPicPr>
        <p:blipFill>
          <a:blip r:embed="rId3"/>
          <a:stretch>
            <a:fillRect/>
          </a:stretch>
        </p:blipFill>
        <p:spPr>
          <a:xfrm>
            <a:off x="3922200" y="4674960"/>
            <a:ext cx="2305080" cy="1226880"/>
          </a:xfrm>
          <a:prstGeom prst="rect">
            <a:avLst/>
          </a:prstGeom>
        </p:spPr>
      </p:pic>
      <p:sp>
        <p:nvSpPr>
          <p:cNvPr id="258" name="CustomShape 6"/>
          <p:cNvSpPr/>
          <p:nvPr/>
        </p:nvSpPr>
        <p:spPr>
          <a:xfrm>
            <a:off x="3762720" y="4665240"/>
            <a:ext cx="1226880" cy="271800"/>
          </a:xfrm>
          <a:prstGeom prst="rect">
            <a:avLst/>
          </a:prstGeom>
          <a:ln w="38160">
            <a:solidFill>
              <a:srgbClr val="ff0000"/>
            </a:solidFill>
            <a:miter/>
          </a:ln>
        </p:spPr>
      </p:sp>
      <p:sp>
        <p:nvSpPr>
          <p:cNvPr id="259" name="CustomShape 7"/>
          <p:cNvSpPr/>
          <p:nvPr/>
        </p:nvSpPr>
        <p:spPr>
          <a:xfrm>
            <a:off x="3776760" y="5349960"/>
            <a:ext cx="1226880" cy="271800"/>
          </a:xfrm>
          <a:prstGeom prst="rect">
            <a:avLst/>
          </a:prstGeom>
          <a:ln w="38160">
            <a:solidFill>
              <a:srgbClr val="ff0000"/>
            </a:solidFill>
            <a:miter/>
          </a:ln>
        </p:spPr>
      </p:sp>
      <p:graphicFrame>
        <p:nvGraphicFramePr>
          <p:cNvPr id="260" name="Chart 23"/>
          <p:cNvGraphicFramePr/>
          <p:nvPr/>
        </p:nvGraphicFramePr>
        <p:xfrm>
          <a:off x="1092600" y="4401000"/>
          <a:ext cx="2550600" cy="1379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61" name="CustomShape 8"/>
          <p:cNvSpPr/>
          <p:nvPr/>
        </p:nvSpPr>
        <p:spPr>
          <a:xfrm>
            <a:off x="937800" y="2832840"/>
            <a:ext cx="10479240" cy="1340280"/>
          </a:xfrm>
          <a:prstGeom prst="rect">
            <a:avLst>
              <a:gd fmla="val 16667" name="adj"/>
            </a:avLst>
          </a:prstGeom>
          <a:solidFill>
            <a:srgbClr val="ffc000"/>
          </a:solidFill>
          <a:ln w="38160">
            <a:solidFill>
              <a:srgbClr val="c55a11"/>
            </a:solidFill>
            <a:miter/>
          </a:ln>
        </p:spPr>
      </p:sp>
      <p:sp>
        <p:nvSpPr>
          <p:cNvPr id="262" name="CustomShape 9"/>
          <p:cNvSpPr/>
          <p:nvPr/>
        </p:nvSpPr>
        <p:spPr>
          <a:xfrm>
            <a:off x="5591880" y="3266640"/>
            <a:ext cx="6292440" cy="516960"/>
          </a:xfrm>
          <a:prstGeom prst="rect">
            <a:avLst/>
          </a:prstGeom>
        </p:spPr>
        <p:txBody>
          <a:bodyPr bIns="45000" lIns="90000" rIns="90000" tIns="45000" wrap="none"/>
          <a:p>
            <a:pPr algn="r">
              <a:lnSpc>
                <a:spcPct val="100000"/>
              </a:lnSpc>
            </a:pPr>
            <a:r>
              <a:rPr lang="en-US" sz="2800">
                <a:solidFill>
                  <a:srgbClr val="000000"/>
                </a:solidFill>
                <a:latin typeface="Calibri"/>
              </a:rPr>
              <a:t>Rural users are under-provisioned.</a:t>
            </a:r>
            <a:endParaRPr/>
          </a:p>
        </p:txBody>
      </p:sp>
      <p:sp>
        <p:nvSpPr>
          <p:cNvPr id="263" name="CustomShape 10"/>
          <p:cNvSpPr/>
          <p:nvPr/>
        </p:nvSpPr>
        <p:spPr>
          <a:xfrm>
            <a:off x="937800" y="4267440"/>
            <a:ext cx="10479240" cy="1662840"/>
          </a:xfrm>
          <a:prstGeom prst="rect">
            <a:avLst>
              <a:gd fmla="val 16667" name="adj"/>
            </a:avLst>
          </a:prstGeom>
          <a:solidFill>
            <a:srgbClr val="ffc000"/>
          </a:solidFill>
          <a:ln w="38160">
            <a:solidFill>
              <a:srgbClr val="c55a11"/>
            </a:solidFill>
            <a:miter/>
          </a:ln>
        </p:spPr>
      </p:sp>
      <p:sp>
        <p:nvSpPr>
          <p:cNvPr id="264" name="CustomShape 11"/>
          <p:cNvSpPr/>
          <p:nvPr/>
        </p:nvSpPr>
        <p:spPr>
          <a:xfrm>
            <a:off x="7266960" y="4764240"/>
            <a:ext cx="4428720" cy="516960"/>
          </a:xfrm>
          <a:prstGeom prst="rect">
            <a:avLst/>
          </a:prstGeom>
        </p:spPr>
        <p:txBody>
          <a:bodyPr bIns="45000" lIns="90000" rIns="90000" tIns="45000" wrap="none"/>
          <a:p>
            <a:pPr algn="r">
              <a:lnSpc>
                <a:spcPct val="100000"/>
              </a:lnSpc>
            </a:pPr>
            <a:r>
              <a:rPr lang="en-US" sz="2800">
                <a:solidFill>
                  <a:srgbClr val="000000"/>
                </a:solidFill>
                <a:latin typeface="Calibri"/>
              </a:rPr>
              <a:t>High locality of interest.</a:t>
            </a:r>
            <a:endParaRPr/>
          </a:p>
        </p:txBody>
      </p:sp>
      <p:sp>
        <p:nvSpPr>
          <p:cNvPr id="265" name="CustomShape 12"/>
          <p:cNvSpPr/>
          <p:nvPr/>
        </p:nvSpPr>
        <p:spPr>
          <a:xfrm>
            <a:off x="2765520" y="1966320"/>
            <a:ext cx="7436160" cy="2977560"/>
          </a:xfrm>
          <a:prstGeom prst="rect">
            <a:avLst>
              <a:gd fmla="val 16667" name="adj"/>
            </a:avLst>
          </a:prstGeom>
          <a:solidFill>
            <a:srgbClr val="b4c7e7"/>
          </a:solidFill>
          <a:ln w="76320">
            <a:solidFill>
              <a:srgbClr val="203864"/>
            </a:solidFill>
            <a:miter/>
          </a:ln>
        </p:spPr>
        <p:txBody>
          <a:bodyPr anchor="ctr" bIns="45000" lIns="90000" rIns="90000" tIns="45000"/>
          <a:p>
            <a:pPr algn="ctr">
              <a:lnSpc>
                <a:spcPct val="100000"/>
              </a:lnSpc>
            </a:pPr>
            <a:r>
              <a:rPr b="1" lang="en-US" sz="3600">
                <a:solidFill>
                  <a:srgbClr val="000000"/>
                </a:solidFill>
                <a:latin typeface="Calibri"/>
              </a:rPr>
              <a:t>Improve the situation by providing alternatives.</a:t>
            </a:r>
            <a:endParaRPr/>
          </a:p>
        </p:txBody>
      </p:sp>
    </p:spTree>
  </p:cSld>
  <p:timing>
    <p:tnLst>
      <p:par>
        <p:cTn dur="indefinite" id="168" nodeType="tmRoot" restart="never">
          <p:childTnLst>
            <p:seq>
              <p:cTn dur="indefinite" id="169" nodeType="mainSeq">
                <p:childTnLst>
                  <p:par>
                    <p:cTn fill="hold" id="170">
                      <p:stCondLst>
                        <p:cond delay="indefinite"/>
                      </p:stCondLst>
                      <p:childTnLst>
                        <p:par>
                          <p:cTn fill="hold" id="171">
                            <p:stCondLst>
                              <p:cond delay="0"/>
                            </p:stCondLst>
                            <p:childTnLst>
                              <p:par>
                                <p:cTn fill="hold" id="172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7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74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76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7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78">
                      <p:stCondLst>
                        <p:cond delay="indefinite"/>
                      </p:stCondLst>
                      <p:childTnLst>
                        <p:par>
                          <p:cTn fill="hold" id="179">
                            <p:stCondLst>
                              <p:cond delay="0"/>
                            </p:stCondLst>
                            <p:childTnLst>
                              <p:par>
                                <p:cTn fill="hold" id="180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82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84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86">
                      <p:stCondLst>
                        <p:cond delay="indefinite"/>
                      </p:stCondLst>
                      <p:childTnLst>
                        <p:par>
                          <p:cTn fill="hold" id="187">
                            <p:stCondLst>
                              <p:cond delay="0"/>
                            </p:stCondLst>
                            <p:childTnLst>
                              <p:par>
                                <p:cTn fill="hold" id="188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90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9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92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9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94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9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96">
                      <p:stCondLst>
                        <p:cond delay="indefinite"/>
                      </p:stCondLst>
                      <p:childTnLst>
                        <p:par>
                          <p:cTn fill="hold" id="197">
                            <p:stCondLst>
                              <p:cond delay="0"/>
                            </p:stCondLst>
                            <p:childTnLst>
                              <p:par>
                                <p:cTn fill="hold" id="198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9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66" name="Picture 5"/>
          <p:cNvPicPr/>
          <p:nvPr/>
        </p:nvPicPr>
        <p:blipFill>
          <a:blip r:embed="rId1"/>
          <a:stretch>
            <a:fillRect/>
          </a:stretch>
        </p:blipFill>
        <p:spPr>
          <a:xfrm>
            <a:off x="1117440" y="1455840"/>
            <a:ext cx="9197280" cy="4710960"/>
          </a:xfrm>
          <a:prstGeom prst="rect">
            <a:avLst/>
          </a:prstGeom>
        </p:spPr>
      </p:pic>
      <p:sp>
        <p:nvSpPr>
          <p:cNvPr id="267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lang="en-US" sz="4400">
                <a:solidFill>
                  <a:srgbClr val="548235"/>
                </a:solidFill>
                <a:latin typeface="Calibri Light"/>
              </a:rPr>
              <a:t>Kwiizya*: Architecture</a:t>
            </a:r>
            <a:endParaRPr/>
          </a:p>
        </p:txBody>
      </p:sp>
      <p:sp>
        <p:nvSpPr>
          <p:cNvPr id="268" name="CustomShape 2"/>
          <p:cNvSpPr/>
          <p:nvPr/>
        </p:nvSpPr>
        <p:spPr>
          <a:xfrm>
            <a:off x="36720" y="5530680"/>
            <a:ext cx="2247480" cy="63900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* Kwiizya means </a:t>
            </a:r>
            <a:endParaRPr/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“</a:t>
            </a:r>
            <a:r>
              <a:rPr lang="en-US">
                <a:solidFill>
                  <a:srgbClr val="000000"/>
                </a:solidFill>
                <a:latin typeface="Calibri"/>
              </a:rPr>
              <a:t>to chat” in Tonga</a:t>
            </a:r>
            <a:endParaRPr/>
          </a:p>
        </p:txBody>
      </p:sp>
      <p:sp>
        <p:nvSpPr>
          <p:cNvPr id="269" name="CustomShape 3"/>
          <p:cNvSpPr/>
          <p:nvPr/>
        </p:nvSpPr>
        <p:spPr>
          <a:xfrm>
            <a:off x="2671920" y="1690560"/>
            <a:ext cx="1340640" cy="1377360"/>
          </a:xfrm>
          <a:prstGeom prst="rect">
            <a:avLst/>
          </a:prstGeom>
          <a:ln w="38160">
            <a:solidFill>
              <a:srgbClr val="ff0000"/>
            </a:solidFill>
            <a:miter/>
          </a:ln>
        </p:spPr>
      </p:sp>
      <p:sp>
        <p:nvSpPr>
          <p:cNvPr id="270" name="CustomShape 4"/>
          <p:cNvSpPr/>
          <p:nvPr/>
        </p:nvSpPr>
        <p:spPr>
          <a:xfrm>
            <a:off x="2206080" y="4716000"/>
            <a:ext cx="1340640" cy="1377360"/>
          </a:xfrm>
          <a:prstGeom prst="rect">
            <a:avLst/>
          </a:prstGeom>
          <a:ln w="38160">
            <a:solidFill>
              <a:srgbClr val="ff0000"/>
            </a:solidFill>
            <a:miter/>
          </a:ln>
        </p:spPr>
      </p:sp>
      <p:sp>
        <p:nvSpPr>
          <p:cNvPr id="271" name="CustomShape 5"/>
          <p:cNvSpPr/>
          <p:nvPr/>
        </p:nvSpPr>
        <p:spPr>
          <a:xfrm>
            <a:off x="4292640" y="2966760"/>
            <a:ext cx="2839320" cy="1493280"/>
          </a:xfrm>
          <a:prstGeom prst="rect">
            <a:avLst/>
          </a:prstGeom>
          <a:ln w="38160">
            <a:solidFill>
              <a:srgbClr val="ff0000"/>
            </a:solidFill>
            <a:miter/>
          </a:ln>
        </p:spPr>
      </p:sp>
      <p:sp>
        <p:nvSpPr>
          <p:cNvPr id="272" name="CustomShape 6"/>
          <p:cNvSpPr/>
          <p:nvPr/>
        </p:nvSpPr>
        <p:spPr>
          <a:xfrm>
            <a:off x="6969600" y="3383280"/>
            <a:ext cx="3240720" cy="2783520"/>
          </a:xfrm>
          <a:prstGeom prst="rect">
            <a:avLst/>
          </a:prstGeom>
          <a:ln w="38160">
            <a:solidFill>
              <a:srgbClr val="ff0000"/>
            </a:solidFill>
            <a:miter/>
          </a:ln>
        </p:spPr>
      </p:sp>
      <p:sp>
        <p:nvSpPr>
          <p:cNvPr id="273" name="CustomShape 7"/>
          <p:cNvSpPr/>
          <p:nvPr/>
        </p:nvSpPr>
        <p:spPr>
          <a:xfrm>
            <a:off x="5156280" y="1564560"/>
            <a:ext cx="5158800" cy="1493280"/>
          </a:xfrm>
          <a:prstGeom prst="rect">
            <a:avLst/>
          </a:prstGeom>
          <a:ln w="38160">
            <a:solidFill>
              <a:srgbClr val="ff0000"/>
            </a:solidFill>
            <a:miter/>
          </a:ln>
        </p:spPr>
      </p:sp>
      <p:sp>
        <p:nvSpPr>
          <p:cNvPr id="274" name="CustomShape 8"/>
          <p:cNvSpPr/>
          <p:nvPr/>
        </p:nvSpPr>
        <p:spPr>
          <a:xfrm>
            <a:off x="4212720" y="6318360"/>
            <a:ext cx="569988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[Zheleva, Paul, Johnson, Belding, </a:t>
            </a:r>
            <a:r>
              <a:rPr i="1" lang="en-US">
                <a:solidFill>
                  <a:srgbClr val="000000"/>
                </a:solidFill>
                <a:latin typeface="Calibri"/>
              </a:rPr>
              <a:t>MobiSys 2013</a:t>
            </a:r>
            <a:r>
              <a:rPr lang="en-US">
                <a:solidFill>
                  <a:srgbClr val="000000"/>
                </a:solidFill>
                <a:latin typeface="Calibri"/>
              </a:rPr>
              <a:t>]</a:t>
            </a:r>
            <a:endParaRPr/>
          </a:p>
        </p:txBody>
      </p:sp>
    </p:spTree>
  </p:cSld>
  <p:timing>
    <p:tnLst>
      <p:par>
        <p:cTn dur="indefinite" id="200" nodeType="tmRoot" restart="never">
          <p:childTnLst>
            <p:seq>
              <p:cTn dur="indefinite" id="201" nodeType="mainSeq">
                <p:childTnLst>
                  <p:par>
                    <p:cTn fill="hold" id="202">
                      <p:stCondLst>
                        <p:cond delay="indefinite"/>
                      </p:stCondLst>
                      <p:childTnLst>
                        <p:par>
                          <p:cTn fill="hold" id="203">
                            <p:stCondLst>
                              <p:cond delay="0"/>
                            </p:stCondLst>
                            <p:childTnLst>
                              <p:par>
                                <p:cTn fill="hold" id="204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206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08">
                      <p:stCondLst>
                        <p:cond delay="indefinite"/>
                      </p:stCondLst>
                      <p:childTnLst>
                        <p:par>
                          <p:cTn fill="hold" id="209">
                            <p:stCondLst>
                              <p:cond delay="0"/>
                            </p:stCondLst>
                            <p:childTnLst>
                              <p:par>
                                <p:cTn fill="hold" id="210" nodeType="clickEffect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212" nodeType="withEffect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214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16">
                      <p:stCondLst>
                        <p:cond delay="indefinite"/>
                      </p:stCondLst>
                      <p:childTnLst>
                        <p:par>
                          <p:cTn fill="hold" id="217">
                            <p:stCondLst>
                              <p:cond delay="0"/>
                            </p:stCondLst>
                            <p:childTnLst>
                              <p:par>
                                <p:cTn fill="hold" id="218" nodeType="clickEffect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220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22">
                      <p:stCondLst>
                        <p:cond delay="indefinite"/>
                      </p:stCondLst>
                      <p:childTnLst>
                        <p:par>
                          <p:cTn fill="hold" id="223">
                            <p:stCondLst>
                              <p:cond delay="0"/>
                            </p:stCondLst>
                            <p:childTnLst>
                              <p:par>
                                <p:cTn fill="hold" id="224" nodeType="clickEffect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226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lang="en-US" sz="4400">
                <a:solidFill>
                  <a:srgbClr val="548235"/>
                </a:solidFill>
                <a:latin typeface="Calibri Light"/>
              </a:rPr>
              <a:t>Kwiizya: Architecture</a:t>
            </a:r>
            <a:endParaRPr/>
          </a:p>
        </p:txBody>
      </p:sp>
      <p:pic>
        <p:nvPicPr>
          <p:cNvPr descr="" id="276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1168560" y="1433160"/>
            <a:ext cx="9154080" cy="4761000"/>
          </a:xfrm>
          <a:prstGeom prst="rect">
            <a:avLst/>
          </a:prstGeom>
        </p:spPr>
      </p:pic>
      <p:sp>
        <p:nvSpPr>
          <p:cNvPr id="277" name="CustomShape 2"/>
          <p:cNvSpPr/>
          <p:nvPr/>
        </p:nvSpPr>
        <p:spPr>
          <a:xfrm>
            <a:off x="8107560" y="4134960"/>
            <a:ext cx="1229040" cy="367200"/>
          </a:xfrm>
          <a:prstGeom prst="rect">
            <a:avLst/>
          </a:prstGeom>
          <a:ln w="38160">
            <a:solidFill>
              <a:srgbClr val="ff0000"/>
            </a:solidFill>
            <a:miter/>
          </a:ln>
        </p:spPr>
      </p:sp>
      <p:sp>
        <p:nvSpPr>
          <p:cNvPr id="278" name="CustomShape 3"/>
          <p:cNvSpPr/>
          <p:nvPr/>
        </p:nvSpPr>
        <p:spPr>
          <a:xfrm>
            <a:off x="8493840" y="4622760"/>
            <a:ext cx="1503360" cy="355320"/>
          </a:xfrm>
          <a:prstGeom prst="rect">
            <a:avLst/>
          </a:prstGeom>
          <a:ln w="38160">
            <a:solidFill>
              <a:srgbClr val="ff0000"/>
            </a:solidFill>
            <a:miter/>
          </a:ln>
        </p:spPr>
      </p:sp>
      <p:sp>
        <p:nvSpPr>
          <p:cNvPr id="279" name="CustomShape 4"/>
          <p:cNvSpPr/>
          <p:nvPr/>
        </p:nvSpPr>
        <p:spPr>
          <a:xfrm>
            <a:off x="6004440" y="5130720"/>
            <a:ext cx="1503360" cy="355320"/>
          </a:xfrm>
          <a:prstGeom prst="rect">
            <a:avLst/>
          </a:prstGeom>
          <a:ln w="38160">
            <a:solidFill>
              <a:srgbClr val="ff0000"/>
            </a:solidFill>
            <a:miter/>
          </a:ln>
        </p:spPr>
      </p:sp>
      <p:sp>
        <p:nvSpPr>
          <p:cNvPr id="280" name="CustomShape 5"/>
          <p:cNvSpPr/>
          <p:nvPr/>
        </p:nvSpPr>
        <p:spPr>
          <a:xfrm>
            <a:off x="4291200" y="6318360"/>
            <a:ext cx="569988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[Zheleva, Paul, Johnson, Belding, </a:t>
            </a:r>
            <a:r>
              <a:rPr i="1" lang="en-US">
                <a:solidFill>
                  <a:srgbClr val="000000"/>
                </a:solidFill>
                <a:latin typeface="Calibri"/>
              </a:rPr>
              <a:t>MobiSys 2013</a:t>
            </a:r>
            <a:r>
              <a:rPr lang="en-US">
                <a:solidFill>
                  <a:srgbClr val="000000"/>
                </a:solidFill>
                <a:latin typeface="Calibri"/>
              </a:rPr>
              <a:t>]</a:t>
            </a:r>
            <a:endParaRPr/>
          </a:p>
        </p:txBody>
      </p:sp>
    </p:spTree>
  </p:cSld>
  <p:timing>
    <p:tnLst>
      <p:par>
        <p:cTn dur="indefinite" id="228" nodeType="tmRoot" restart="never">
          <p:childTnLst>
            <p:seq>
              <p:cTn dur="indefinite" id="229" nodeType="mainSeq">
                <p:childTnLst>
                  <p:par>
                    <p:cTn fill="hold" id="230">
                      <p:stCondLst>
                        <p:cond delay="indefinite"/>
                      </p:stCondLst>
                      <p:childTnLst>
                        <p:par>
                          <p:cTn fill="hold" id="231">
                            <p:stCondLst>
                              <p:cond delay="0"/>
                            </p:stCondLst>
                            <p:childTnLst>
                              <p:par>
                                <p:cTn fill="hold" id="232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3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4">
                      <p:stCondLst>
                        <p:cond delay="indefinite"/>
                      </p:stCondLst>
                      <p:childTnLst>
                        <p:par>
                          <p:cTn fill="hold" id="235">
                            <p:stCondLst>
                              <p:cond delay="0"/>
                            </p:stCondLst>
                            <p:childTnLst>
                              <p:par>
                                <p:cTn fill="hold" id="236" nodeType="clickEffect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3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238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3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40">
                      <p:stCondLst>
                        <p:cond delay="indefinite"/>
                      </p:stCondLst>
                      <p:childTnLst>
                        <p:par>
                          <p:cTn fill="hold" id="241">
                            <p:stCondLst>
                              <p:cond delay="0"/>
                            </p:stCondLst>
                            <p:childTnLst>
                              <p:par>
                                <p:cTn fill="hold" id="242" nodeType="clickEffect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244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81" name="Picture 16"/>
          <p:cNvPicPr/>
          <p:nvPr/>
        </p:nvPicPr>
        <p:blipFill>
          <a:blip r:embed="rId1"/>
          <a:stretch>
            <a:fillRect/>
          </a:stretch>
        </p:blipFill>
        <p:spPr>
          <a:xfrm>
            <a:off x="1168560" y="1433160"/>
            <a:ext cx="9154080" cy="4761000"/>
          </a:xfrm>
          <a:prstGeom prst="rect">
            <a:avLst/>
          </a:prstGeom>
        </p:spPr>
      </p:pic>
      <p:sp>
        <p:nvSpPr>
          <p:cNvPr id="282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lang="en-US" sz="4400">
                <a:solidFill>
                  <a:srgbClr val="548235"/>
                </a:solidFill>
                <a:latin typeface="Calibri Light"/>
              </a:rPr>
              <a:t>Kwiizya: Call Switching</a:t>
            </a:r>
            <a:endParaRPr/>
          </a:p>
        </p:txBody>
      </p:sp>
      <p:sp>
        <p:nvSpPr>
          <p:cNvPr id="283" name="CustomShape 2"/>
          <p:cNvSpPr/>
          <p:nvPr/>
        </p:nvSpPr>
        <p:spPr>
          <a:xfrm>
            <a:off x="1402200" y="2529720"/>
            <a:ext cx="944640" cy="893880"/>
          </a:xfrm>
          <a:prstGeom prst="rect">
            <a:avLst/>
          </a:prstGeom>
          <a:ln w="57240">
            <a:solidFill>
              <a:srgbClr val="c00000"/>
            </a:solidFill>
            <a:miter/>
          </a:ln>
        </p:spPr>
      </p:sp>
      <p:sp>
        <p:nvSpPr>
          <p:cNvPr id="284" name="CustomShape 3"/>
          <p:cNvSpPr/>
          <p:nvPr/>
        </p:nvSpPr>
        <p:spPr>
          <a:xfrm>
            <a:off x="1402200" y="3942000"/>
            <a:ext cx="944640" cy="903960"/>
          </a:xfrm>
          <a:prstGeom prst="rect">
            <a:avLst/>
          </a:prstGeom>
          <a:ln w="57240">
            <a:solidFill>
              <a:srgbClr val="c00000"/>
            </a:solidFill>
            <a:miter/>
          </a:ln>
        </p:spPr>
      </p:sp>
      <p:sp>
        <p:nvSpPr>
          <p:cNvPr id="285" name="CustomShape 4"/>
          <p:cNvSpPr/>
          <p:nvPr/>
        </p:nvSpPr>
        <p:spPr>
          <a:xfrm>
            <a:off x="2153880" y="2011680"/>
            <a:ext cx="903960" cy="517680"/>
          </a:xfrm>
          <a:prstGeom prst="straightConnector1">
            <a:avLst/>
          </a:prstGeom>
          <a:ln w="76320">
            <a:solidFill>
              <a:srgbClr val="ff0000"/>
            </a:solidFill>
            <a:miter/>
            <a:tailEnd len="med" type="triangle" w="med"/>
          </a:ln>
        </p:spPr>
      </p:sp>
      <p:sp>
        <p:nvSpPr>
          <p:cNvPr id="286" name="CustomShape 5"/>
          <p:cNvSpPr/>
          <p:nvPr/>
        </p:nvSpPr>
        <p:spPr>
          <a:xfrm>
            <a:off x="3525480" y="2011680"/>
            <a:ext cx="1655640" cy="1554120"/>
          </a:xfrm>
          <a:prstGeom prst="straightConnector1">
            <a:avLst/>
          </a:prstGeom>
          <a:ln w="76320">
            <a:solidFill>
              <a:srgbClr val="ff0000"/>
            </a:solidFill>
            <a:miter/>
            <a:tailEnd len="med" type="triangle" w="med"/>
          </a:ln>
        </p:spPr>
      </p:sp>
      <p:sp>
        <p:nvSpPr>
          <p:cNvPr id="287" name="CustomShape 6"/>
          <p:cNvSpPr/>
          <p:nvPr/>
        </p:nvSpPr>
        <p:spPr>
          <a:xfrm>
            <a:off x="5842080" y="4033440"/>
            <a:ext cx="1828440" cy="1036080"/>
          </a:xfrm>
          <a:prstGeom prst="straightConnector1">
            <a:avLst/>
          </a:prstGeom>
          <a:ln w="76320">
            <a:solidFill>
              <a:srgbClr val="ff0000"/>
            </a:solidFill>
            <a:miter/>
            <a:tailEnd len="med" type="triangle" w="med"/>
          </a:ln>
        </p:spPr>
      </p:sp>
      <p:sp>
        <p:nvSpPr>
          <p:cNvPr id="288" name="CustomShape 7"/>
          <p:cNvSpPr/>
          <p:nvPr/>
        </p:nvSpPr>
        <p:spPr>
          <a:xfrm>
            <a:off x="5475600" y="4124880"/>
            <a:ext cx="1899720" cy="1036080"/>
          </a:xfrm>
          <a:prstGeom prst="straightConnector1">
            <a:avLst/>
          </a:prstGeom>
          <a:ln w="76320">
            <a:solidFill>
              <a:srgbClr val="ff0000"/>
            </a:solidFill>
            <a:miter/>
            <a:tailEnd len="med" type="triangle" w="med"/>
          </a:ln>
        </p:spPr>
      </p:sp>
      <p:sp>
        <p:nvSpPr>
          <p:cNvPr id="289" name="CustomShape 8"/>
          <p:cNvSpPr/>
          <p:nvPr/>
        </p:nvSpPr>
        <p:spPr>
          <a:xfrm>
            <a:off x="2910600" y="4033440"/>
            <a:ext cx="1899720" cy="1015560"/>
          </a:xfrm>
          <a:prstGeom prst="straightConnector1">
            <a:avLst/>
          </a:prstGeom>
          <a:ln w="76320">
            <a:solidFill>
              <a:srgbClr val="ff0000"/>
            </a:solidFill>
            <a:miter/>
            <a:tailEnd len="med" type="triangle" w="med"/>
          </a:ln>
        </p:spPr>
      </p:sp>
      <p:sp>
        <p:nvSpPr>
          <p:cNvPr id="290" name="CustomShape 9"/>
          <p:cNvSpPr/>
          <p:nvPr/>
        </p:nvSpPr>
        <p:spPr>
          <a:xfrm>
            <a:off x="1961280" y="4645800"/>
            <a:ext cx="619200" cy="280440"/>
          </a:xfrm>
          <a:prstGeom prst="straightConnector1">
            <a:avLst/>
          </a:prstGeom>
          <a:ln w="76320">
            <a:solidFill>
              <a:srgbClr val="ff0000"/>
            </a:solidFill>
            <a:miter/>
            <a:tailEnd len="med" type="triangle" w="med"/>
          </a:ln>
        </p:spPr>
      </p:sp>
      <p:sp>
        <p:nvSpPr>
          <p:cNvPr id="291" name="CustomShape 10"/>
          <p:cNvSpPr/>
          <p:nvPr/>
        </p:nvSpPr>
        <p:spPr>
          <a:xfrm>
            <a:off x="4212720" y="6318360"/>
            <a:ext cx="569988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[Zheleva, Paul, Johnson, Belding, </a:t>
            </a:r>
            <a:r>
              <a:rPr i="1" lang="en-US">
                <a:solidFill>
                  <a:srgbClr val="000000"/>
                </a:solidFill>
                <a:latin typeface="Calibri"/>
              </a:rPr>
              <a:t>MobiSys 2013</a:t>
            </a:r>
            <a:r>
              <a:rPr lang="en-US">
                <a:solidFill>
                  <a:srgbClr val="000000"/>
                </a:solidFill>
                <a:latin typeface="Calibri"/>
              </a:rPr>
              <a:t>]</a:t>
            </a:r>
            <a:endParaRPr/>
          </a:p>
        </p:txBody>
      </p:sp>
    </p:spTree>
  </p:cSld>
  <p:timing>
    <p:tnLst>
      <p:par>
        <p:cTn dur="indefinite" id="246" nodeType="tmRoot" restart="never">
          <p:childTnLst>
            <p:seq>
              <p:cTn dur="indefinite" id="247" nodeType="mainSeq">
                <p:childTnLst>
                  <p:par>
                    <p:cTn fill="hold" id="248">
                      <p:stCondLst>
                        <p:cond delay="indefinite"/>
                      </p:stCondLst>
                      <p:childTnLst>
                        <p:par>
                          <p:cTn fill="hold" id="249">
                            <p:stCondLst>
                              <p:cond delay="0"/>
                            </p:stCondLst>
                            <p:childTnLst>
                              <p:par>
                                <p:cTn fill="hold" id="250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5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252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5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54">
                      <p:stCondLst>
                        <p:cond delay="indefinite"/>
                      </p:stCondLst>
                      <p:childTnLst>
                        <p:par>
                          <p:cTn fill="hold" id="255">
                            <p:stCondLst>
                              <p:cond delay="0"/>
                            </p:stCondLst>
                            <p:childTnLst>
                              <p:par>
                                <p:cTn fill="hold" id="256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5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58">
                      <p:stCondLst>
                        <p:cond delay="indefinite"/>
                      </p:stCondLst>
                      <p:childTnLst>
                        <p:par>
                          <p:cTn fill="hold" id="259">
                            <p:stCondLst>
                              <p:cond delay="0"/>
                            </p:stCondLst>
                            <p:childTnLst>
                              <p:par>
                                <p:cTn fill="hold" id="260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262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64">
                      <p:stCondLst>
                        <p:cond delay="indefinite"/>
                      </p:stCondLst>
                      <p:childTnLst>
                        <p:par>
                          <p:cTn fill="hold" id="265">
                            <p:stCondLst>
                              <p:cond delay="0"/>
                            </p:stCondLst>
                            <p:childTnLst>
                              <p:par>
                                <p:cTn fill="hold" id="266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268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70">
                      <p:stCondLst>
                        <p:cond delay="indefinite"/>
                      </p:stCondLst>
                      <p:childTnLst>
                        <p:par>
                          <p:cTn fill="hold" id="271">
                            <p:stCondLst>
                              <p:cond delay="0"/>
                            </p:stCondLst>
                            <p:childTnLst>
                              <p:par>
                                <p:cTn fill="hold" id="272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7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lang="en-US" sz="4400">
                <a:solidFill>
                  <a:srgbClr val="548235"/>
                </a:solidFill>
                <a:latin typeface="Calibri Light"/>
              </a:rPr>
              <a:t>Kwiizya: SMS Switching</a:t>
            </a:r>
            <a:endParaRPr/>
          </a:p>
        </p:txBody>
      </p:sp>
      <p:pic>
        <p:nvPicPr>
          <p:cNvPr descr="" id="293" name="Picture 4"/>
          <p:cNvPicPr/>
          <p:nvPr/>
        </p:nvPicPr>
        <p:blipFill>
          <a:blip r:embed="rId1"/>
          <a:stretch>
            <a:fillRect/>
          </a:stretch>
        </p:blipFill>
        <p:spPr>
          <a:xfrm>
            <a:off x="1168560" y="1433160"/>
            <a:ext cx="9154080" cy="4761000"/>
          </a:xfrm>
          <a:prstGeom prst="rect">
            <a:avLst/>
          </a:prstGeom>
        </p:spPr>
      </p:pic>
      <p:sp>
        <p:nvSpPr>
          <p:cNvPr id="294" name="CustomShape 2"/>
          <p:cNvSpPr/>
          <p:nvPr/>
        </p:nvSpPr>
        <p:spPr>
          <a:xfrm>
            <a:off x="1402200" y="2529720"/>
            <a:ext cx="944640" cy="893880"/>
          </a:xfrm>
          <a:prstGeom prst="rect">
            <a:avLst/>
          </a:prstGeom>
          <a:ln w="57240">
            <a:solidFill>
              <a:srgbClr val="00b050"/>
            </a:solidFill>
            <a:miter/>
          </a:ln>
        </p:spPr>
      </p:sp>
      <p:sp>
        <p:nvSpPr>
          <p:cNvPr id="295" name="CustomShape 3"/>
          <p:cNvSpPr/>
          <p:nvPr/>
        </p:nvSpPr>
        <p:spPr>
          <a:xfrm>
            <a:off x="1402200" y="3942000"/>
            <a:ext cx="944640" cy="903960"/>
          </a:xfrm>
          <a:prstGeom prst="rect">
            <a:avLst/>
          </a:prstGeom>
          <a:ln w="57240">
            <a:solidFill>
              <a:srgbClr val="00b050"/>
            </a:solidFill>
            <a:miter/>
          </a:ln>
        </p:spPr>
      </p:sp>
      <p:sp>
        <p:nvSpPr>
          <p:cNvPr id="296" name="CustomShape 4"/>
          <p:cNvSpPr/>
          <p:nvPr/>
        </p:nvSpPr>
        <p:spPr>
          <a:xfrm>
            <a:off x="2275920" y="2285280"/>
            <a:ext cx="954720" cy="546840"/>
          </a:xfrm>
          <a:prstGeom prst="straightConnector1">
            <a:avLst/>
          </a:prstGeom>
          <a:ln w="76320">
            <a:solidFill>
              <a:srgbClr val="548235"/>
            </a:solidFill>
            <a:miter/>
            <a:tailEnd len="med" type="triangle" w="med"/>
          </a:ln>
        </p:spPr>
      </p:sp>
      <p:sp>
        <p:nvSpPr>
          <p:cNvPr id="297" name="CustomShape 5"/>
          <p:cNvSpPr/>
          <p:nvPr/>
        </p:nvSpPr>
        <p:spPr>
          <a:xfrm>
            <a:off x="3561120" y="2362680"/>
            <a:ext cx="1589760" cy="1450800"/>
          </a:xfrm>
          <a:prstGeom prst="straightConnector1">
            <a:avLst/>
          </a:prstGeom>
          <a:ln w="76320">
            <a:solidFill>
              <a:srgbClr val="548235"/>
            </a:solidFill>
            <a:miter/>
            <a:tailEnd len="med" type="triangle" w="med"/>
          </a:ln>
        </p:spPr>
      </p:sp>
      <p:sp>
        <p:nvSpPr>
          <p:cNvPr id="298" name="CustomShape 6"/>
          <p:cNvSpPr/>
          <p:nvPr/>
        </p:nvSpPr>
        <p:spPr>
          <a:xfrm>
            <a:off x="5745600" y="4273200"/>
            <a:ext cx="2026440" cy="1131480"/>
          </a:xfrm>
          <a:prstGeom prst="straightConnector1">
            <a:avLst/>
          </a:prstGeom>
          <a:ln w="76320">
            <a:solidFill>
              <a:srgbClr val="548235"/>
            </a:solidFill>
            <a:miter/>
            <a:tailEnd len="med" type="triangle" w="med"/>
          </a:ln>
        </p:spPr>
      </p:sp>
      <p:sp>
        <p:nvSpPr>
          <p:cNvPr id="299" name="CustomShape 7"/>
          <p:cNvSpPr/>
          <p:nvPr/>
        </p:nvSpPr>
        <p:spPr>
          <a:xfrm>
            <a:off x="7771680" y="4272480"/>
            <a:ext cx="25560" cy="1131480"/>
          </a:xfrm>
          <a:prstGeom prst="straightConnector1">
            <a:avLst/>
          </a:prstGeom>
          <a:ln w="76320">
            <a:solidFill>
              <a:srgbClr val="548235"/>
            </a:solidFill>
            <a:miter/>
            <a:tailEnd len="med" type="triangle" w="med"/>
          </a:ln>
        </p:spPr>
      </p:sp>
      <p:sp>
        <p:nvSpPr>
          <p:cNvPr id="300" name="CustomShape 8"/>
          <p:cNvSpPr/>
          <p:nvPr/>
        </p:nvSpPr>
        <p:spPr>
          <a:xfrm>
            <a:off x="5028480" y="3958200"/>
            <a:ext cx="2641320" cy="314640"/>
          </a:xfrm>
          <a:prstGeom prst="straightConnector1">
            <a:avLst/>
          </a:prstGeom>
          <a:ln w="76320">
            <a:solidFill>
              <a:srgbClr val="548235"/>
            </a:solidFill>
            <a:miter/>
            <a:tailEnd len="med" type="triangle" w="med"/>
          </a:ln>
        </p:spPr>
      </p:sp>
      <p:sp>
        <p:nvSpPr>
          <p:cNvPr id="301" name="CustomShape 9"/>
          <p:cNvSpPr/>
          <p:nvPr/>
        </p:nvSpPr>
        <p:spPr>
          <a:xfrm>
            <a:off x="2752200" y="3958200"/>
            <a:ext cx="2275560" cy="1236600"/>
          </a:xfrm>
          <a:prstGeom prst="straightConnector1">
            <a:avLst/>
          </a:prstGeom>
          <a:ln w="76320">
            <a:solidFill>
              <a:srgbClr val="548235"/>
            </a:solidFill>
            <a:miter/>
            <a:tailEnd len="med" type="triangle" w="med"/>
          </a:ln>
        </p:spPr>
      </p:sp>
      <p:sp>
        <p:nvSpPr>
          <p:cNvPr id="302" name="CustomShape 10"/>
          <p:cNvSpPr/>
          <p:nvPr/>
        </p:nvSpPr>
        <p:spPr>
          <a:xfrm>
            <a:off x="1722240" y="4575960"/>
            <a:ext cx="888480" cy="423000"/>
          </a:xfrm>
          <a:prstGeom prst="straightConnector1">
            <a:avLst/>
          </a:prstGeom>
          <a:ln w="76320">
            <a:solidFill>
              <a:srgbClr val="548235"/>
            </a:solidFill>
            <a:miter/>
            <a:tailEnd len="med" type="triangle" w="med"/>
          </a:ln>
        </p:spPr>
      </p:sp>
      <p:sp>
        <p:nvSpPr>
          <p:cNvPr id="303" name="CustomShape 11"/>
          <p:cNvSpPr/>
          <p:nvPr/>
        </p:nvSpPr>
        <p:spPr>
          <a:xfrm>
            <a:off x="4212720" y="6318360"/>
            <a:ext cx="569988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[Zheleva, Paul, Johnson, Belding, </a:t>
            </a:r>
            <a:r>
              <a:rPr i="1" lang="en-US">
                <a:solidFill>
                  <a:srgbClr val="000000"/>
                </a:solidFill>
                <a:latin typeface="Calibri"/>
              </a:rPr>
              <a:t>MobiSys 2013</a:t>
            </a:r>
            <a:r>
              <a:rPr lang="en-US">
                <a:solidFill>
                  <a:srgbClr val="000000"/>
                </a:solidFill>
                <a:latin typeface="Calibri"/>
              </a:rPr>
              <a:t>]</a:t>
            </a:r>
            <a:endParaRPr/>
          </a:p>
        </p:txBody>
      </p:sp>
    </p:spTree>
  </p:cSld>
  <p:timing>
    <p:tnLst>
      <p:par>
        <p:cTn dur="indefinite" id="274" nodeType="tmRoot" restart="never">
          <p:childTnLst>
            <p:seq>
              <p:cTn dur="indefinite" id="275" nodeType="mainSeq">
                <p:childTnLst>
                  <p:par>
                    <p:cTn fill="hold" id="276">
                      <p:stCondLst>
                        <p:cond delay="indefinite"/>
                      </p:stCondLst>
                      <p:childTnLst>
                        <p:par>
                          <p:cTn fill="hold" id="277">
                            <p:stCondLst>
                              <p:cond delay="0"/>
                            </p:stCondLst>
                            <p:childTnLst>
                              <p:par>
                                <p:cTn fill="hold" id="278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7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280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8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82">
                      <p:stCondLst>
                        <p:cond delay="indefinite"/>
                      </p:stCondLst>
                      <p:childTnLst>
                        <p:par>
                          <p:cTn fill="hold" id="283">
                            <p:stCondLst>
                              <p:cond delay="0"/>
                            </p:stCondLst>
                            <p:childTnLst>
                              <p:par>
                                <p:cTn fill="hold" id="284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8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86">
                      <p:stCondLst>
                        <p:cond delay="indefinite"/>
                      </p:stCondLst>
                      <p:childTnLst>
                        <p:par>
                          <p:cTn fill="hold" id="287">
                            <p:stCondLst>
                              <p:cond delay="0"/>
                            </p:stCondLst>
                            <p:childTnLst>
                              <p:par>
                                <p:cTn fill="hold" id="288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8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290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9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92">
                      <p:stCondLst>
                        <p:cond delay="indefinite"/>
                      </p:stCondLst>
                      <p:childTnLst>
                        <p:par>
                          <p:cTn fill="hold" id="293">
                            <p:stCondLst>
                              <p:cond delay="0"/>
                            </p:stCondLst>
                            <p:childTnLst>
                              <p:par>
                                <p:cTn fill="hold" id="294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9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96">
                      <p:stCondLst>
                        <p:cond delay="indefinite"/>
                      </p:stCondLst>
                      <p:childTnLst>
                        <p:par>
                          <p:cTn fill="hold" id="297">
                            <p:stCondLst>
                              <p:cond delay="0"/>
                            </p:stCondLst>
                            <p:childTnLst>
                              <p:par>
                                <p:cTn fill="hold" id="298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9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300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302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lang="en-US" sz="4400">
                <a:solidFill>
                  <a:srgbClr val="548235"/>
                </a:solidFill>
                <a:latin typeface="Calibri Light"/>
              </a:rPr>
              <a:t>Support of SMS Applications (IM-SMS)</a:t>
            </a:r>
            <a:endParaRPr/>
          </a:p>
        </p:txBody>
      </p:sp>
      <p:pic>
        <p:nvPicPr>
          <p:cNvPr descr="" id="305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884520" y="1302480"/>
            <a:ext cx="10422720" cy="4806000"/>
          </a:xfrm>
          <a:prstGeom prst="rect">
            <a:avLst/>
          </a:prstGeom>
        </p:spPr>
      </p:pic>
      <p:sp>
        <p:nvSpPr>
          <p:cNvPr id="306" name="CustomShape 2"/>
          <p:cNvSpPr/>
          <p:nvPr/>
        </p:nvSpPr>
        <p:spPr>
          <a:xfrm>
            <a:off x="4246200" y="6318360"/>
            <a:ext cx="569988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[Zheleva, Paul, Johnson, Belding, </a:t>
            </a:r>
            <a:r>
              <a:rPr i="1" lang="en-US">
                <a:solidFill>
                  <a:srgbClr val="000000"/>
                </a:solidFill>
                <a:latin typeface="Calibri"/>
              </a:rPr>
              <a:t>MobiSys 2013</a:t>
            </a:r>
            <a:r>
              <a:rPr lang="en-US">
                <a:solidFill>
                  <a:srgbClr val="000000"/>
                </a:solidFill>
                <a:latin typeface="Calibri"/>
              </a:rPr>
              <a:t>]</a:t>
            </a:r>
            <a:endParaRPr/>
          </a:p>
        </p:txBody>
      </p:sp>
      <p:sp>
        <p:nvSpPr>
          <p:cNvPr id="307" name="CustomShape 3"/>
          <p:cNvSpPr/>
          <p:nvPr/>
        </p:nvSpPr>
        <p:spPr>
          <a:xfrm>
            <a:off x="2509560" y="3564720"/>
            <a:ext cx="304560" cy="661680"/>
          </a:xfrm>
          <a:prstGeom prst="straightConnector1">
            <a:avLst/>
          </a:prstGeom>
          <a:ln w="76320">
            <a:solidFill>
              <a:srgbClr val="ff0000"/>
            </a:solidFill>
            <a:miter/>
            <a:tailEnd len="med" type="triangle" w="med"/>
          </a:ln>
        </p:spPr>
      </p:sp>
      <p:sp>
        <p:nvSpPr>
          <p:cNvPr id="308" name="CustomShape 4"/>
          <p:cNvSpPr/>
          <p:nvPr/>
        </p:nvSpPr>
        <p:spPr>
          <a:xfrm>
            <a:off x="3581280" y="2214000"/>
            <a:ext cx="2295720" cy="2011320"/>
          </a:xfrm>
          <a:prstGeom prst="straightConnector1">
            <a:avLst/>
          </a:prstGeom>
          <a:ln w="76320">
            <a:solidFill>
              <a:srgbClr val="ff0000"/>
            </a:solidFill>
            <a:miter/>
            <a:tailEnd len="med" type="triangle" w="med"/>
          </a:ln>
        </p:spPr>
      </p:sp>
      <p:sp>
        <p:nvSpPr>
          <p:cNvPr id="309" name="CustomShape 5"/>
          <p:cNvSpPr/>
          <p:nvPr/>
        </p:nvSpPr>
        <p:spPr>
          <a:xfrm>
            <a:off x="6939360" y="2214720"/>
            <a:ext cx="2122920" cy="2997000"/>
          </a:xfrm>
          <a:prstGeom prst="straightConnector1">
            <a:avLst/>
          </a:prstGeom>
          <a:ln w="76320">
            <a:solidFill>
              <a:srgbClr val="ff0000"/>
            </a:solidFill>
            <a:miter/>
            <a:tailEnd len="med" type="triangle" w="med"/>
          </a:ln>
        </p:spPr>
      </p:sp>
      <p:sp>
        <p:nvSpPr>
          <p:cNvPr id="310" name="CustomShape 6"/>
          <p:cNvSpPr/>
          <p:nvPr/>
        </p:nvSpPr>
        <p:spPr>
          <a:xfrm>
            <a:off x="6939360" y="2005200"/>
            <a:ext cx="1299960" cy="622440"/>
          </a:xfrm>
          <a:prstGeom prst="straightConnector1">
            <a:avLst/>
          </a:prstGeom>
          <a:ln w="76320">
            <a:solidFill>
              <a:srgbClr val="ff0000"/>
            </a:solidFill>
            <a:miter/>
            <a:tailEnd len="med" type="triangle" w="med"/>
          </a:ln>
        </p:spPr>
      </p:sp>
      <p:sp>
        <p:nvSpPr>
          <p:cNvPr id="311" name="CustomShape 7"/>
          <p:cNvSpPr/>
          <p:nvPr/>
        </p:nvSpPr>
        <p:spPr>
          <a:xfrm>
            <a:off x="8823960" y="1827720"/>
            <a:ext cx="1178280" cy="386640"/>
          </a:xfrm>
          <a:prstGeom prst="straightConnector1">
            <a:avLst/>
          </a:prstGeom>
          <a:ln w="57240">
            <a:solidFill>
              <a:srgbClr val="ff0000"/>
            </a:solidFill>
            <a:miter/>
            <a:tailEnd len="med" type="triangle" w="med"/>
          </a:ln>
        </p:spPr>
      </p:sp>
      <p:sp>
        <p:nvSpPr>
          <p:cNvPr id="312" name="CustomShape 8"/>
          <p:cNvSpPr/>
          <p:nvPr/>
        </p:nvSpPr>
        <p:spPr>
          <a:xfrm>
            <a:off x="8905320" y="2326680"/>
            <a:ext cx="1528560" cy="24840"/>
          </a:xfrm>
          <a:prstGeom prst="straightConnector1">
            <a:avLst/>
          </a:prstGeom>
          <a:ln w="57240">
            <a:solidFill>
              <a:srgbClr val="ff0000"/>
            </a:solidFill>
            <a:miter/>
            <a:tailEnd len="med" type="triangle" w="med"/>
          </a:ln>
        </p:spPr>
      </p:sp>
      <p:sp>
        <p:nvSpPr>
          <p:cNvPr id="313" name="CustomShape 9"/>
          <p:cNvSpPr/>
          <p:nvPr/>
        </p:nvSpPr>
        <p:spPr>
          <a:xfrm>
            <a:off x="8823960" y="2463840"/>
            <a:ext cx="939600" cy="704880"/>
          </a:xfrm>
          <a:prstGeom prst="straightConnector1">
            <a:avLst/>
          </a:prstGeom>
          <a:ln w="57240">
            <a:solidFill>
              <a:srgbClr val="ff0000"/>
            </a:solidFill>
            <a:miter/>
            <a:tailEnd len="med" type="triangle" w="med"/>
          </a:ln>
        </p:spPr>
      </p:sp>
      <p:sp>
        <p:nvSpPr>
          <p:cNvPr id="314" name="CustomShape 10"/>
          <p:cNvSpPr/>
          <p:nvPr/>
        </p:nvSpPr>
        <p:spPr>
          <a:xfrm>
            <a:off x="9396000" y="4217760"/>
            <a:ext cx="1169640" cy="531360"/>
          </a:xfrm>
          <a:prstGeom prst="straightConnector1">
            <a:avLst/>
          </a:prstGeom>
          <a:ln w="57240">
            <a:solidFill>
              <a:srgbClr val="ff0000"/>
            </a:solidFill>
            <a:miter/>
            <a:tailEnd len="med" type="triangle" w="med"/>
          </a:ln>
        </p:spPr>
      </p:sp>
      <p:sp>
        <p:nvSpPr>
          <p:cNvPr id="315" name="CustomShape 11"/>
          <p:cNvSpPr/>
          <p:nvPr/>
        </p:nvSpPr>
        <p:spPr>
          <a:xfrm>
            <a:off x="9442080" y="4904640"/>
            <a:ext cx="991800" cy="307080"/>
          </a:xfrm>
          <a:prstGeom prst="straightConnector1">
            <a:avLst/>
          </a:prstGeom>
          <a:ln w="57240">
            <a:solidFill>
              <a:srgbClr val="ff0000"/>
            </a:solidFill>
            <a:miter/>
            <a:tailEnd len="med" type="triangle" w="med"/>
          </a:ln>
        </p:spPr>
      </p:sp>
    </p:spTree>
  </p:cSld>
  <p:timing>
    <p:tnLst>
      <p:par>
        <p:cTn dur="indefinite" id="304" nodeType="tmRoot" restart="never">
          <p:childTnLst>
            <p:seq>
              <p:cTn dur="indefinite" id="305" nodeType="mainSeq">
                <p:childTnLst>
                  <p:par>
                    <p:cTn fill="hold" id="306">
                      <p:stCondLst>
                        <p:cond delay="indefinite"/>
                      </p:stCondLst>
                      <p:childTnLst>
                        <p:par>
                          <p:cTn fill="hold" id="307">
                            <p:stCondLst>
                              <p:cond delay="0"/>
                            </p:stCondLst>
                            <p:childTnLst>
                              <p:par>
                                <p:cTn fill="hold" id="308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10">
                      <p:stCondLst>
                        <p:cond delay="indefinite"/>
                      </p:stCondLst>
                      <p:childTnLst>
                        <p:par>
                          <p:cTn fill="hold" id="311">
                            <p:stCondLst>
                              <p:cond delay="0"/>
                            </p:stCondLst>
                            <p:childTnLst>
                              <p:par>
                                <p:cTn fill="hold" id="312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14">
                      <p:stCondLst>
                        <p:cond delay="indefinite"/>
                      </p:stCondLst>
                      <p:childTnLst>
                        <p:par>
                          <p:cTn fill="hold" id="315">
                            <p:stCondLst>
                              <p:cond delay="0"/>
                            </p:stCondLst>
                            <p:childTnLst>
                              <p:par>
                                <p:cTn fill="hold" id="316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318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20">
                      <p:stCondLst>
                        <p:cond delay="indefinite"/>
                      </p:stCondLst>
                      <p:childTnLst>
                        <p:par>
                          <p:cTn fill="hold" id="321">
                            <p:stCondLst>
                              <p:cond delay="0"/>
                            </p:stCondLst>
                            <p:childTnLst>
                              <p:par>
                                <p:cTn fill="hold" id="322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2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324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326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328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2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330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3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lang="en-US" sz="4400">
                <a:solidFill>
                  <a:srgbClr val="548235"/>
                </a:solidFill>
                <a:latin typeface="Calibri Light"/>
              </a:rPr>
              <a:t>The  Cellular Revolution</a:t>
            </a:r>
            <a:endParaRPr/>
          </a:p>
        </p:txBody>
      </p:sp>
      <p:pic>
        <p:nvPicPr>
          <p:cNvPr descr="" id="157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838080" y="1468080"/>
            <a:ext cx="3847320" cy="2549880"/>
          </a:xfrm>
          <a:prstGeom prst="rect">
            <a:avLst/>
          </a:prstGeom>
        </p:spPr>
      </p:pic>
      <p:sp>
        <p:nvSpPr>
          <p:cNvPr id="158" name="CustomShape 2"/>
          <p:cNvSpPr/>
          <p:nvPr/>
        </p:nvSpPr>
        <p:spPr>
          <a:xfrm>
            <a:off x="789120" y="1468080"/>
            <a:ext cx="3884040" cy="2565000"/>
          </a:xfrm>
          <a:prstGeom prst="rect">
            <a:avLst/>
          </a:prstGeom>
          <a:ln w="57240">
            <a:solidFill>
              <a:srgbClr val="43729d"/>
            </a:solidFill>
            <a:miter/>
          </a:ln>
        </p:spPr>
      </p:sp>
      <p:pic>
        <p:nvPicPr>
          <p:cNvPr descr="" id="159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838080" y="3848400"/>
            <a:ext cx="5963400" cy="2674080"/>
          </a:xfrm>
          <a:prstGeom prst="rect">
            <a:avLst/>
          </a:prstGeom>
        </p:spPr>
      </p:pic>
      <p:sp>
        <p:nvSpPr>
          <p:cNvPr id="160" name="CustomShape 3"/>
          <p:cNvSpPr/>
          <p:nvPr/>
        </p:nvSpPr>
        <p:spPr>
          <a:xfrm>
            <a:off x="838080" y="3881160"/>
            <a:ext cx="5999040" cy="2714760"/>
          </a:xfrm>
          <a:prstGeom prst="rect">
            <a:avLst/>
          </a:prstGeom>
          <a:ln w="57240">
            <a:solidFill>
              <a:srgbClr val="43729d"/>
            </a:solidFill>
            <a:miter/>
          </a:ln>
        </p:spPr>
      </p:sp>
      <p:sp>
        <p:nvSpPr>
          <p:cNvPr id="161" name="CustomShape 4"/>
          <p:cNvSpPr/>
          <p:nvPr/>
        </p:nvSpPr>
        <p:spPr>
          <a:xfrm>
            <a:off x="970560" y="1775160"/>
            <a:ext cx="7744680" cy="4551480"/>
          </a:xfrm>
          <a:prstGeom prst="rect">
            <a:avLst/>
          </a:prstGeom>
          <a:ln w="57240">
            <a:solidFill>
              <a:srgbClr val="43729d"/>
            </a:solidFill>
            <a:miter/>
          </a:ln>
        </p:spPr>
      </p:sp>
      <p:pic>
        <p:nvPicPr>
          <p:cNvPr descr="" id="162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1033200" y="1797120"/>
            <a:ext cx="7666920" cy="4529160"/>
          </a:xfrm>
          <a:prstGeom prst="rect">
            <a:avLst/>
          </a:prstGeom>
        </p:spPr>
      </p:pic>
      <p:pic>
        <p:nvPicPr>
          <p:cNvPr descr="" id="163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7388280" y="1468080"/>
            <a:ext cx="4803480" cy="3550320"/>
          </a:xfrm>
          <a:prstGeom prst="rect">
            <a:avLst/>
          </a:prstGeom>
        </p:spPr>
      </p:pic>
      <p:sp>
        <p:nvSpPr>
          <p:cNvPr id="164" name="CustomShape 5"/>
          <p:cNvSpPr/>
          <p:nvPr/>
        </p:nvSpPr>
        <p:spPr>
          <a:xfrm>
            <a:off x="7396560" y="1468080"/>
            <a:ext cx="4795200" cy="3560760"/>
          </a:xfrm>
          <a:prstGeom prst="rect">
            <a:avLst/>
          </a:prstGeom>
          <a:ln w="57240">
            <a:solidFill>
              <a:srgbClr val="43729d"/>
            </a:solidFill>
            <a:miter/>
          </a:ln>
        </p:spPr>
      </p:sp>
      <p:pic>
        <p:nvPicPr>
          <p:cNvPr descr="" id="165" name="Picture 8"/>
          <p:cNvPicPr/>
          <p:nvPr/>
        </p:nvPicPr>
        <p:blipFill>
          <a:blip r:embed="rId5"/>
          <a:stretch>
            <a:fillRect/>
          </a:stretch>
        </p:blipFill>
        <p:spPr>
          <a:xfrm>
            <a:off x="5761440" y="1277640"/>
            <a:ext cx="6091560" cy="1881720"/>
          </a:xfrm>
          <a:prstGeom prst="rect">
            <a:avLst/>
          </a:prstGeom>
        </p:spPr>
      </p:pic>
      <p:sp>
        <p:nvSpPr>
          <p:cNvPr id="166" name="CustomShape 6"/>
          <p:cNvSpPr/>
          <p:nvPr/>
        </p:nvSpPr>
        <p:spPr>
          <a:xfrm>
            <a:off x="5760720" y="1272240"/>
            <a:ext cx="6140880" cy="1897200"/>
          </a:xfrm>
          <a:prstGeom prst="rect">
            <a:avLst/>
          </a:prstGeom>
          <a:ln w="57240">
            <a:solidFill>
              <a:srgbClr val="43729d"/>
            </a:solidFill>
            <a:miter/>
          </a:ln>
        </p:spPr>
      </p:sp>
      <p:pic>
        <p:nvPicPr>
          <p:cNvPr descr="" id="167" name="Picture 6"/>
          <p:cNvPicPr/>
          <p:nvPr/>
        </p:nvPicPr>
        <p:blipFill>
          <a:blip r:embed="rId6"/>
          <a:stretch>
            <a:fillRect/>
          </a:stretch>
        </p:blipFill>
        <p:spPr>
          <a:xfrm>
            <a:off x="4172040" y="3058200"/>
            <a:ext cx="7617960" cy="3537720"/>
          </a:xfrm>
          <a:prstGeom prst="rect">
            <a:avLst/>
          </a:prstGeom>
        </p:spPr>
      </p:pic>
      <p:sp>
        <p:nvSpPr>
          <p:cNvPr id="168" name="CustomShape 7"/>
          <p:cNvSpPr/>
          <p:nvPr/>
        </p:nvSpPr>
        <p:spPr>
          <a:xfrm>
            <a:off x="4165560" y="2979360"/>
            <a:ext cx="7594200" cy="3616200"/>
          </a:xfrm>
          <a:prstGeom prst="rect">
            <a:avLst/>
          </a:prstGeom>
          <a:ln w="57240">
            <a:solidFill>
              <a:srgbClr val="43729d"/>
            </a:solidFill>
            <a:miter/>
          </a:ln>
        </p:spPr>
      </p:sp>
    </p:spTree>
  </p:cSld>
  <p:timing>
    <p:tnLst>
      <p:par>
        <p:cTn dur="indefinite" id="1" nodeType="tmRoot" restart="never">
          <p:childTnLst>
            <p:seq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7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>
                      <p:stCondLst>
                        <p:cond delay="indefinite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id="11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3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id="17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9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lang="en-US" sz="4400">
                <a:solidFill>
                  <a:srgbClr val="548235"/>
                </a:solidFill>
                <a:latin typeface="Calibri Light"/>
              </a:rPr>
              <a:t>Macha, Zambia</a:t>
            </a:r>
            <a:endParaRPr/>
          </a:p>
        </p:txBody>
      </p:sp>
      <p:pic>
        <p:nvPicPr>
          <p:cNvPr descr="" id="317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2631600" y="1449000"/>
            <a:ext cx="7676640" cy="4529880"/>
          </a:xfrm>
          <a:prstGeom prst="rect">
            <a:avLst/>
          </a:prstGeom>
        </p:spPr>
      </p:pic>
      <p:sp>
        <p:nvSpPr>
          <p:cNvPr id="318" name="CustomShape 2"/>
          <p:cNvSpPr/>
          <p:nvPr/>
        </p:nvSpPr>
        <p:spPr>
          <a:xfrm>
            <a:off x="149400" y="5821560"/>
            <a:ext cx="252216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Source: GoogleMaps</a:t>
            </a:r>
            <a:endParaRPr/>
          </a:p>
        </p:txBody>
      </p:sp>
      <p:sp>
        <p:nvSpPr>
          <p:cNvPr id="319" name="CustomShape 3"/>
          <p:cNvSpPr/>
          <p:nvPr/>
        </p:nvSpPr>
        <p:spPr>
          <a:xfrm>
            <a:off x="4212720" y="6318360"/>
            <a:ext cx="569988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[Zheleva, Paul, Johnson, Belding, </a:t>
            </a:r>
            <a:r>
              <a:rPr i="1" lang="en-US">
                <a:solidFill>
                  <a:srgbClr val="000000"/>
                </a:solidFill>
                <a:latin typeface="Calibri"/>
              </a:rPr>
              <a:t>MobiSys 2013</a:t>
            </a:r>
            <a:r>
              <a:rPr lang="en-US">
                <a:solidFill>
                  <a:srgbClr val="000000"/>
                </a:solidFill>
                <a:latin typeface="Calibri"/>
              </a:rPr>
              <a:t>]</a:t>
            </a:r>
            <a:endParaRPr/>
          </a:p>
        </p:txBody>
      </p:sp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lang="en-US" sz="4400">
                <a:solidFill>
                  <a:srgbClr val="548235"/>
                </a:solidFill>
                <a:latin typeface="Calibri Light"/>
              </a:rPr>
              <a:t>The Base Station</a:t>
            </a:r>
            <a:endParaRPr/>
          </a:p>
        </p:txBody>
      </p:sp>
      <p:pic>
        <p:nvPicPr>
          <p:cNvPr descr="" id="321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838080" y="1449000"/>
            <a:ext cx="7291800" cy="4514760"/>
          </a:xfrm>
          <a:prstGeom prst="rect">
            <a:avLst/>
          </a:prstGeom>
        </p:spPr>
      </p:pic>
      <p:sp>
        <p:nvSpPr>
          <p:cNvPr id="322" name="CustomShape 2"/>
          <p:cNvSpPr/>
          <p:nvPr/>
        </p:nvSpPr>
        <p:spPr>
          <a:xfrm>
            <a:off x="8250840" y="5132880"/>
            <a:ext cx="2982240" cy="8218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2400">
                <a:solidFill>
                  <a:srgbClr val="000000"/>
                </a:solidFill>
                <a:latin typeface="Calibri"/>
              </a:rPr>
              <a:t>A RangeNetworks </a:t>
            </a:r>
            <a:endParaRPr/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rgbClr val="000000"/>
                </a:solidFill>
                <a:latin typeface="Calibri"/>
              </a:rPr>
              <a:t>SNAP unit</a:t>
            </a:r>
            <a:endParaRPr/>
          </a:p>
        </p:txBody>
      </p:sp>
      <p:sp>
        <p:nvSpPr>
          <p:cNvPr id="323" name="CustomShape 3"/>
          <p:cNvSpPr/>
          <p:nvPr/>
        </p:nvSpPr>
        <p:spPr>
          <a:xfrm>
            <a:off x="4212720" y="6318360"/>
            <a:ext cx="569988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[Zheleva, Paul, Johnson, Belding, </a:t>
            </a:r>
            <a:r>
              <a:rPr i="1" lang="en-US">
                <a:solidFill>
                  <a:srgbClr val="000000"/>
                </a:solidFill>
                <a:latin typeface="Calibri"/>
              </a:rPr>
              <a:t>MobiSys 2013</a:t>
            </a:r>
            <a:r>
              <a:rPr lang="en-US">
                <a:solidFill>
                  <a:srgbClr val="000000"/>
                </a:solidFill>
                <a:latin typeface="Calibri"/>
              </a:rPr>
              <a:t>]</a:t>
            </a:r>
            <a:endParaRPr/>
          </a:p>
        </p:txBody>
      </p:sp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lang="en-US" sz="4400">
                <a:solidFill>
                  <a:srgbClr val="548235"/>
                </a:solidFill>
                <a:latin typeface="Calibri Light"/>
              </a:rPr>
              <a:t>Installation Sites</a:t>
            </a:r>
            <a:endParaRPr/>
          </a:p>
        </p:txBody>
      </p:sp>
      <p:sp>
        <p:nvSpPr>
          <p:cNvPr id="325" name="CustomShape 2"/>
          <p:cNvSpPr/>
          <p:nvPr/>
        </p:nvSpPr>
        <p:spPr>
          <a:xfrm>
            <a:off x="7781400" y="5739120"/>
            <a:ext cx="808920" cy="45612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2400">
                <a:solidFill>
                  <a:srgbClr val="000000"/>
                </a:solidFill>
                <a:latin typeface="Calibri"/>
              </a:rPr>
              <a:t>LITA</a:t>
            </a:r>
            <a:endParaRPr/>
          </a:p>
        </p:txBody>
      </p:sp>
      <p:sp>
        <p:nvSpPr>
          <p:cNvPr id="326" name="CustomShape 3"/>
          <p:cNvSpPr/>
          <p:nvPr/>
        </p:nvSpPr>
        <p:spPr>
          <a:xfrm>
            <a:off x="2923560" y="5739120"/>
            <a:ext cx="2060280" cy="45612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2400">
                <a:solidFill>
                  <a:srgbClr val="000000"/>
                </a:solidFill>
                <a:latin typeface="Calibri"/>
              </a:rPr>
              <a:t>Water Tower</a:t>
            </a:r>
            <a:endParaRPr/>
          </a:p>
        </p:txBody>
      </p:sp>
      <p:sp>
        <p:nvSpPr>
          <p:cNvPr id="327" name="CustomShape 4"/>
          <p:cNvSpPr/>
          <p:nvPr/>
        </p:nvSpPr>
        <p:spPr>
          <a:xfrm>
            <a:off x="4212720" y="6318360"/>
            <a:ext cx="569988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[Zheleva, Paul, Johnson, Belding, </a:t>
            </a:r>
            <a:r>
              <a:rPr i="1" lang="en-US">
                <a:solidFill>
                  <a:srgbClr val="000000"/>
                </a:solidFill>
                <a:latin typeface="Calibri"/>
              </a:rPr>
              <a:t>MobiSys 2013</a:t>
            </a:r>
            <a:r>
              <a:rPr lang="en-US">
                <a:solidFill>
                  <a:srgbClr val="000000"/>
                </a:solidFill>
                <a:latin typeface="Calibri"/>
              </a:rPr>
              <a:t>]</a:t>
            </a:r>
            <a:endParaRPr/>
          </a:p>
        </p:txBody>
      </p:sp>
      <p:pic>
        <p:nvPicPr>
          <p:cNvPr descr="" id="328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6552360" y="1401480"/>
            <a:ext cx="3266640" cy="4200120"/>
          </a:xfrm>
          <a:prstGeom prst="rect">
            <a:avLst/>
          </a:prstGeom>
        </p:spPr>
      </p:pic>
      <p:pic>
        <p:nvPicPr>
          <p:cNvPr descr="" id="329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2401200" y="1401480"/>
            <a:ext cx="3104640" cy="4219200"/>
          </a:xfrm>
          <a:prstGeom prst="rect">
            <a:avLst/>
          </a:prstGeom>
        </p:spPr>
      </p:pic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lang="en-US" sz="4400">
                <a:solidFill>
                  <a:srgbClr val="548235"/>
                </a:solidFill>
                <a:latin typeface="Calibri Light"/>
              </a:rPr>
              <a:t>Power Quality in Macha</a:t>
            </a:r>
            <a:endParaRPr/>
          </a:p>
        </p:txBody>
      </p:sp>
      <p:pic>
        <p:nvPicPr>
          <p:cNvPr descr="" id="331" name="Picture 4"/>
          <p:cNvPicPr/>
          <p:nvPr/>
        </p:nvPicPr>
        <p:blipFill>
          <a:blip r:embed="rId1"/>
          <a:stretch>
            <a:fillRect/>
          </a:stretch>
        </p:blipFill>
        <p:spPr>
          <a:xfrm>
            <a:off x="650160" y="1915200"/>
            <a:ext cx="11162160" cy="3317400"/>
          </a:xfrm>
          <a:prstGeom prst="rect">
            <a:avLst/>
          </a:prstGeom>
        </p:spPr>
      </p:pic>
      <p:sp>
        <p:nvSpPr>
          <p:cNvPr id="332" name="CustomShape 2"/>
          <p:cNvSpPr/>
          <p:nvPr/>
        </p:nvSpPr>
        <p:spPr>
          <a:xfrm>
            <a:off x="1270080" y="2865240"/>
            <a:ext cx="396000" cy="1584720"/>
          </a:xfrm>
          <a:prstGeom prst="rect">
            <a:avLst/>
          </a:prstGeom>
          <a:ln w="57240">
            <a:solidFill>
              <a:srgbClr val="ff0000"/>
            </a:solidFill>
            <a:miter/>
          </a:ln>
        </p:spPr>
      </p:sp>
      <p:sp>
        <p:nvSpPr>
          <p:cNvPr id="333" name="CustomShape 3"/>
          <p:cNvSpPr/>
          <p:nvPr/>
        </p:nvSpPr>
        <p:spPr>
          <a:xfrm>
            <a:off x="6226200" y="3027600"/>
            <a:ext cx="345240" cy="1351080"/>
          </a:xfrm>
          <a:prstGeom prst="rect">
            <a:avLst/>
          </a:prstGeom>
          <a:ln w="57240">
            <a:solidFill>
              <a:srgbClr val="ff0000"/>
            </a:solidFill>
            <a:miter/>
          </a:ln>
        </p:spPr>
      </p:sp>
      <p:sp>
        <p:nvSpPr>
          <p:cNvPr id="334" name="CustomShape 4"/>
          <p:cNvSpPr/>
          <p:nvPr/>
        </p:nvSpPr>
        <p:spPr>
          <a:xfrm>
            <a:off x="9325080" y="2986920"/>
            <a:ext cx="712440" cy="1351080"/>
          </a:xfrm>
          <a:prstGeom prst="rect">
            <a:avLst/>
          </a:prstGeom>
          <a:ln w="57240">
            <a:solidFill>
              <a:srgbClr val="ff0000"/>
            </a:solidFill>
            <a:miter/>
          </a:ln>
        </p:spPr>
      </p:sp>
      <p:sp>
        <p:nvSpPr>
          <p:cNvPr id="335" name="CustomShape 5"/>
          <p:cNvSpPr/>
          <p:nvPr/>
        </p:nvSpPr>
        <p:spPr>
          <a:xfrm>
            <a:off x="10127880" y="2976840"/>
            <a:ext cx="712440" cy="1351080"/>
          </a:xfrm>
          <a:prstGeom prst="rect">
            <a:avLst/>
          </a:prstGeom>
          <a:ln w="57240">
            <a:solidFill>
              <a:srgbClr val="ff0000"/>
            </a:solidFill>
            <a:miter/>
          </a:ln>
        </p:spPr>
      </p:sp>
      <p:sp>
        <p:nvSpPr>
          <p:cNvPr id="336" name="CustomShape 6"/>
          <p:cNvSpPr/>
          <p:nvPr/>
        </p:nvSpPr>
        <p:spPr>
          <a:xfrm>
            <a:off x="4212720" y="6318360"/>
            <a:ext cx="569988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[Zheleva, Paul, Johnson, Belding, </a:t>
            </a:r>
            <a:r>
              <a:rPr i="1" lang="en-US">
                <a:solidFill>
                  <a:srgbClr val="000000"/>
                </a:solidFill>
                <a:latin typeface="Calibri"/>
              </a:rPr>
              <a:t>MobiSys 2013</a:t>
            </a:r>
            <a:r>
              <a:rPr lang="en-US">
                <a:solidFill>
                  <a:srgbClr val="000000"/>
                </a:solidFill>
                <a:latin typeface="Calibri"/>
              </a:rPr>
              <a:t>]</a:t>
            </a:r>
            <a:endParaRPr/>
          </a:p>
        </p:txBody>
      </p:sp>
    </p:spTree>
  </p:cSld>
  <p:timing>
    <p:tnLst>
      <p:par>
        <p:cTn dur="indefinite" id="332" nodeType="tmRoot" restart="never">
          <p:childTnLst>
            <p:seq>
              <p:cTn dur="indefinite" id="333" nodeType="mainSeq">
                <p:childTnLst>
                  <p:par>
                    <p:cTn fill="hold" id="334">
                      <p:stCondLst>
                        <p:cond delay="indefinite"/>
                      </p:stCondLst>
                      <p:childTnLst>
                        <p:par>
                          <p:cTn fill="hold" id="335">
                            <p:stCondLst>
                              <p:cond delay="0"/>
                            </p:stCondLst>
                            <p:childTnLst>
                              <p:par>
                                <p:cTn fill="hold" id="336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3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338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3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340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4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342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lang="en-US" sz="4400">
                <a:solidFill>
                  <a:srgbClr val="548235"/>
                </a:solidFill>
                <a:latin typeface="Calibri Light"/>
              </a:rPr>
              <a:t>The Power Supply</a:t>
            </a:r>
            <a:endParaRPr/>
          </a:p>
        </p:txBody>
      </p:sp>
      <p:pic>
        <p:nvPicPr>
          <p:cNvPr descr="" id="338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2995200" y="1504440"/>
            <a:ext cx="6461280" cy="4479480"/>
          </a:xfrm>
          <a:prstGeom prst="rect">
            <a:avLst/>
          </a:prstGeom>
        </p:spPr>
      </p:pic>
      <p:sp>
        <p:nvSpPr>
          <p:cNvPr id="339" name="CustomShape 2"/>
          <p:cNvSpPr/>
          <p:nvPr/>
        </p:nvSpPr>
        <p:spPr>
          <a:xfrm>
            <a:off x="6225840" y="3139560"/>
            <a:ext cx="1230840" cy="1574280"/>
          </a:xfrm>
          <a:prstGeom prst="rect">
            <a:avLst/>
          </a:prstGeom>
          <a:ln w="57240">
            <a:solidFill>
              <a:srgbClr val="ff0000"/>
            </a:solidFill>
            <a:miter/>
          </a:ln>
        </p:spPr>
      </p:sp>
      <p:sp>
        <p:nvSpPr>
          <p:cNvPr id="340" name="CustomShape 3"/>
          <p:cNvSpPr/>
          <p:nvPr/>
        </p:nvSpPr>
        <p:spPr>
          <a:xfrm>
            <a:off x="4226400" y="2946240"/>
            <a:ext cx="2316600" cy="1351080"/>
          </a:xfrm>
          <a:prstGeom prst="rect">
            <a:avLst/>
          </a:prstGeom>
          <a:ln w="57240">
            <a:solidFill>
              <a:srgbClr val="ff0000"/>
            </a:solidFill>
            <a:miter/>
          </a:ln>
        </p:spPr>
      </p:sp>
      <p:sp>
        <p:nvSpPr>
          <p:cNvPr id="341" name="CustomShape 4"/>
          <p:cNvSpPr/>
          <p:nvPr/>
        </p:nvSpPr>
        <p:spPr>
          <a:xfrm>
            <a:off x="7643520" y="3068640"/>
            <a:ext cx="1056240" cy="1351080"/>
          </a:xfrm>
          <a:prstGeom prst="rect">
            <a:avLst/>
          </a:prstGeom>
          <a:ln w="57240">
            <a:solidFill>
              <a:srgbClr val="ff0000"/>
            </a:solidFill>
            <a:miter/>
          </a:ln>
        </p:spPr>
      </p:sp>
      <p:sp>
        <p:nvSpPr>
          <p:cNvPr id="342" name="CustomShape 5"/>
          <p:cNvSpPr/>
          <p:nvPr/>
        </p:nvSpPr>
        <p:spPr>
          <a:xfrm>
            <a:off x="4212720" y="6318360"/>
            <a:ext cx="569988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[Zheleva, Paul, Johnson, Belding, </a:t>
            </a:r>
            <a:r>
              <a:rPr i="1" lang="en-US">
                <a:solidFill>
                  <a:srgbClr val="000000"/>
                </a:solidFill>
                <a:latin typeface="Calibri"/>
              </a:rPr>
              <a:t>MobiSys 2013</a:t>
            </a:r>
            <a:r>
              <a:rPr lang="en-US">
                <a:solidFill>
                  <a:srgbClr val="000000"/>
                </a:solidFill>
                <a:latin typeface="Calibri"/>
              </a:rPr>
              <a:t>]</a:t>
            </a:r>
            <a:endParaRPr/>
          </a:p>
        </p:txBody>
      </p:sp>
    </p:spTree>
  </p:cSld>
  <p:timing>
    <p:tnLst>
      <p:par>
        <p:cTn dur="indefinite" id="344" nodeType="tmRoot" restart="never">
          <p:childTnLst>
            <p:seq>
              <p:cTn dur="indefinite" id="345" nodeType="mainSeq">
                <p:childTnLst>
                  <p:par>
                    <p:cTn fill="hold" id="346">
                      <p:stCondLst>
                        <p:cond delay="indefinite"/>
                      </p:stCondLst>
                      <p:childTnLst>
                        <p:par>
                          <p:cTn fill="hold" id="347">
                            <p:stCondLst>
                              <p:cond delay="0"/>
                            </p:stCondLst>
                            <p:childTnLst>
                              <p:par>
                                <p:cTn fill="hold" id="348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4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50">
                      <p:stCondLst>
                        <p:cond delay="indefinite"/>
                      </p:stCondLst>
                      <p:childTnLst>
                        <p:par>
                          <p:cTn fill="hold" id="351">
                            <p:stCondLst>
                              <p:cond delay="0"/>
                            </p:stCondLst>
                            <p:childTnLst>
                              <p:par>
                                <p:cTn fill="hold" id="352" nodeType="clickEffect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5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354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5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56">
                      <p:stCondLst>
                        <p:cond delay="indefinite"/>
                      </p:stCondLst>
                      <p:childTnLst>
                        <p:par>
                          <p:cTn fill="hold" id="357">
                            <p:stCondLst>
                              <p:cond delay="0"/>
                            </p:stCondLst>
                            <p:childTnLst>
                              <p:par>
                                <p:cTn fill="hold" id="358" nodeType="clickEffect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5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360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6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lang="en-US" sz="4400">
                <a:solidFill>
                  <a:srgbClr val="548235"/>
                </a:solidFill>
                <a:latin typeface="Calibri Light"/>
              </a:rPr>
              <a:t>The Network in Macha</a:t>
            </a:r>
            <a:endParaRPr/>
          </a:p>
        </p:txBody>
      </p:sp>
      <p:pic>
        <p:nvPicPr>
          <p:cNvPr descr="" id="344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1044000" y="1340280"/>
            <a:ext cx="10103760" cy="4766400"/>
          </a:xfrm>
          <a:prstGeom prst="rect">
            <a:avLst/>
          </a:prstGeom>
        </p:spPr>
      </p:pic>
      <p:sp>
        <p:nvSpPr>
          <p:cNvPr id="345" name="CustomShape 2"/>
          <p:cNvSpPr/>
          <p:nvPr/>
        </p:nvSpPr>
        <p:spPr>
          <a:xfrm>
            <a:off x="4212720" y="6318360"/>
            <a:ext cx="569988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[Zheleva, Paul, Johnson, Belding, </a:t>
            </a:r>
            <a:r>
              <a:rPr i="1" lang="en-US">
                <a:solidFill>
                  <a:srgbClr val="000000"/>
                </a:solidFill>
                <a:latin typeface="Calibri"/>
              </a:rPr>
              <a:t>MobiSys 2013</a:t>
            </a:r>
            <a:r>
              <a:rPr lang="en-US">
                <a:solidFill>
                  <a:srgbClr val="000000"/>
                </a:solidFill>
                <a:latin typeface="Calibri"/>
              </a:rPr>
              <a:t>]</a:t>
            </a:r>
            <a:endParaRPr/>
          </a:p>
        </p:txBody>
      </p:sp>
      <p:sp>
        <p:nvSpPr>
          <p:cNvPr id="346" name="CustomShape 3"/>
          <p:cNvSpPr/>
          <p:nvPr/>
        </p:nvSpPr>
        <p:spPr>
          <a:xfrm>
            <a:off x="2936160" y="4277520"/>
            <a:ext cx="1218960" cy="568440"/>
          </a:xfrm>
          <a:prstGeom prst="rect">
            <a:avLst/>
          </a:prstGeom>
          <a:ln w="38160">
            <a:solidFill>
              <a:srgbClr val="ff0000"/>
            </a:solidFill>
            <a:miter/>
          </a:ln>
        </p:spPr>
      </p:sp>
      <p:sp>
        <p:nvSpPr>
          <p:cNvPr id="347" name="CustomShape 4"/>
          <p:cNvSpPr/>
          <p:nvPr/>
        </p:nvSpPr>
        <p:spPr>
          <a:xfrm>
            <a:off x="8381880" y="4592160"/>
            <a:ext cx="2437920" cy="568440"/>
          </a:xfrm>
          <a:prstGeom prst="rect">
            <a:avLst/>
          </a:prstGeom>
          <a:ln w="38160">
            <a:solidFill>
              <a:srgbClr val="ff0000"/>
            </a:solidFill>
            <a:miter/>
          </a:ln>
        </p:spPr>
      </p:sp>
    </p:spTree>
  </p:cSld>
  <p:timing>
    <p:tnLst>
      <p:par>
        <p:cTn dur="indefinite" id="362" nodeType="tmRoot" restart="never">
          <p:childTnLst>
            <p:seq>
              <p:cTn dur="indefinite" id="363" nodeType="mainSeq">
                <p:childTnLst>
                  <p:par>
                    <p:cTn fill="hold" id="364">
                      <p:stCondLst>
                        <p:cond delay="indefinite"/>
                      </p:stCondLst>
                      <p:childTnLst>
                        <p:par>
                          <p:cTn fill="hold" id="365">
                            <p:stCondLst>
                              <p:cond delay="0"/>
                            </p:stCondLst>
                            <p:childTnLst>
                              <p:par>
                                <p:cTn fill="hold" id="366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6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68">
                      <p:stCondLst>
                        <p:cond delay="indefinite"/>
                      </p:stCondLst>
                      <p:childTnLst>
                        <p:par>
                          <p:cTn fill="hold" id="369">
                            <p:stCondLst>
                              <p:cond delay="0"/>
                            </p:stCondLst>
                            <p:childTnLst>
                              <p:par>
                                <p:cTn fill="hold" id="370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lang="en-US" sz="4400">
                <a:solidFill>
                  <a:srgbClr val="548235"/>
                </a:solidFill>
                <a:latin typeface="Calibri Light"/>
              </a:rPr>
              <a:t>Evaluation</a:t>
            </a:r>
            <a:endParaRPr/>
          </a:p>
        </p:txBody>
      </p:sp>
      <p:sp>
        <p:nvSpPr>
          <p:cNvPr id="349" name="TextShape 2"/>
          <p:cNvSpPr txBox="1"/>
          <p:nvPr/>
        </p:nvSpPr>
        <p:spPr>
          <a:xfrm>
            <a:off x="838080" y="1510560"/>
            <a:ext cx="10515240" cy="4350960"/>
          </a:xfrm>
          <a:prstGeom prst="rect">
            <a:avLst/>
          </a:prstGeom>
        </p:spPr>
        <p:txBody>
          <a:bodyPr/>
          <a:p>
            <a:pPr>
              <a:lnSpc>
                <a:spcPct val="9000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Calibri"/>
              </a:rPr>
              <a:t>20 SIM cards</a:t>
            </a: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Calibri"/>
              </a:rPr>
              <a:t>Local partners (IT staff)</a:t>
            </a: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Calibri"/>
              </a:rPr>
              <a:t>Restricted registration</a:t>
            </a: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Calibri"/>
              </a:rPr>
              <a:t>Voice and SMS</a:t>
            </a:r>
            <a:endParaRPr/>
          </a:p>
        </p:txBody>
      </p:sp>
      <p:pic>
        <p:nvPicPr>
          <p:cNvPr descr="" id="350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1107360" y="3495240"/>
            <a:ext cx="1947600" cy="2602440"/>
          </a:xfrm>
          <a:prstGeom prst="rect">
            <a:avLst/>
          </a:prstGeom>
        </p:spPr>
      </p:pic>
      <p:pic>
        <p:nvPicPr>
          <p:cNvPr descr="" id="351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3444120" y="3509280"/>
            <a:ext cx="3761640" cy="2811960"/>
          </a:xfrm>
          <a:prstGeom prst="rect">
            <a:avLst/>
          </a:prstGeom>
        </p:spPr>
      </p:pic>
      <p:pic>
        <p:nvPicPr>
          <p:cNvPr descr="" id="352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7779960" y="4374360"/>
            <a:ext cx="2999880" cy="1723680"/>
          </a:xfrm>
          <a:prstGeom prst="rect">
            <a:avLst/>
          </a:prstGeom>
        </p:spPr>
      </p:pic>
      <p:pic>
        <p:nvPicPr>
          <p:cNvPr descr="" id="353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8879760" y="804240"/>
            <a:ext cx="2620440" cy="3569760"/>
          </a:xfrm>
          <a:prstGeom prst="rect">
            <a:avLst/>
          </a:prstGeom>
        </p:spPr>
      </p:pic>
      <p:pic>
        <p:nvPicPr>
          <p:cNvPr descr="" id="354" name="Picture 7"/>
          <p:cNvPicPr/>
          <p:nvPr/>
        </p:nvPicPr>
        <p:blipFill>
          <a:blip r:embed="rId5"/>
          <a:stretch>
            <a:fillRect/>
          </a:stretch>
        </p:blipFill>
        <p:spPr>
          <a:xfrm>
            <a:off x="6235920" y="794520"/>
            <a:ext cx="1940400" cy="2700360"/>
          </a:xfrm>
          <a:prstGeom prst="rect">
            <a:avLst/>
          </a:prstGeom>
        </p:spPr>
      </p:pic>
      <p:sp>
        <p:nvSpPr>
          <p:cNvPr id="355" name="CustomShape 3"/>
          <p:cNvSpPr/>
          <p:nvPr/>
        </p:nvSpPr>
        <p:spPr>
          <a:xfrm>
            <a:off x="4212720" y="6318360"/>
            <a:ext cx="569988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[Zheleva, Paul, Johnson, Belding, </a:t>
            </a:r>
            <a:r>
              <a:rPr i="1" lang="en-US">
                <a:solidFill>
                  <a:srgbClr val="000000"/>
                </a:solidFill>
                <a:latin typeface="Calibri"/>
              </a:rPr>
              <a:t>MobiSys 2013</a:t>
            </a:r>
            <a:r>
              <a:rPr lang="en-US">
                <a:solidFill>
                  <a:srgbClr val="000000"/>
                </a:solidFill>
                <a:latin typeface="Calibri"/>
              </a:rPr>
              <a:t>]</a:t>
            </a:r>
            <a:endParaRPr/>
          </a:p>
        </p:txBody>
      </p:sp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lang="en-US" sz="4400">
                <a:solidFill>
                  <a:srgbClr val="548235"/>
                </a:solidFill>
                <a:latin typeface="Calibri Light"/>
              </a:rPr>
              <a:t>Controlled Experiments Setup</a:t>
            </a:r>
            <a:endParaRPr/>
          </a:p>
        </p:txBody>
      </p:sp>
      <p:pic>
        <p:nvPicPr>
          <p:cNvPr descr="" id="357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838080" y="1314720"/>
            <a:ext cx="10103760" cy="4766400"/>
          </a:xfrm>
          <a:prstGeom prst="rect">
            <a:avLst/>
          </a:prstGeom>
        </p:spPr>
      </p:pic>
      <p:sp>
        <p:nvSpPr>
          <p:cNvPr id="358" name="Line 2"/>
          <p:cNvSpPr/>
          <p:nvPr/>
        </p:nvSpPr>
        <p:spPr>
          <a:xfrm flipH="1">
            <a:off x="2895480" y="3791520"/>
            <a:ext cx="408960" cy="72324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</p:sp>
      <p:sp>
        <p:nvSpPr>
          <p:cNvPr id="359" name="CustomShape 3"/>
          <p:cNvSpPr/>
          <p:nvPr/>
        </p:nvSpPr>
        <p:spPr>
          <a:xfrm>
            <a:off x="2251800" y="3698280"/>
            <a:ext cx="928080" cy="487440"/>
          </a:xfrm>
          <a:prstGeom prst="straightConnector1">
            <a:avLst/>
          </a:prstGeom>
          <a:ln w="57240">
            <a:solidFill>
              <a:srgbClr val="ff0000"/>
            </a:solidFill>
            <a:miter/>
            <a:tailEnd len="med" type="triangle" w="med"/>
          </a:ln>
        </p:spPr>
      </p:sp>
      <p:sp>
        <p:nvSpPr>
          <p:cNvPr id="360" name="CustomShape 4"/>
          <p:cNvSpPr/>
          <p:nvPr/>
        </p:nvSpPr>
        <p:spPr>
          <a:xfrm>
            <a:off x="3357000" y="3593880"/>
            <a:ext cx="2149560" cy="479880"/>
          </a:xfrm>
          <a:prstGeom prst="straightConnector1">
            <a:avLst/>
          </a:prstGeom>
          <a:ln w="57240">
            <a:solidFill>
              <a:srgbClr val="ff0000"/>
            </a:solidFill>
            <a:miter/>
            <a:tailEnd len="med" type="triangle" w="med"/>
          </a:ln>
        </p:spPr>
      </p:sp>
      <p:sp>
        <p:nvSpPr>
          <p:cNvPr id="361" name="CustomShape 5"/>
          <p:cNvSpPr/>
          <p:nvPr/>
        </p:nvSpPr>
        <p:spPr>
          <a:xfrm>
            <a:off x="5558760" y="3791160"/>
            <a:ext cx="3605040" cy="243000"/>
          </a:xfrm>
          <a:prstGeom prst="straightConnector1">
            <a:avLst/>
          </a:prstGeom>
          <a:ln w="57240">
            <a:solidFill>
              <a:srgbClr val="ff0000"/>
            </a:solidFill>
            <a:miter/>
            <a:tailEnd len="med" type="triangle" w="med"/>
          </a:ln>
        </p:spPr>
      </p:sp>
      <p:sp>
        <p:nvSpPr>
          <p:cNvPr id="362" name="CustomShape 6"/>
          <p:cNvSpPr/>
          <p:nvPr/>
        </p:nvSpPr>
        <p:spPr>
          <a:xfrm>
            <a:off x="5244480" y="3942000"/>
            <a:ext cx="3919680" cy="331560"/>
          </a:xfrm>
          <a:prstGeom prst="straightConnector1">
            <a:avLst/>
          </a:prstGeom>
          <a:ln w="57240">
            <a:solidFill>
              <a:srgbClr val="ff0000"/>
            </a:solidFill>
            <a:miter/>
            <a:tailEnd len="med" type="triangle" w="med"/>
          </a:ln>
        </p:spPr>
      </p:sp>
      <p:sp>
        <p:nvSpPr>
          <p:cNvPr id="363" name="CustomShape 7"/>
          <p:cNvSpPr/>
          <p:nvPr/>
        </p:nvSpPr>
        <p:spPr>
          <a:xfrm>
            <a:off x="3356280" y="3907800"/>
            <a:ext cx="1823400" cy="397800"/>
          </a:xfrm>
          <a:prstGeom prst="straightConnector1">
            <a:avLst/>
          </a:prstGeom>
          <a:ln w="57240">
            <a:solidFill>
              <a:srgbClr val="ff0000"/>
            </a:solidFill>
            <a:miter/>
            <a:tailEnd len="med" type="triangle" w="med"/>
          </a:ln>
        </p:spPr>
      </p:sp>
      <p:sp>
        <p:nvSpPr>
          <p:cNvPr id="364" name="CustomShape 8"/>
          <p:cNvSpPr/>
          <p:nvPr/>
        </p:nvSpPr>
        <p:spPr>
          <a:xfrm>
            <a:off x="2715840" y="3805560"/>
            <a:ext cx="463680" cy="709200"/>
          </a:xfrm>
          <a:prstGeom prst="straightConnector1">
            <a:avLst/>
          </a:prstGeom>
          <a:ln w="57240">
            <a:solidFill>
              <a:srgbClr val="ff0000"/>
            </a:solidFill>
            <a:miter/>
            <a:tailEnd len="med" type="triangle" w="med"/>
          </a:ln>
        </p:spPr>
      </p:sp>
      <p:pic>
        <p:nvPicPr>
          <p:cNvPr descr="" id="365" name="Picture 33"/>
          <p:cNvPicPr/>
          <p:nvPr/>
        </p:nvPicPr>
        <p:blipFill>
          <a:blip r:embed="rId2"/>
          <a:stretch>
            <a:fillRect/>
          </a:stretch>
        </p:blipFill>
        <p:spPr>
          <a:xfrm>
            <a:off x="1154520" y="4273920"/>
            <a:ext cx="1149480" cy="803520"/>
          </a:xfrm>
          <a:prstGeom prst="rect">
            <a:avLst/>
          </a:prstGeom>
        </p:spPr>
      </p:pic>
      <p:pic>
        <p:nvPicPr>
          <p:cNvPr descr="" id="366" name="Picture 34"/>
          <p:cNvPicPr/>
          <p:nvPr/>
        </p:nvPicPr>
        <p:blipFill>
          <a:blip r:embed="rId3"/>
          <a:stretch>
            <a:fillRect/>
          </a:stretch>
        </p:blipFill>
        <p:spPr>
          <a:xfrm>
            <a:off x="1950120" y="4494600"/>
            <a:ext cx="1149480" cy="803520"/>
          </a:xfrm>
          <a:prstGeom prst="rect">
            <a:avLst/>
          </a:prstGeom>
        </p:spPr>
      </p:pic>
      <p:sp>
        <p:nvSpPr>
          <p:cNvPr id="367" name="CustomShape 9"/>
          <p:cNvSpPr/>
          <p:nvPr/>
        </p:nvSpPr>
        <p:spPr>
          <a:xfrm>
            <a:off x="4212720" y="6318360"/>
            <a:ext cx="569988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[Zheleva, Paul, Johnson, Belding, </a:t>
            </a:r>
            <a:r>
              <a:rPr i="1" lang="en-US">
                <a:solidFill>
                  <a:srgbClr val="000000"/>
                </a:solidFill>
                <a:latin typeface="Calibri"/>
              </a:rPr>
              <a:t>MobiSys 2013</a:t>
            </a:r>
            <a:r>
              <a:rPr lang="en-US">
                <a:solidFill>
                  <a:srgbClr val="000000"/>
                </a:solidFill>
                <a:latin typeface="Calibri"/>
              </a:rPr>
              <a:t>]</a:t>
            </a:r>
            <a:endParaRPr/>
          </a:p>
        </p:txBody>
      </p:sp>
    </p:spTree>
  </p:cSld>
  <p:timing>
    <p:tnLst>
      <p:par>
        <p:cTn dur="indefinite" id="372" nodeType="tmRoot" restart="never">
          <p:childTnLst>
            <p:seq>
              <p:cTn dur="indefinite" id="373" nodeType="mainSeq">
                <p:childTnLst>
                  <p:par>
                    <p:cTn fill="hold" id="374">
                      <p:stCondLst>
                        <p:cond delay="indefinite"/>
                      </p:stCondLst>
                      <p:childTnLst>
                        <p:par>
                          <p:cTn fill="hold" id="375">
                            <p:stCondLst>
                              <p:cond delay="0"/>
                            </p:stCondLst>
                            <p:childTnLst>
                              <p:par>
                                <p:cTn fill="hold" id="376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7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78">
                      <p:stCondLst>
                        <p:cond delay="indefinite"/>
                      </p:stCondLst>
                      <p:childTnLst>
                        <p:par>
                          <p:cTn fill="hold" id="379">
                            <p:stCondLst>
                              <p:cond delay="0"/>
                            </p:stCondLst>
                            <p:childTnLst>
                              <p:par>
                                <p:cTn fill="hold" id="380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8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382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8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84">
                      <p:stCondLst>
                        <p:cond delay="indefinite"/>
                      </p:stCondLst>
                      <p:childTnLst>
                        <p:par>
                          <p:cTn fill="hold" id="385">
                            <p:stCondLst>
                              <p:cond delay="0"/>
                            </p:stCondLst>
                            <p:childTnLst>
                              <p:par>
                                <p:cTn fill="hold" id="386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388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8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90">
                      <p:stCondLst>
                        <p:cond delay="indefinite"/>
                      </p:stCondLst>
                      <p:childTnLst>
                        <p:par>
                          <p:cTn fill="hold" id="391">
                            <p:stCondLst>
                              <p:cond delay="0"/>
                            </p:stCondLst>
                            <p:childTnLst>
                              <p:par>
                                <p:cTn fill="hold" id="392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9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lang="en-US" sz="4400">
                <a:solidFill>
                  <a:srgbClr val="548235"/>
                </a:solidFill>
                <a:latin typeface="Calibri Light"/>
              </a:rPr>
              <a:t>Performance: SMS Delay</a:t>
            </a:r>
            <a:endParaRPr/>
          </a:p>
        </p:txBody>
      </p:sp>
      <p:pic>
        <p:nvPicPr>
          <p:cNvPr descr="" id="369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1241280" y="1373040"/>
            <a:ext cx="9709560" cy="4764960"/>
          </a:xfrm>
          <a:prstGeom prst="rect">
            <a:avLst/>
          </a:prstGeom>
        </p:spPr>
      </p:pic>
      <p:sp>
        <p:nvSpPr>
          <p:cNvPr id="370" name="CustomShape 2"/>
          <p:cNvSpPr/>
          <p:nvPr/>
        </p:nvSpPr>
        <p:spPr>
          <a:xfrm>
            <a:off x="4212720" y="6318360"/>
            <a:ext cx="569988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[Zheleva, Paul, Johnson, Belding, </a:t>
            </a:r>
            <a:r>
              <a:rPr i="1" lang="en-US">
                <a:solidFill>
                  <a:srgbClr val="000000"/>
                </a:solidFill>
                <a:latin typeface="Calibri"/>
              </a:rPr>
              <a:t>MobiSys 2013</a:t>
            </a:r>
            <a:r>
              <a:rPr lang="en-US">
                <a:solidFill>
                  <a:srgbClr val="000000"/>
                </a:solidFill>
                <a:latin typeface="Calibri"/>
              </a:rPr>
              <a:t>]</a:t>
            </a:r>
            <a:endParaRPr/>
          </a:p>
        </p:txBody>
      </p:sp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CustomShape 1"/>
          <p:cNvSpPr/>
          <p:nvPr/>
        </p:nvSpPr>
        <p:spPr>
          <a:xfrm>
            <a:off x="1463040" y="5101920"/>
            <a:ext cx="9819360" cy="995760"/>
          </a:xfrm>
          <a:prstGeom prst="rect">
            <a:avLst>
              <a:gd fmla="val 16667" name="adj"/>
            </a:avLst>
          </a:prstGeom>
          <a:solidFill>
            <a:srgbClr val="bdd7ee"/>
          </a:solidFill>
          <a:ln w="57240">
            <a:solidFill>
              <a:srgbClr val="43729d"/>
            </a:solidFill>
            <a:miter/>
          </a:ln>
        </p:spPr>
      </p:sp>
      <p:sp>
        <p:nvSpPr>
          <p:cNvPr id="372" name="TextShape 2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lang="en-US" sz="4400">
                <a:solidFill>
                  <a:srgbClr val="548235"/>
                </a:solidFill>
                <a:latin typeface="Calibri Light"/>
              </a:rPr>
              <a:t>Performance: SMS Delay</a:t>
            </a:r>
            <a:endParaRPr/>
          </a:p>
        </p:txBody>
      </p:sp>
      <p:pic>
        <p:nvPicPr>
          <p:cNvPr descr="" id="373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1058760" y="1310400"/>
            <a:ext cx="4884480" cy="3751920"/>
          </a:xfrm>
          <a:prstGeom prst="rect">
            <a:avLst/>
          </a:prstGeom>
        </p:spPr>
      </p:pic>
      <p:pic>
        <p:nvPicPr>
          <p:cNvPr descr="" id="374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6253560" y="1317960"/>
            <a:ext cx="5100120" cy="3744720"/>
          </a:xfrm>
          <a:prstGeom prst="rect">
            <a:avLst/>
          </a:prstGeom>
        </p:spPr>
      </p:pic>
      <p:sp>
        <p:nvSpPr>
          <p:cNvPr id="375" name="CustomShape 3"/>
          <p:cNvSpPr/>
          <p:nvPr/>
        </p:nvSpPr>
        <p:spPr>
          <a:xfrm>
            <a:off x="4212720" y="6318360"/>
            <a:ext cx="569988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[Zheleva, Paul, Johnson, Belding, </a:t>
            </a:r>
            <a:r>
              <a:rPr i="1" lang="en-US">
                <a:solidFill>
                  <a:srgbClr val="000000"/>
                </a:solidFill>
                <a:latin typeface="Calibri"/>
              </a:rPr>
              <a:t>MobiSys 2013</a:t>
            </a:r>
            <a:r>
              <a:rPr lang="en-US">
                <a:solidFill>
                  <a:srgbClr val="000000"/>
                </a:solidFill>
                <a:latin typeface="Calibri"/>
              </a:rPr>
              <a:t>]</a:t>
            </a:r>
            <a:endParaRPr/>
          </a:p>
        </p:txBody>
      </p:sp>
      <p:sp>
        <p:nvSpPr>
          <p:cNvPr id="376" name="CustomShape 4"/>
          <p:cNvSpPr/>
          <p:nvPr/>
        </p:nvSpPr>
        <p:spPr>
          <a:xfrm>
            <a:off x="8550360" y="1467720"/>
            <a:ext cx="2732040" cy="347760"/>
          </a:xfrm>
          <a:prstGeom prst="rect">
            <a:avLst/>
          </a:prstGeom>
          <a:ln w="38160">
            <a:solidFill>
              <a:srgbClr val="ff0000"/>
            </a:solidFill>
            <a:miter/>
          </a:ln>
        </p:spPr>
      </p:sp>
      <p:sp>
        <p:nvSpPr>
          <p:cNvPr id="377" name="CustomShape 5"/>
          <p:cNvSpPr/>
          <p:nvPr/>
        </p:nvSpPr>
        <p:spPr>
          <a:xfrm>
            <a:off x="8550360" y="2809080"/>
            <a:ext cx="2732040" cy="347760"/>
          </a:xfrm>
          <a:prstGeom prst="rect">
            <a:avLst/>
          </a:prstGeom>
          <a:ln w="38160">
            <a:solidFill>
              <a:srgbClr val="ff0000"/>
            </a:solidFill>
            <a:miter/>
          </a:ln>
        </p:spPr>
      </p:sp>
      <p:pic>
        <p:nvPicPr>
          <p:cNvPr descr="" id="378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1673640" y="5371920"/>
            <a:ext cx="3138480" cy="383760"/>
          </a:xfrm>
          <a:prstGeom prst="rect">
            <a:avLst/>
          </a:prstGeom>
        </p:spPr>
      </p:pic>
      <p:sp>
        <p:nvSpPr>
          <p:cNvPr id="379" name="CustomShape 6"/>
          <p:cNvSpPr/>
          <p:nvPr/>
        </p:nvSpPr>
        <p:spPr>
          <a:xfrm>
            <a:off x="4257720" y="5104800"/>
            <a:ext cx="7895520" cy="94356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2800">
                <a:solidFill>
                  <a:srgbClr val="000000"/>
                </a:solidFill>
                <a:latin typeface="Calibri"/>
              </a:rPr>
              <a:t>SMS delivery in Tanzania takes </a:t>
            </a:r>
            <a:r>
              <a:rPr b="1" lang="en-US" sz="2800">
                <a:solidFill>
                  <a:srgbClr val="ff0000"/>
                </a:solidFill>
                <a:latin typeface="Calibri"/>
              </a:rPr>
              <a:t>between </a:t>
            </a:r>
            <a:endParaRPr/>
          </a:p>
          <a:p>
            <a:pPr>
              <a:lnSpc>
                <a:spcPct val="100000"/>
              </a:lnSpc>
            </a:pPr>
            <a:r>
              <a:rPr b="1" lang="en-US" sz="2800">
                <a:solidFill>
                  <a:srgbClr val="ff0000"/>
                </a:solidFill>
                <a:latin typeface="Calibri"/>
              </a:rPr>
              <a:t>6 and 16 seconds</a:t>
            </a:r>
            <a:r>
              <a:rPr lang="en-US" sz="2800">
                <a:solidFill>
                  <a:srgbClr val="000000"/>
                </a:solidFill>
                <a:latin typeface="Calibri"/>
              </a:rPr>
              <a:t> depending on provider.</a:t>
            </a:r>
            <a:endParaRPr/>
          </a:p>
        </p:txBody>
      </p:sp>
    </p:spTree>
  </p:cSld>
  <p:timing>
    <p:tnLst>
      <p:par>
        <p:cTn dur="indefinite" id="394" nodeType="tmRoot" restart="never">
          <p:childTnLst>
            <p:seq>
              <p:cTn dur="indefinite" id="395" nodeType="mainSeq">
                <p:childTnLst>
                  <p:par>
                    <p:cTn fill="hold" id="396">
                      <p:stCondLst>
                        <p:cond delay="indefinite"/>
                      </p:stCondLst>
                      <p:childTnLst>
                        <p:par>
                          <p:cTn fill="hold" id="397">
                            <p:stCondLst>
                              <p:cond delay="0"/>
                            </p:stCondLst>
                            <p:childTnLst>
                              <p:par>
                                <p:cTn fill="hold" id="398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9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00">
                      <p:stCondLst>
                        <p:cond delay="indefinite"/>
                      </p:stCondLst>
                      <p:childTnLst>
                        <p:par>
                          <p:cTn fill="hold" id="401">
                            <p:stCondLst>
                              <p:cond delay="0"/>
                            </p:stCondLst>
                            <p:childTnLst>
                              <p:par>
                                <p:cTn fill="hold" id="402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0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404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0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06">
                      <p:stCondLst>
                        <p:cond delay="indefinite"/>
                      </p:stCondLst>
                      <p:childTnLst>
                        <p:par>
                          <p:cTn fill="hold" id="407">
                            <p:stCondLst>
                              <p:cond delay="0"/>
                            </p:stCondLst>
                            <p:childTnLst>
                              <p:par>
                                <p:cTn fill="hold" id="408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0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410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412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CustomShape 1"/>
          <p:cNvSpPr/>
          <p:nvPr/>
        </p:nvSpPr>
        <p:spPr>
          <a:xfrm>
            <a:off x="396360" y="1335240"/>
            <a:ext cx="11388960" cy="4679280"/>
          </a:xfrm>
          <a:prstGeom prst="rect">
            <a:avLst>
              <a:gd fmla="val 16667" name="adj"/>
            </a:avLst>
          </a:prstGeom>
          <a:solidFill>
            <a:srgbClr val="e2f0d9"/>
          </a:solidFill>
          <a:ln w="28440">
            <a:solidFill>
              <a:srgbClr val="70ad47"/>
            </a:solidFill>
            <a:miter/>
          </a:ln>
        </p:spPr>
      </p:sp>
      <p:sp>
        <p:nvSpPr>
          <p:cNvPr id="170" name="TextShape 2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lang="en-US" sz="4400">
                <a:solidFill>
                  <a:srgbClr val="548235"/>
                </a:solidFill>
                <a:latin typeface="Calibri Light"/>
              </a:rPr>
              <a:t>The Cellular Revolution</a:t>
            </a:r>
            <a:endParaRPr/>
          </a:p>
        </p:txBody>
      </p:sp>
      <p:pic>
        <p:nvPicPr>
          <p:cNvPr descr="" id="171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7608600" y="1434600"/>
            <a:ext cx="3745080" cy="2104200"/>
          </a:xfrm>
          <a:prstGeom prst="rect">
            <a:avLst/>
          </a:prstGeom>
        </p:spPr>
      </p:pic>
      <p:pic>
        <p:nvPicPr>
          <p:cNvPr descr="" id="172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945000" y="3861720"/>
            <a:ext cx="3675600" cy="2029680"/>
          </a:xfrm>
          <a:prstGeom prst="rect">
            <a:avLst/>
          </a:prstGeom>
        </p:spPr>
      </p:pic>
      <p:pic>
        <p:nvPicPr>
          <p:cNvPr descr="" id="173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4925880" y="2265840"/>
            <a:ext cx="2570400" cy="2983680"/>
          </a:xfrm>
          <a:prstGeom prst="rect">
            <a:avLst/>
          </a:prstGeom>
        </p:spPr>
      </p:pic>
      <p:pic>
        <p:nvPicPr>
          <p:cNvPr descr="" id="174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7632360" y="3681360"/>
            <a:ext cx="3721320" cy="2194200"/>
          </a:xfrm>
          <a:prstGeom prst="rect">
            <a:avLst/>
          </a:prstGeom>
        </p:spPr>
      </p:pic>
      <p:pic>
        <p:nvPicPr>
          <p:cNvPr descr="" id="175" name="Picture 7"/>
          <p:cNvPicPr/>
          <p:nvPr/>
        </p:nvPicPr>
        <p:blipFill>
          <a:blip r:embed="rId5"/>
          <a:stretch>
            <a:fillRect/>
          </a:stretch>
        </p:blipFill>
        <p:spPr>
          <a:xfrm>
            <a:off x="867240" y="1526400"/>
            <a:ext cx="3753000" cy="2176920"/>
          </a:xfrm>
          <a:prstGeom prst="rect">
            <a:avLst/>
          </a:prstGeom>
        </p:spPr>
      </p:pic>
    </p:spTree>
  </p:cSld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lang="en-US" sz="4400">
                <a:solidFill>
                  <a:srgbClr val="548235"/>
                </a:solidFill>
                <a:latin typeface="Calibri Light"/>
              </a:rPr>
              <a:t>Performance: SMS Delay with Load</a:t>
            </a:r>
            <a:endParaRPr/>
          </a:p>
        </p:txBody>
      </p:sp>
      <p:pic>
        <p:nvPicPr>
          <p:cNvPr descr="" id="381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400320" y="1940400"/>
            <a:ext cx="5595840" cy="4233600"/>
          </a:xfrm>
          <a:prstGeom prst="rect">
            <a:avLst/>
          </a:prstGeom>
        </p:spPr>
      </p:pic>
      <p:pic>
        <p:nvPicPr>
          <p:cNvPr descr="" id="382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5996520" y="1880280"/>
            <a:ext cx="5483160" cy="4293720"/>
          </a:xfrm>
          <a:prstGeom prst="rect">
            <a:avLst/>
          </a:prstGeom>
        </p:spPr>
      </p:pic>
      <p:sp>
        <p:nvSpPr>
          <p:cNvPr id="383" name="CustomShape 2"/>
          <p:cNvSpPr/>
          <p:nvPr/>
        </p:nvSpPr>
        <p:spPr>
          <a:xfrm>
            <a:off x="4212720" y="6318360"/>
            <a:ext cx="569988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[Zheleva, Paul, Johnson, Belding, </a:t>
            </a:r>
            <a:r>
              <a:rPr i="1" lang="en-US">
                <a:solidFill>
                  <a:srgbClr val="000000"/>
                </a:solidFill>
                <a:latin typeface="Calibri"/>
              </a:rPr>
              <a:t>MobiSys 2013</a:t>
            </a:r>
            <a:r>
              <a:rPr lang="en-US">
                <a:solidFill>
                  <a:srgbClr val="000000"/>
                </a:solidFill>
                <a:latin typeface="Calibri"/>
              </a:rPr>
              <a:t>]</a:t>
            </a:r>
            <a:endParaRPr/>
          </a:p>
        </p:txBody>
      </p:sp>
      <p:sp>
        <p:nvSpPr>
          <p:cNvPr id="384" name="CustomShape 3"/>
          <p:cNvSpPr/>
          <p:nvPr/>
        </p:nvSpPr>
        <p:spPr>
          <a:xfrm>
            <a:off x="8982000" y="2077200"/>
            <a:ext cx="2732040" cy="347760"/>
          </a:xfrm>
          <a:prstGeom prst="rect">
            <a:avLst/>
          </a:prstGeom>
          <a:ln w="38160">
            <a:solidFill>
              <a:srgbClr val="ff0000"/>
            </a:solidFill>
            <a:miter/>
          </a:ln>
        </p:spPr>
      </p:sp>
      <p:sp>
        <p:nvSpPr>
          <p:cNvPr id="385" name="CustomShape 4"/>
          <p:cNvSpPr/>
          <p:nvPr/>
        </p:nvSpPr>
        <p:spPr>
          <a:xfrm>
            <a:off x="8982000" y="3580560"/>
            <a:ext cx="2732040" cy="347760"/>
          </a:xfrm>
          <a:prstGeom prst="rect">
            <a:avLst/>
          </a:prstGeom>
          <a:ln w="38160">
            <a:solidFill>
              <a:srgbClr val="ff0000"/>
            </a:solidFill>
            <a:miter/>
          </a:ln>
        </p:spPr>
      </p:sp>
    </p:spTree>
  </p:cSld>
  <p:timing>
    <p:tnLst>
      <p:par>
        <p:cTn dur="indefinite" id="414" nodeType="tmRoot" restart="never">
          <p:childTnLst>
            <p:seq>
              <p:cTn dur="indefinite" id="415" nodeType="mainSeq">
                <p:childTnLst>
                  <p:par>
                    <p:cTn fill="hold" id="416">
                      <p:stCondLst>
                        <p:cond delay="indefinite"/>
                      </p:stCondLst>
                      <p:childTnLst>
                        <p:par>
                          <p:cTn fill="hold" id="417">
                            <p:stCondLst>
                              <p:cond delay="0"/>
                            </p:stCondLst>
                            <p:childTnLst>
                              <p:par>
                                <p:cTn fill="hold" id="418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20">
                      <p:stCondLst>
                        <p:cond delay="indefinite"/>
                      </p:stCondLst>
                      <p:childTnLst>
                        <p:par>
                          <p:cTn fill="hold" id="421">
                            <p:stCondLst>
                              <p:cond delay="0"/>
                            </p:stCondLst>
                            <p:childTnLst>
                              <p:par>
                                <p:cTn fill="hold" id="422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2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424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lang="en-US" sz="4400">
                <a:solidFill>
                  <a:srgbClr val="548235"/>
                </a:solidFill>
                <a:latin typeface="Calibri Light"/>
              </a:rPr>
              <a:t>Performance: Call Setup</a:t>
            </a:r>
            <a:endParaRPr/>
          </a:p>
        </p:txBody>
      </p:sp>
      <p:pic>
        <p:nvPicPr>
          <p:cNvPr descr="" id="387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2351880" y="1877400"/>
            <a:ext cx="7594200" cy="3737520"/>
          </a:xfrm>
          <a:prstGeom prst="rect">
            <a:avLst/>
          </a:prstGeom>
        </p:spPr>
      </p:pic>
      <p:sp>
        <p:nvSpPr>
          <p:cNvPr id="388" name="CustomShape 2"/>
          <p:cNvSpPr/>
          <p:nvPr/>
        </p:nvSpPr>
        <p:spPr>
          <a:xfrm>
            <a:off x="4212720" y="6318360"/>
            <a:ext cx="569988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[Zheleva, Paul, Johnson, Belding, </a:t>
            </a:r>
            <a:r>
              <a:rPr i="1" lang="en-US">
                <a:solidFill>
                  <a:srgbClr val="000000"/>
                </a:solidFill>
                <a:latin typeface="Calibri"/>
              </a:rPr>
              <a:t>MobiSys 2013</a:t>
            </a:r>
            <a:r>
              <a:rPr lang="en-US">
                <a:solidFill>
                  <a:srgbClr val="000000"/>
                </a:solidFill>
                <a:latin typeface="Calibri"/>
              </a:rPr>
              <a:t>]</a:t>
            </a:r>
            <a:endParaRPr/>
          </a:p>
        </p:txBody>
      </p:sp>
    </p:spTree>
  </p:cSld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lang="en-US" sz="4400">
                <a:solidFill>
                  <a:srgbClr val="548235"/>
                </a:solidFill>
                <a:latin typeface="Calibri Light"/>
              </a:rPr>
              <a:t>Performance: Call Setup</a:t>
            </a:r>
            <a:endParaRPr/>
          </a:p>
        </p:txBody>
      </p:sp>
      <p:pic>
        <p:nvPicPr>
          <p:cNvPr descr="" id="390" name="Picture 5"/>
          <p:cNvPicPr/>
          <p:nvPr/>
        </p:nvPicPr>
        <p:blipFill>
          <a:blip r:embed="rId1"/>
          <a:stretch>
            <a:fillRect/>
          </a:stretch>
        </p:blipFill>
        <p:spPr>
          <a:xfrm>
            <a:off x="2338560" y="2386800"/>
            <a:ext cx="7515000" cy="2571480"/>
          </a:xfrm>
          <a:prstGeom prst="rect">
            <a:avLst/>
          </a:prstGeom>
        </p:spPr>
      </p:pic>
      <p:sp>
        <p:nvSpPr>
          <p:cNvPr id="391" name="CustomShape 2"/>
          <p:cNvSpPr/>
          <p:nvPr/>
        </p:nvSpPr>
        <p:spPr>
          <a:xfrm>
            <a:off x="4212720" y="6318360"/>
            <a:ext cx="569988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[Zheleva, Paul, Johnson, Belding, </a:t>
            </a:r>
            <a:r>
              <a:rPr i="1" lang="en-US">
                <a:solidFill>
                  <a:srgbClr val="000000"/>
                </a:solidFill>
                <a:latin typeface="Calibri"/>
              </a:rPr>
              <a:t>MobiSys 2013</a:t>
            </a:r>
            <a:r>
              <a:rPr lang="en-US">
                <a:solidFill>
                  <a:srgbClr val="000000"/>
                </a:solidFill>
                <a:latin typeface="Calibri"/>
              </a:rPr>
              <a:t>]</a:t>
            </a:r>
            <a:endParaRPr/>
          </a:p>
        </p:txBody>
      </p:sp>
      <p:sp>
        <p:nvSpPr>
          <p:cNvPr id="392" name="CustomShape 3"/>
          <p:cNvSpPr/>
          <p:nvPr/>
        </p:nvSpPr>
        <p:spPr>
          <a:xfrm>
            <a:off x="9666000" y="3172320"/>
            <a:ext cx="715680" cy="324720"/>
          </a:xfrm>
          <a:prstGeom prst="rect">
            <a:avLst>
              <a:gd fmla="val 50000" name="adj1"/>
              <a:gd fmla="val 50000" name="adj2"/>
            </a:avLst>
          </a:prstGeom>
          <a:solidFill>
            <a:srgbClr val="ffc000"/>
          </a:solidFill>
          <a:ln w="57240">
            <a:solidFill>
              <a:srgbClr val="c00000"/>
            </a:solidFill>
            <a:miter/>
          </a:ln>
        </p:spPr>
      </p:sp>
    </p:spTree>
  </p:cSld>
  <p:timing>
    <p:tnLst>
      <p:par>
        <p:cTn dur="indefinite" id="426" nodeType="tmRoot" restart="never">
          <p:childTnLst>
            <p:seq>
              <p:cTn dur="indefinite" id="427" nodeType="mainSeq">
                <p:childTnLst>
                  <p:par>
                    <p:cTn fill="hold" id="428">
                      <p:stCondLst>
                        <p:cond delay="indefinite"/>
                      </p:stCondLst>
                      <p:childTnLst>
                        <p:par>
                          <p:cTn fill="hold" id="429">
                            <p:stCondLst>
                              <p:cond delay="0"/>
                            </p:stCondLst>
                            <p:childTnLst>
                              <p:par>
                                <p:cTn fill="hold" id="430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3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lang="en-US" sz="4400">
                <a:solidFill>
                  <a:srgbClr val="548235"/>
                </a:solidFill>
                <a:latin typeface="Calibri Light"/>
              </a:rPr>
              <a:t>Performance: Call Quality</a:t>
            </a:r>
            <a:endParaRPr/>
          </a:p>
        </p:txBody>
      </p:sp>
      <p:sp>
        <p:nvSpPr>
          <p:cNvPr id="394" name="CustomShape 2"/>
          <p:cNvSpPr/>
          <p:nvPr/>
        </p:nvSpPr>
        <p:spPr>
          <a:xfrm>
            <a:off x="4212720" y="6318360"/>
            <a:ext cx="569988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[Zheleva, Paul, Johnson, Belding, </a:t>
            </a:r>
            <a:r>
              <a:rPr i="1" lang="en-US">
                <a:solidFill>
                  <a:srgbClr val="000000"/>
                </a:solidFill>
                <a:latin typeface="Calibri"/>
              </a:rPr>
              <a:t>MobiSys 2013</a:t>
            </a:r>
            <a:r>
              <a:rPr lang="en-US">
                <a:solidFill>
                  <a:srgbClr val="000000"/>
                </a:solidFill>
                <a:latin typeface="Calibri"/>
              </a:rPr>
              <a:t>]</a:t>
            </a:r>
            <a:endParaRPr/>
          </a:p>
        </p:txBody>
      </p:sp>
      <p:pic>
        <p:nvPicPr>
          <p:cNvPr descr="" id="395" name="Picture 4"/>
          <p:cNvPicPr/>
          <p:nvPr/>
        </p:nvPicPr>
        <p:blipFill>
          <a:blip r:embed="rId1"/>
          <a:stretch>
            <a:fillRect/>
          </a:stretch>
        </p:blipFill>
        <p:spPr>
          <a:xfrm>
            <a:off x="3286800" y="1413360"/>
            <a:ext cx="5028840" cy="3238200"/>
          </a:xfrm>
          <a:prstGeom prst="rect">
            <a:avLst/>
          </a:prstGeom>
        </p:spPr>
      </p:pic>
      <p:pic>
        <p:nvPicPr>
          <p:cNvPr descr="" id="396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3534480" y="4766040"/>
            <a:ext cx="4781160" cy="1552320"/>
          </a:xfrm>
          <a:prstGeom prst="rect">
            <a:avLst/>
          </a:prstGeom>
        </p:spPr>
      </p:pic>
      <p:sp>
        <p:nvSpPr>
          <p:cNvPr id="397" name="CustomShape 3"/>
          <p:cNvSpPr/>
          <p:nvPr/>
        </p:nvSpPr>
        <p:spPr>
          <a:xfrm>
            <a:off x="3444120" y="4651920"/>
            <a:ext cx="5100120" cy="1666080"/>
          </a:xfrm>
          <a:prstGeom prst="rect">
            <a:avLst>
              <a:gd fmla="val 16667" name="adj"/>
            </a:avLst>
          </a:prstGeom>
          <a:solidFill>
            <a:srgbClr val="767171"/>
          </a:solidFill>
          <a:ln w="57240">
            <a:solidFill>
              <a:srgbClr val="3b3838"/>
            </a:solidFill>
            <a:miter/>
          </a:ln>
        </p:spPr>
      </p:sp>
      <p:sp>
        <p:nvSpPr>
          <p:cNvPr id="398" name="CustomShape 4"/>
          <p:cNvSpPr/>
          <p:nvPr/>
        </p:nvSpPr>
        <p:spPr>
          <a:xfrm>
            <a:off x="3444120" y="1366200"/>
            <a:ext cx="5100120" cy="3285360"/>
          </a:xfrm>
          <a:prstGeom prst="rect">
            <a:avLst>
              <a:gd fmla="val 16667" name="adj"/>
            </a:avLst>
          </a:prstGeom>
          <a:solidFill>
            <a:srgbClr val="767171"/>
          </a:solidFill>
          <a:ln w="57240">
            <a:solidFill>
              <a:srgbClr val="3b3838"/>
            </a:solidFill>
            <a:miter/>
          </a:ln>
        </p:spPr>
      </p:sp>
      <p:sp>
        <p:nvSpPr>
          <p:cNvPr id="399" name="CustomShape 5"/>
          <p:cNvSpPr/>
          <p:nvPr/>
        </p:nvSpPr>
        <p:spPr>
          <a:xfrm>
            <a:off x="3444120" y="1350000"/>
            <a:ext cx="5100120" cy="3285360"/>
          </a:xfrm>
          <a:prstGeom prst="rect">
            <a:avLst>
              <a:gd fmla="val 16667" name="adj"/>
            </a:avLst>
          </a:prstGeom>
          <a:ln w="57240">
            <a:solidFill>
              <a:srgbClr val="3b3838"/>
            </a:solidFill>
            <a:miter/>
          </a:ln>
        </p:spPr>
      </p:sp>
      <p:sp>
        <p:nvSpPr>
          <p:cNvPr id="400" name="CustomShape 6"/>
          <p:cNvSpPr/>
          <p:nvPr/>
        </p:nvSpPr>
        <p:spPr>
          <a:xfrm>
            <a:off x="3444120" y="4655880"/>
            <a:ext cx="5100120" cy="1666080"/>
          </a:xfrm>
          <a:prstGeom prst="rect">
            <a:avLst>
              <a:gd fmla="val 16667" name="adj"/>
            </a:avLst>
          </a:prstGeom>
          <a:ln w="57240">
            <a:solidFill>
              <a:srgbClr val="3b3838"/>
            </a:solidFill>
            <a:miter/>
          </a:ln>
        </p:spPr>
      </p:sp>
      <p:sp>
        <p:nvSpPr>
          <p:cNvPr id="401" name="CustomShape 7"/>
          <p:cNvSpPr/>
          <p:nvPr/>
        </p:nvSpPr>
        <p:spPr>
          <a:xfrm>
            <a:off x="8406000" y="5374800"/>
            <a:ext cx="715680" cy="324720"/>
          </a:xfrm>
          <a:prstGeom prst="rect">
            <a:avLst>
              <a:gd fmla="val 50000" name="adj1"/>
              <a:gd fmla="val 50000" name="adj2"/>
            </a:avLst>
          </a:prstGeom>
          <a:solidFill>
            <a:srgbClr val="ffc000"/>
          </a:solidFill>
          <a:ln w="57240">
            <a:solidFill>
              <a:srgbClr val="c00000"/>
            </a:solidFill>
            <a:miter/>
          </a:ln>
        </p:spPr>
      </p:sp>
      <p:sp>
        <p:nvSpPr>
          <p:cNvPr id="402" name="CustomShape 8"/>
          <p:cNvSpPr/>
          <p:nvPr/>
        </p:nvSpPr>
        <p:spPr>
          <a:xfrm>
            <a:off x="8895960" y="2312280"/>
            <a:ext cx="2457720" cy="1096920"/>
          </a:xfrm>
          <a:prstGeom prst="rect">
            <a:avLst>
              <a:gd fmla="val 16667" name="adj"/>
            </a:avLst>
          </a:prstGeom>
          <a:solidFill>
            <a:srgbClr val="bdd7ee"/>
          </a:solidFill>
          <a:ln w="57240">
            <a:solidFill>
              <a:srgbClr val="43729d"/>
            </a:solidFill>
            <a:miter/>
          </a:ln>
        </p:spPr>
        <p:txBody>
          <a:bodyPr anchor="ctr" bIns="45000" lIns="90000" rIns="90000" tIns="45000"/>
          <a:p>
            <a:pPr algn="ctr">
              <a:lnSpc>
                <a:spcPct val="100000"/>
              </a:lnSpc>
            </a:pPr>
            <a:r>
              <a:rPr b="1" lang="en-US" sz="2400">
                <a:solidFill>
                  <a:srgbClr val="000000"/>
                </a:solidFill>
                <a:latin typeface="Calibri"/>
              </a:rPr>
              <a:t>GSM FR (6.10)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en-US" sz="2400">
                <a:solidFill>
                  <a:srgbClr val="000000"/>
                </a:solidFill>
                <a:latin typeface="Calibri"/>
              </a:rPr>
              <a:t>Min delay 20ms</a:t>
            </a:r>
            <a:endParaRPr/>
          </a:p>
        </p:txBody>
      </p:sp>
      <p:sp>
        <p:nvSpPr>
          <p:cNvPr id="403" name="CustomShape 9"/>
          <p:cNvSpPr/>
          <p:nvPr/>
        </p:nvSpPr>
        <p:spPr>
          <a:xfrm>
            <a:off x="8895960" y="4936680"/>
            <a:ext cx="2457720" cy="1096920"/>
          </a:xfrm>
          <a:prstGeom prst="rect">
            <a:avLst>
              <a:gd fmla="val 16667" name="adj"/>
            </a:avLst>
          </a:prstGeom>
          <a:solidFill>
            <a:srgbClr val="bdd7ee"/>
          </a:solidFill>
          <a:ln w="57240">
            <a:solidFill>
              <a:srgbClr val="43729d"/>
            </a:solidFill>
            <a:miter/>
          </a:ln>
        </p:spPr>
        <p:txBody>
          <a:bodyPr anchor="ctr" bIns="45000" lIns="90000" rIns="90000" tIns="45000"/>
          <a:p>
            <a:pPr algn="ctr">
              <a:lnSpc>
                <a:spcPct val="100000"/>
              </a:lnSpc>
            </a:pPr>
            <a:r>
              <a:rPr b="1" lang="en-US" sz="2400">
                <a:solidFill>
                  <a:srgbClr val="000000"/>
                </a:solidFill>
                <a:latin typeface="Calibri"/>
              </a:rPr>
              <a:t>GSM FR (6.10)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en-US" sz="2400">
                <a:solidFill>
                  <a:srgbClr val="000000"/>
                </a:solidFill>
                <a:latin typeface="Calibri"/>
              </a:rPr>
              <a:t>Max MOS 3.46</a:t>
            </a:r>
            <a:endParaRPr/>
          </a:p>
        </p:txBody>
      </p:sp>
    </p:spTree>
  </p:cSld>
  <p:timing>
    <p:tnLst>
      <p:par>
        <p:cTn dur="indefinite" id="432" nodeType="tmRoot" restart="never">
          <p:childTnLst>
            <p:seq>
              <p:cTn dur="indefinite" id="433" nodeType="mainSeq">
                <p:childTnLst>
                  <p:par>
                    <p:cTn fill="hold" id="434">
                      <p:stCondLst>
                        <p:cond delay="indefinite"/>
                      </p:stCondLst>
                      <p:childTnLst>
                        <p:par>
                          <p:cTn fill="hold" id="435">
                            <p:stCondLst>
                              <p:cond delay="0"/>
                            </p:stCondLst>
                            <p:childTnLst>
                              <p:par>
                                <p:cTn fill="hold" id="436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3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438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3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40">
                      <p:stCondLst>
                        <p:cond delay="indefinite"/>
                      </p:stCondLst>
                      <p:childTnLst>
                        <p:par>
                          <p:cTn fill="hold" id="441">
                            <p:stCondLst>
                              <p:cond delay="0"/>
                            </p:stCondLst>
                            <p:childTnLst>
                              <p:par>
                                <p:cTn fill="hold" id="442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44">
                      <p:stCondLst>
                        <p:cond delay="indefinite"/>
                      </p:stCondLst>
                      <p:childTnLst>
                        <p:par>
                          <p:cTn fill="hold" id="445">
                            <p:stCondLst>
                              <p:cond delay="0"/>
                            </p:stCondLst>
                            <p:childTnLst>
                              <p:par>
                                <p:cTn fill="hold" id="446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4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448" nodeType="withEffect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4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450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5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52">
                      <p:stCondLst>
                        <p:cond delay="indefinite"/>
                      </p:stCondLst>
                      <p:childTnLst>
                        <p:par>
                          <p:cTn fill="hold" id="453">
                            <p:stCondLst>
                              <p:cond delay="0"/>
                            </p:stCondLst>
                            <p:childTnLst>
                              <p:par>
                                <p:cTn fill="hold" id="454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5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56">
                      <p:stCondLst>
                        <p:cond delay="indefinite"/>
                      </p:stCondLst>
                      <p:childTnLst>
                        <p:par>
                          <p:cTn fill="hold" id="457">
                            <p:stCondLst>
                              <p:cond delay="0"/>
                            </p:stCondLst>
                            <p:childTnLst>
                              <p:par>
                                <p:cTn fill="hold" id="458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5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lang="en-US" sz="4400">
                <a:solidFill>
                  <a:srgbClr val="548235"/>
                </a:solidFill>
                <a:latin typeface="Calibri Light"/>
              </a:rPr>
              <a:t>Performance: IM to SMS</a:t>
            </a:r>
            <a:endParaRPr/>
          </a:p>
        </p:txBody>
      </p:sp>
      <p:pic>
        <p:nvPicPr>
          <p:cNvPr descr="" id="405" name="Picture 4"/>
          <p:cNvPicPr/>
          <p:nvPr/>
        </p:nvPicPr>
        <p:blipFill>
          <a:blip r:embed="rId1"/>
          <a:stretch>
            <a:fillRect/>
          </a:stretch>
        </p:blipFill>
        <p:spPr>
          <a:xfrm>
            <a:off x="892080" y="1589040"/>
            <a:ext cx="10572480" cy="4362840"/>
          </a:xfrm>
          <a:prstGeom prst="rect">
            <a:avLst/>
          </a:prstGeom>
        </p:spPr>
      </p:pic>
      <p:sp>
        <p:nvSpPr>
          <p:cNvPr id="406" name="CustomShape 2"/>
          <p:cNvSpPr/>
          <p:nvPr/>
        </p:nvSpPr>
        <p:spPr>
          <a:xfrm>
            <a:off x="4212720" y="6318360"/>
            <a:ext cx="569988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[Zheleva, Paul, Johnson, Belding, </a:t>
            </a:r>
            <a:r>
              <a:rPr i="1" lang="en-US">
                <a:solidFill>
                  <a:srgbClr val="000000"/>
                </a:solidFill>
                <a:latin typeface="Calibri"/>
              </a:rPr>
              <a:t>MobiSys 2013</a:t>
            </a:r>
            <a:r>
              <a:rPr lang="en-US">
                <a:solidFill>
                  <a:srgbClr val="000000"/>
                </a:solidFill>
                <a:latin typeface="Calibri"/>
              </a:rPr>
              <a:t>]</a:t>
            </a:r>
            <a:endParaRPr/>
          </a:p>
        </p:txBody>
      </p:sp>
    </p:spTree>
  </p:cSld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lang="en-US" sz="4400">
                <a:solidFill>
                  <a:srgbClr val="548235"/>
                </a:solidFill>
                <a:latin typeface="Calibri Light"/>
              </a:rPr>
              <a:t>Performance: IM to SMS</a:t>
            </a:r>
            <a:endParaRPr/>
          </a:p>
        </p:txBody>
      </p:sp>
      <p:pic>
        <p:nvPicPr>
          <p:cNvPr descr="" id="408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1924200" y="1528560"/>
            <a:ext cx="8343720" cy="4552560"/>
          </a:xfrm>
          <a:prstGeom prst="rect">
            <a:avLst/>
          </a:prstGeom>
        </p:spPr>
      </p:pic>
      <p:sp>
        <p:nvSpPr>
          <p:cNvPr id="409" name="CustomShape 2"/>
          <p:cNvSpPr/>
          <p:nvPr/>
        </p:nvSpPr>
        <p:spPr>
          <a:xfrm>
            <a:off x="4212720" y="6318360"/>
            <a:ext cx="569988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[Zheleva, Paul, Johnson, Belding, </a:t>
            </a:r>
            <a:r>
              <a:rPr i="1" lang="en-US">
                <a:solidFill>
                  <a:srgbClr val="000000"/>
                </a:solidFill>
                <a:latin typeface="Calibri"/>
              </a:rPr>
              <a:t>MobiSys 2013</a:t>
            </a:r>
            <a:r>
              <a:rPr lang="en-US">
                <a:solidFill>
                  <a:srgbClr val="000000"/>
                </a:solidFill>
                <a:latin typeface="Calibri"/>
              </a:rPr>
              <a:t>]</a:t>
            </a:r>
            <a:endParaRPr/>
          </a:p>
        </p:txBody>
      </p:sp>
    </p:spTree>
  </p:cSld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lang="en-US" sz="4400">
                <a:solidFill>
                  <a:srgbClr val="548235"/>
                </a:solidFill>
                <a:latin typeface="Calibri Light"/>
              </a:rPr>
              <a:t>Performance: IM to SMS</a:t>
            </a:r>
            <a:endParaRPr/>
          </a:p>
        </p:txBody>
      </p:sp>
      <p:pic>
        <p:nvPicPr>
          <p:cNvPr descr="" id="411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144000" y="2039400"/>
            <a:ext cx="6738840" cy="3670200"/>
          </a:xfrm>
          <a:prstGeom prst="rect">
            <a:avLst/>
          </a:prstGeom>
        </p:spPr>
      </p:pic>
      <p:pic>
        <p:nvPicPr>
          <p:cNvPr descr="" id="412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7147440" y="2059560"/>
            <a:ext cx="4615200" cy="3682440"/>
          </a:xfrm>
          <a:prstGeom prst="rect">
            <a:avLst/>
          </a:prstGeom>
        </p:spPr>
      </p:pic>
      <p:sp>
        <p:nvSpPr>
          <p:cNvPr id="413" name="CustomShape 2"/>
          <p:cNvSpPr/>
          <p:nvPr/>
        </p:nvSpPr>
        <p:spPr>
          <a:xfrm>
            <a:off x="594720" y="4924800"/>
            <a:ext cx="1023840" cy="338400"/>
          </a:xfrm>
          <a:prstGeom prst="rect">
            <a:avLst>
              <a:gd fmla="val 50000" name="adj1"/>
              <a:gd fmla="val 50000" name="adj2"/>
            </a:avLst>
          </a:prstGeom>
          <a:solidFill>
            <a:srgbClr val="00b0f0"/>
          </a:solidFill>
          <a:ln w="57240">
            <a:solidFill>
              <a:srgbClr val="0070c0"/>
            </a:solidFill>
            <a:miter/>
          </a:ln>
        </p:spPr>
      </p:sp>
      <p:sp>
        <p:nvSpPr>
          <p:cNvPr id="414" name="CustomShape 3"/>
          <p:cNvSpPr/>
          <p:nvPr/>
        </p:nvSpPr>
        <p:spPr>
          <a:xfrm>
            <a:off x="4212720" y="6318360"/>
            <a:ext cx="569988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[Zheleva, Paul, Johnson, Belding, </a:t>
            </a:r>
            <a:r>
              <a:rPr i="1" lang="en-US">
                <a:solidFill>
                  <a:srgbClr val="000000"/>
                </a:solidFill>
                <a:latin typeface="Calibri"/>
              </a:rPr>
              <a:t>MobiSys 2013</a:t>
            </a:r>
            <a:r>
              <a:rPr lang="en-US">
                <a:solidFill>
                  <a:srgbClr val="000000"/>
                </a:solidFill>
                <a:latin typeface="Calibri"/>
              </a:rPr>
              <a:t>]</a:t>
            </a:r>
            <a:endParaRPr/>
          </a:p>
        </p:txBody>
      </p:sp>
    </p:spTree>
  </p:cSld>
  <p:timing>
    <p:tnLst>
      <p:par>
        <p:cTn dur="indefinite" id="460" nodeType="tmRoot" restart="never">
          <p:childTnLst>
            <p:seq>
              <p:cTn dur="indefinite" id="461" nodeType="mainSeq">
                <p:childTnLst>
                  <p:par>
                    <p:cTn fill="hold" id="462">
                      <p:stCondLst>
                        <p:cond delay="indefinite"/>
                      </p:stCondLst>
                      <p:childTnLst>
                        <p:par>
                          <p:cTn fill="hold" id="463">
                            <p:stCondLst>
                              <p:cond delay="0"/>
                            </p:stCondLst>
                            <p:childTnLst>
                              <p:par>
                                <p:cTn fill="hold" id="464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6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66">
                      <p:stCondLst>
                        <p:cond delay="indefinite"/>
                      </p:stCondLst>
                      <p:childTnLst>
                        <p:par>
                          <p:cTn fill="hold" id="467">
                            <p:stCondLst>
                              <p:cond delay="0"/>
                            </p:stCondLst>
                            <p:childTnLst>
                              <p:par>
                                <p:cTn fill="hold" id="468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6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415" name="Picture 5"/>
          <p:cNvPicPr/>
          <p:nvPr/>
        </p:nvPicPr>
        <p:blipFill>
          <a:blip r:embed="rId1"/>
          <a:stretch>
            <a:fillRect/>
          </a:stretch>
        </p:blipFill>
        <p:spPr>
          <a:xfrm>
            <a:off x="2428200" y="506160"/>
            <a:ext cx="7556400" cy="5179680"/>
          </a:xfrm>
          <a:prstGeom prst="rect">
            <a:avLst/>
          </a:prstGeom>
        </p:spPr>
      </p:pic>
      <p:sp>
        <p:nvSpPr>
          <p:cNvPr id="416" name="CustomShape 1"/>
          <p:cNvSpPr/>
          <p:nvPr/>
        </p:nvSpPr>
        <p:spPr>
          <a:xfrm>
            <a:off x="-703800" y="5801400"/>
            <a:ext cx="10367640" cy="3952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2000">
                <a:solidFill>
                  <a:srgbClr val="000000"/>
                </a:solidFill>
                <a:latin typeface="Calibri"/>
              </a:rPr>
              <a:t>* The trash in front of a store in Macha is comprised of used talk-time vouchers.</a:t>
            </a:r>
            <a:endParaRPr/>
          </a:p>
        </p:txBody>
      </p:sp>
    </p:spTree>
  </p:cSld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lang="en-US" sz="4400">
                <a:solidFill>
                  <a:srgbClr val="548235"/>
                </a:solidFill>
                <a:latin typeface="Calibri Light"/>
              </a:rPr>
              <a:t>Factors for Success</a:t>
            </a:r>
            <a:endParaRPr/>
          </a:p>
        </p:txBody>
      </p:sp>
      <p:sp>
        <p:nvSpPr>
          <p:cNvPr id="418" name="CustomShape 2"/>
          <p:cNvSpPr/>
          <p:nvPr/>
        </p:nvSpPr>
        <p:spPr>
          <a:xfrm>
            <a:off x="4744800" y="1848960"/>
            <a:ext cx="3281400" cy="1127520"/>
          </a:xfrm>
          <a:prstGeom prst="rect">
            <a:avLst>
              <a:gd fmla="val 16667" name="adj"/>
            </a:avLst>
          </a:prstGeom>
          <a:solidFill>
            <a:srgbClr val="ffd966"/>
          </a:solidFill>
          <a:ln w="57240">
            <a:solidFill>
              <a:srgbClr val="806000"/>
            </a:solidFill>
            <a:miter/>
          </a:ln>
        </p:spPr>
        <p:txBody>
          <a:bodyPr anchor="ctr" bIns="45000" lIns="90000" rIns="90000" tIns="45000"/>
          <a:p>
            <a:pPr algn="ctr">
              <a:lnSpc>
                <a:spcPct val="100000"/>
              </a:lnSpc>
            </a:pPr>
            <a:r>
              <a:rPr b="1" lang="en-US" sz="3600">
                <a:solidFill>
                  <a:srgbClr val="000000"/>
                </a:solidFill>
                <a:latin typeface="Calibri"/>
              </a:rPr>
              <a:t>Economic</a:t>
            </a:r>
            <a:endParaRPr/>
          </a:p>
        </p:txBody>
      </p:sp>
      <p:sp>
        <p:nvSpPr>
          <p:cNvPr id="419" name="CustomShape 3"/>
          <p:cNvSpPr/>
          <p:nvPr/>
        </p:nvSpPr>
        <p:spPr>
          <a:xfrm>
            <a:off x="1463040" y="4460400"/>
            <a:ext cx="3281400" cy="1127520"/>
          </a:xfrm>
          <a:prstGeom prst="rect">
            <a:avLst>
              <a:gd fmla="val 16667" name="adj"/>
            </a:avLst>
          </a:prstGeom>
          <a:solidFill>
            <a:srgbClr val="ffd966"/>
          </a:solidFill>
          <a:ln w="57240">
            <a:solidFill>
              <a:srgbClr val="806000"/>
            </a:solidFill>
            <a:miter/>
          </a:ln>
        </p:spPr>
        <p:txBody>
          <a:bodyPr anchor="ctr" bIns="45000" lIns="90000" rIns="90000" tIns="45000"/>
          <a:p>
            <a:pPr algn="ctr">
              <a:lnSpc>
                <a:spcPct val="100000"/>
              </a:lnSpc>
            </a:pPr>
            <a:r>
              <a:rPr b="1" lang="en-US" sz="3600">
                <a:solidFill>
                  <a:srgbClr val="000000"/>
                </a:solidFill>
                <a:latin typeface="Calibri"/>
              </a:rPr>
              <a:t>Technology</a:t>
            </a:r>
            <a:endParaRPr/>
          </a:p>
        </p:txBody>
      </p:sp>
      <p:sp>
        <p:nvSpPr>
          <p:cNvPr id="420" name="CustomShape 4"/>
          <p:cNvSpPr/>
          <p:nvPr/>
        </p:nvSpPr>
        <p:spPr>
          <a:xfrm>
            <a:off x="8026560" y="4460400"/>
            <a:ext cx="3281400" cy="1127520"/>
          </a:xfrm>
          <a:prstGeom prst="rect">
            <a:avLst>
              <a:gd fmla="val 16667" name="adj"/>
            </a:avLst>
          </a:prstGeom>
          <a:solidFill>
            <a:srgbClr val="ffd966"/>
          </a:solidFill>
          <a:ln w="57240">
            <a:solidFill>
              <a:srgbClr val="806000"/>
            </a:solidFill>
            <a:miter/>
          </a:ln>
        </p:spPr>
        <p:txBody>
          <a:bodyPr anchor="ctr" bIns="45000" lIns="90000" rIns="90000" tIns="45000"/>
          <a:p>
            <a:pPr algn="ctr">
              <a:lnSpc>
                <a:spcPct val="100000"/>
              </a:lnSpc>
            </a:pPr>
            <a:r>
              <a:rPr b="1" lang="en-US" sz="3600">
                <a:solidFill>
                  <a:srgbClr val="000000"/>
                </a:solidFill>
                <a:latin typeface="Calibri"/>
              </a:rPr>
              <a:t>Licensing</a:t>
            </a:r>
            <a:endParaRPr/>
          </a:p>
        </p:txBody>
      </p:sp>
      <p:sp>
        <p:nvSpPr>
          <p:cNvPr id="421" name="CustomShape 5"/>
          <p:cNvSpPr/>
          <p:nvPr/>
        </p:nvSpPr>
        <p:spPr>
          <a:xfrm>
            <a:off x="2692440" y="2488320"/>
            <a:ext cx="1686240" cy="1757160"/>
          </a:xfrm>
          <a:prstGeom prst="straightConnector1">
            <a:avLst/>
          </a:prstGeom>
          <a:ln w="76320">
            <a:solidFill>
              <a:srgbClr val="bf9000"/>
            </a:solidFill>
            <a:miter/>
            <a:headEnd len="med" type="triangle" w="med"/>
            <a:tailEnd len="med" type="triangle" w="med"/>
          </a:ln>
        </p:spPr>
      </p:sp>
      <p:sp>
        <p:nvSpPr>
          <p:cNvPr id="422" name="CustomShape 6"/>
          <p:cNvSpPr/>
          <p:nvPr/>
        </p:nvSpPr>
        <p:spPr>
          <a:xfrm>
            <a:off x="8392320" y="2489040"/>
            <a:ext cx="1655640" cy="1676160"/>
          </a:xfrm>
          <a:prstGeom prst="straightConnector1">
            <a:avLst/>
          </a:prstGeom>
          <a:ln w="76320">
            <a:solidFill>
              <a:srgbClr val="bf9000"/>
            </a:solidFill>
            <a:miter/>
            <a:headEnd len="med" type="triangle" w="med"/>
            <a:tailEnd len="med" type="triangle" w="med"/>
          </a:ln>
        </p:spPr>
      </p:sp>
      <p:sp>
        <p:nvSpPr>
          <p:cNvPr id="423" name="CustomShape 7"/>
          <p:cNvSpPr/>
          <p:nvPr/>
        </p:nvSpPr>
        <p:spPr>
          <a:xfrm>
            <a:off x="4998600" y="5024160"/>
            <a:ext cx="2752920" cy="360"/>
          </a:xfrm>
          <a:prstGeom prst="straightConnector1">
            <a:avLst/>
          </a:prstGeom>
          <a:ln w="76320">
            <a:solidFill>
              <a:srgbClr val="bf9000"/>
            </a:solidFill>
            <a:miter/>
            <a:headEnd len="med" type="triangle" w="med"/>
            <a:tailEnd len="med" type="triangle" w="med"/>
          </a:ln>
        </p:spPr>
      </p:sp>
    </p:spTree>
  </p:cSld>
  <p:timing>
    <p:tnLst>
      <p:par>
        <p:cTn dur="indefinite" id="470" nodeType="tmRoot" restart="never">
          <p:childTnLst>
            <p:seq>
              <p:cTn dur="indefinite" id="471" nodeType="mainSeq">
                <p:childTnLst>
                  <p:par>
                    <p:cTn fill="hold" id="472">
                      <p:stCondLst>
                        <p:cond delay="indefinite"/>
                      </p:stCondLst>
                      <p:childTnLst>
                        <p:par>
                          <p:cTn fill="hold" id="473">
                            <p:stCondLst>
                              <p:cond delay="0"/>
                            </p:stCondLst>
                            <p:childTnLst>
                              <p:par>
                                <p:cTn fill="hold" id="474" nodeType="clickEffect" presetClass="emph" presetID="26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in">
                                      <p:cBhvr additive="repl">
                                        <p:cTn dur="500" fill="freeze" id="475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76">
                      <p:stCondLst>
                        <p:cond delay="indefinite"/>
                      </p:stCondLst>
                      <p:childTnLst>
                        <p:par>
                          <p:cTn fill="hold" id="477">
                            <p:stCondLst>
                              <p:cond delay="0"/>
                            </p:stCondLst>
                            <p:childTnLst>
                              <p:par>
                                <p:cTn fill="hold" id="478" nodeType="clickEffect" presetClass="emph" presetID="26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in">
                                      <p:cBhvr additive="repl">
                                        <p:cTn dur="500" fill="freeze" id="479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80">
                      <p:stCondLst>
                        <p:cond delay="indefinite"/>
                      </p:stCondLst>
                      <p:childTnLst>
                        <p:par>
                          <p:cTn fill="hold" id="481">
                            <p:stCondLst>
                              <p:cond delay="0"/>
                            </p:stCondLst>
                            <p:childTnLst>
                              <p:par>
                                <p:cTn fill="hold" id="482" nodeType="clickEffect" presetClass="emph" presetID="26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in">
                                      <p:cBhvr additive="repl">
                                        <p:cTn dur="500" fill="freeze" id="483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lang="en-US" sz="4400">
                <a:solidFill>
                  <a:srgbClr val="548235"/>
                </a:solidFill>
                <a:latin typeface="Calibri Light"/>
              </a:rPr>
              <a:t>Video</a:t>
            </a:r>
            <a:endParaRPr/>
          </a:p>
        </p:txBody>
      </p:sp>
      <p:sp>
        <p:nvSpPr>
          <p:cNvPr id="425" name="TextShape 2"/>
          <p:cNvSpPr txBox="1"/>
          <p:nvPr/>
        </p:nvSpPr>
        <p:spPr>
          <a:xfrm>
            <a:off x="838080" y="1564200"/>
            <a:ext cx="10515240" cy="4350960"/>
          </a:xfrm>
          <a:prstGeom prst="rect">
            <a:avLst/>
          </a:prstGeom>
        </p:spPr>
        <p:txBody>
          <a:bodyPr/>
          <a:p>
            <a:pPr algn="ctr">
              <a:lnSpc>
                <a:spcPct val="100000"/>
              </a:lnSpc>
            </a:pPr>
            <a:r>
              <a:rPr b="1" lang="en-US" sz="2800">
                <a:solidFill>
                  <a:srgbClr val="767171"/>
                </a:solidFill>
                <a:latin typeface="Calibri"/>
              </a:rPr>
              <a:t>Edited by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800">
                <a:solidFill>
                  <a:srgbClr val="767171"/>
                </a:solidFill>
                <a:latin typeface="Calibri"/>
              </a:rPr>
              <a:t>Abigail Hinsman</a:t>
            </a:r>
            <a:endParaRPr/>
          </a:p>
          <a:p>
            <a:pPr algn="ctr">
              <a:lnSpc>
                <a:spcPct val="100000"/>
              </a:lnSpc>
            </a:pPr>
            <a:r>
              <a:rPr i="1" lang="en-US" sz="2800">
                <a:solidFill>
                  <a:srgbClr val="767171"/>
                </a:solidFill>
                <a:latin typeface="Calibri"/>
              </a:rPr>
              <a:t>Film and Media Studies, UCSB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800">
                <a:solidFill>
                  <a:srgbClr val="767171"/>
                </a:solidFill>
                <a:latin typeface="Calibri"/>
              </a:rPr>
              <a:t>and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800">
                <a:solidFill>
                  <a:srgbClr val="767171"/>
                </a:solidFill>
                <a:latin typeface="Calibri"/>
              </a:rPr>
              <a:t>Mariya Zheleva</a:t>
            </a:r>
            <a:endParaRPr/>
          </a:p>
          <a:p>
            <a:pPr algn="ctr">
              <a:lnSpc>
                <a:spcPct val="100000"/>
              </a:lnSpc>
            </a:pPr>
            <a:r>
              <a:rPr i="1" lang="en-US" sz="2800">
                <a:solidFill>
                  <a:srgbClr val="767171"/>
                </a:solidFill>
                <a:latin typeface="Calibri"/>
              </a:rPr>
              <a:t>Computer Science, UCSB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b="1" lang="en-US" sz="2800">
                <a:solidFill>
                  <a:srgbClr val="767171"/>
                </a:solidFill>
                <a:latin typeface="Calibri"/>
              </a:rPr>
              <a:t>Interviews by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800">
                <a:solidFill>
                  <a:srgbClr val="767171"/>
                </a:solidFill>
                <a:latin typeface="Calibri"/>
              </a:rPr>
              <a:t>Prof. Lisa Parks</a:t>
            </a:r>
            <a:endParaRPr/>
          </a:p>
          <a:p>
            <a:pPr algn="ctr">
              <a:lnSpc>
                <a:spcPct val="100000"/>
              </a:lnSpc>
            </a:pPr>
            <a:r>
              <a:rPr i="1" lang="en-US" sz="2800">
                <a:solidFill>
                  <a:srgbClr val="767171"/>
                </a:solidFill>
                <a:latin typeface="Calibri"/>
              </a:rPr>
              <a:t>Film and Media Studies, UCSB</a:t>
            </a:r>
            <a:endParaRPr/>
          </a:p>
        </p:txBody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lang="en-US" sz="4400">
                <a:solidFill>
                  <a:srgbClr val="548235"/>
                </a:solidFill>
                <a:latin typeface="Calibri Light"/>
              </a:rPr>
              <a:t>Mobile Cellular Subscriptions</a:t>
            </a:r>
            <a:endParaRPr/>
          </a:p>
        </p:txBody>
      </p:sp>
      <p:pic>
        <p:nvPicPr>
          <p:cNvPr descr="" id="177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2671920" y="2218680"/>
            <a:ext cx="6278400" cy="3196800"/>
          </a:xfrm>
          <a:prstGeom prst="rect">
            <a:avLst/>
          </a:prstGeom>
        </p:spPr>
      </p:pic>
      <p:sp>
        <p:nvSpPr>
          <p:cNvPr id="178" name="CustomShape 2"/>
          <p:cNvSpPr/>
          <p:nvPr/>
        </p:nvSpPr>
        <p:spPr>
          <a:xfrm>
            <a:off x="245880" y="5557680"/>
            <a:ext cx="1496520" cy="63900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Source: ITU</a:t>
            </a:r>
            <a:endParaRPr/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* Estimates</a:t>
            </a:r>
            <a:endParaRPr/>
          </a:p>
        </p:txBody>
      </p:sp>
    </p:spTree>
  </p:cSld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426" name="Picture 5"/>
          <p:cNvPicPr/>
          <p:nvPr/>
        </p:nvPicPr>
        <p:blipFill>
          <a:blip r:embed="rId1"/>
          <a:stretch>
            <a:fillRect/>
          </a:stretch>
        </p:blipFill>
        <p:spPr>
          <a:xfrm>
            <a:off x="1666440" y="831240"/>
            <a:ext cx="3960360" cy="5185800"/>
          </a:xfrm>
          <a:prstGeom prst="rect">
            <a:avLst/>
          </a:prstGeom>
        </p:spPr>
      </p:pic>
      <p:sp>
        <p:nvSpPr>
          <p:cNvPr id="427" name="TextShape 1"/>
          <p:cNvSpPr txBox="1"/>
          <p:nvPr/>
        </p:nvSpPr>
        <p:spPr>
          <a:xfrm>
            <a:off x="5627160" y="987480"/>
            <a:ext cx="6171840" cy="4873320"/>
          </a:xfrm>
          <a:prstGeom prst="rect">
            <a:avLst/>
          </a:prstGeom>
        </p:spPr>
        <p:txBody>
          <a:bodyPr/>
          <a:p>
            <a:pPr algn="ctr">
              <a:lnSpc>
                <a:spcPct val="100000"/>
              </a:lnSpc>
            </a:pPr>
            <a:r>
              <a:rPr lang="en-US" sz="4400">
                <a:solidFill>
                  <a:srgbClr val="548235"/>
                </a:solidFill>
                <a:latin typeface="Calibri"/>
              </a:rPr>
              <a:t>Thank you.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800">
                <a:solidFill>
                  <a:srgbClr val="595959"/>
                </a:solidFill>
                <a:latin typeface="Calibri"/>
              </a:rPr>
              <a:t>Mariya Zheleva</a:t>
            </a:r>
            <a:endParaRPr/>
          </a:p>
          <a:p>
            <a:pPr algn="ctr">
              <a:lnSpc>
                <a:spcPct val="100000"/>
              </a:lnSpc>
            </a:pPr>
            <a:r>
              <a:rPr i="1" lang="en-US" sz="2800" u="sng">
                <a:solidFill>
                  <a:srgbClr val="595959"/>
                </a:solidFill>
                <a:latin typeface="Calibri"/>
                <a:hlinkClick r:id="rId2"/>
              </a:rPr>
              <a:t>mariya@cs.ucsb.edu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b="1" lang="en-US" sz="2800">
                <a:solidFill>
                  <a:srgbClr val="595959"/>
                </a:solidFill>
                <a:latin typeface="Calibri"/>
              </a:rPr>
              <a:t>Find out more at:</a:t>
            </a:r>
            <a:endParaRPr/>
          </a:p>
          <a:p>
            <a:pPr algn="ctr">
              <a:lnSpc>
                <a:spcPct val="100000"/>
              </a:lnSpc>
            </a:pPr>
            <a:r>
              <a:rPr i="1" lang="en-US" sz="2800" u="sng">
                <a:solidFill>
                  <a:srgbClr val="595959"/>
                </a:solidFill>
                <a:latin typeface="Calibri"/>
                <a:hlinkClick r:id="rId3"/>
              </a:rPr>
              <a:t>http://moment.cs.ucsb.edu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b="1" lang="en-US" sz="2800">
                <a:solidFill>
                  <a:srgbClr val="595959"/>
                </a:solidFill>
                <a:latin typeface="Calibri"/>
              </a:rPr>
              <a:t>Acknowledgements: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800">
                <a:solidFill>
                  <a:srgbClr val="595959"/>
                </a:solidFill>
                <a:latin typeface="Calibri"/>
              </a:rPr>
              <a:t>LinkNet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800">
                <a:solidFill>
                  <a:srgbClr val="595959"/>
                </a:solidFill>
                <a:latin typeface="Calibri"/>
              </a:rPr>
              <a:t>Range Networks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800">
                <a:solidFill>
                  <a:srgbClr val="595959"/>
                </a:solidFill>
                <a:latin typeface="Calibri"/>
              </a:rPr>
              <a:t>NSF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800">
                <a:solidFill>
                  <a:srgbClr val="595959"/>
                </a:solidFill>
                <a:latin typeface="Calibri"/>
              </a:rPr>
              <a:t>Bill and Melinda Gates Foundation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800">
                <a:solidFill>
                  <a:srgbClr val="595959"/>
                </a:solidFill>
                <a:latin typeface="Calibri"/>
              </a:rPr>
              <a:t>Orange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800">
                <a:solidFill>
                  <a:srgbClr val="595959"/>
                </a:solidFill>
                <a:latin typeface="Calibri"/>
              </a:rPr>
              <a:t>Veljko Pejovic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lang="en-US" sz="4400">
                <a:solidFill>
                  <a:srgbClr val="548235"/>
                </a:solidFill>
                <a:latin typeface="Calibri Light"/>
              </a:rPr>
              <a:t>Affordability and Accessibility</a:t>
            </a:r>
            <a:endParaRPr/>
          </a:p>
        </p:txBody>
      </p:sp>
      <p:pic>
        <p:nvPicPr>
          <p:cNvPr descr="" id="180" name="Picture 4"/>
          <p:cNvPicPr/>
          <p:nvPr/>
        </p:nvPicPr>
        <p:blipFill>
          <a:blip r:embed="rId1"/>
          <a:stretch>
            <a:fillRect/>
          </a:stretch>
        </p:blipFill>
        <p:spPr>
          <a:xfrm>
            <a:off x="2209680" y="1452240"/>
            <a:ext cx="7772400" cy="4570920"/>
          </a:xfrm>
          <a:prstGeom prst="rect">
            <a:avLst/>
          </a:prstGeom>
        </p:spPr>
      </p:pic>
      <p:sp>
        <p:nvSpPr>
          <p:cNvPr id="181" name="CustomShape 2"/>
          <p:cNvSpPr/>
          <p:nvPr/>
        </p:nvSpPr>
        <p:spPr>
          <a:xfrm>
            <a:off x="299520" y="5749200"/>
            <a:ext cx="149040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Source: ITU</a:t>
            </a:r>
            <a:endParaRPr/>
          </a:p>
        </p:txBody>
      </p:sp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lang="en-US" sz="4400">
                <a:solidFill>
                  <a:srgbClr val="548235"/>
                </a:solidFill>
                <a:latin typeface="Calibri Light"/>
              </a:rPr>
              <a:t>Affordability and Accessibility</a:t>
            </a:r>
            <a:endParaRPr/>
          </a:p>
        </p:txBody>
      </p:sp>
      <p:pic>
        <p:nvPicPr>
          <p:cNvPr descr="" id="183" name="Picture 4"/>
          <p:cNvPicPr/>
          <p:nvPr/>
        </p:nvPicPr>
        <p:blipFill>
          <a:blip r:embed="rId1"/>
          <a:stretch>
            <a:fillRect/>
          </a:stretch>
        </p:blipFill>
        <p:spPr>
          <a:xfrm>
            <a:off x="1046880" y="1339920"/>
            <a:ext cx="9783360" cy="4725360"/>
          </a:xfrm>
          <a:prstGeom prst="rect">
            <a:avLst/>
          </a:prstGeom>
        </p:spPr>
      </p:pic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/>
          <a:p>
            <a:pPr>
              <a:lnSpc>
                <a:spcPct val="90000"/>
              </a:lnSpc>
            </a:pPr>
            <a:r>
              <a:rPr b="1" lang="en-US" sz="3600">
                <a:solidFill>
                  <a:srgbClr val="548235"/>
                </a:solidFill>
                <a:latin typeface="Calibri Light"/>
              </a:rPr>
              <a:t>“</a:t>
            </a:r>
            <a:r>
              <a:rPr b="1" lang="en-US" sz="3600">
                <a:solidFill>
                  <a:srgbClr val="548235"/>
                </a:solidFill>
                <a:latin typeface="Calibri Light"/>
              </a:rPr>
              <a:t>Mobile network operators find it commercially infeasible to operate in rural areas.”</a:t>
            </a:r>
            <a:endParaRPr/>
          </a:p>
        </p:txBody>
      </p:sp>
      <p:sp>
        <p:nvSpPr>
          <p:cNvPr id="185" name="TextShape 2"/>
          <p:cNvSpPr txBox="1"/>
          <p:nvPr/>
        </p:nvSpPr>
        <p:spPr>
          <a:xfrm>
            <a:off x="1523880" y="4089600"/>
            <a:ext cx="9143640" cy="1655280"/>
          </a:xfrm>
          <a:prstGeom prst="rect">
            <a:avLst/>
          </a:prstGeom>
        </p:spPr>
        <p:txBody>
          <a:bodyPr/>
          <a:p>
            <a:pPr algn="r">
              <a:lnSpc>
                <a:spcPct val="100000"/>
              </a:lnSpc>
            </a:pPr>
            <a:r>
              <a:rPr lang="en-US" sz="2400">
                <a:solidFill>
                  <a:srgbClr val="000000"/>
                </a:solidFill>
                <a:latin typeface="Calibri"/>
              </a:rPr>
              <a:t>World Bank’s 2012 report </a:t>
            </a:r>
            <a:endParaRPr/>
          </a:p>
          <a:p>
            <a:pPr algn="r">
              <a:lnSpc>
                <a:spcPct val="100000"/>
              </a:lnSpc>
            </a:pPr>
            <a:r>
              <a:rPr lang="en-US" sz="2400">
                <a:solidFill>
                  <a:srgbClr val="000000"/>
                </a:solidFill>
                <a:latin typeface="Calibri"/>
              </a:rPr>
              <a:t>on maximizing mobile</a:t>
            </a:r>
            <a:endParaRPr/>
          </a:p>
        </p:txBody>
      </p:sp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lang="en-US" sz="4400">
                <a:solidFill>
                  <a:srgbClr val="548235"/>
                </a:solidFill>
                <a:latin typeface="Calibri Light"/>
              </a:rPr>
              <a:t>Alternatives to Commercial Networks</a:t>
            </a:r>
            <a:endParaRPr/>
          </a:p>
        </p:txBody>
      </p:sp>
      <p:pic>
        <p:nvPicPr>
          <p:cNvPr descr="" id="187" name="Picture 6"/>
          <p:cNvPicPr/>
          <p:nvPr/>
        </p:nvPicPr>
        <p:blipFill>
          <a:blip r:embed="rId1"/>
          <a:stretch>
            <a:fillRect/>
          </a:stretch>
        </p:blipFill>
        <p:spPr>
          <a:xfrm>
            <a:off x="838080" y="1606680"/>
            <a:ext cx="7931160" cy="3922920"/>
          </a:xfrm>
          <a:prstGeom prst="rect">
            <a:avLst/>
          </a:prstGeom>
        </p:spPr>
      </p:pic>
      <p:pic>
        <p:nvPicPr>
          <p:cNvPr descr="" id="188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7221600" y="1486800"/>
            <a:ext cx="4754520" cy="3135600"/>
          </a:xfrm>
          <a:prstGeom prst="rect">
            <a:avLst/>
          </a:prstGeom>
        </p:spPr>
      </p:pic>
      <p:pic>
        <p:nvPicPr>
          <p:cNvPr descr="" id="189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985680" y="2834640"/>
            <a:ext cx="4779000" cy="3761640"/>
          </a:xfrm>
          <a:prstGeom prst="rect">
            <a:avLst/>
          </a:prstGeom>
        </p:spPr>
      </p:pic>
      <p:pic>
        <p:nvPicPr>
          <p:cNvPr descr="" id="190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5801400" y="2967480"/>
            <a:ext cx="5551920" cy="3628800"/>
          </a:xfrm>
          <a:prstGeom prst="rect">
            <a:avLst/>
          </a:prstGeom>
        </p:spPr>
      </p:pic>
    </p:spTree>
  </p:cSld>
  <p:timing>
    <p:tnLst>
      <p:par>
        <p:cTn dur="indefinite" id="21" nodeType="tmRoot" restart="never">
          <p:childTnLst>
            <p:seq>
              <p:cTn dur="indefinite" id="22" nodeType="mainSeq">
                <p:childTnLst>
                  <p:par>
                    <p:cTn fill="hold" id="23">
                      <p:stCondLst>
                        <p:cond delay="indefinite"/>
                      </p:stCondLst>
                      <p:childTnLst>
                        <p:par>
                          <p:cTn fill="hold" id="24">
                            <p:stCondLst>
                              <p:cond delay="0"/>
                            </p:stCondLst>
                            <p:childTnLst>
                              <p:par>
                                <p:cTn fill="hold" id="25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27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9">
                      <p:stCondLst>
                        <p:cond delay="indefinite"/>
                      </p:stCondLst>
                      <p:childTnLst>
                        <p:par>
                          <p:cTn fill="hold" id="30">
                            <p:stCondLst>
                              <p:cond delay="0"/>
                            </p:stCondLst>
                            <p:childTnLst>
                              <p:par>
                                <p:cTn fill="hold" id="31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33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CustomShape 1"/>
          <p:cNvSpPr/>
          <p:nvPr/>
        </p:nvSpPr>
        <p:spPr>
          <a:xfrm>
            <a:off x="7553160" y="3506760"/>
            <a:ext cx="4371480" cy="790200"/>
          </a:xfrm>
          <a:prstGeom prst="rect">
            <a:avLst>
              <a:gd fmla="val 16667" name="adj"/>
            </a:avLst>
          </a:prstGeom>
          <a:solidFill>
            <a:srgbClr val="b4c7e7"/>
          </a:solidFill>
          <a:ln w="38160">
            <a:solidFill>
              <a:srgbClr val="002060"/>
            </a:solidFill>
            <a:miter/>
          </a:ln>
        </p:spPr>
      </p:sp>
      <p:sp>
        <p:nvSpPr>
          <p:cNvPr id="192" name="TextShape 2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lang="en-US" sz="4400">
                <a:solidFill>
                  <a:srgbClr val="548235"/>
                </a:solidFill>
                <a:latin typeface="Calibri Light"/>
              </a:rPr>
              <a:t>Bringing Visibility to Rural Users</a:t>
            </a:r>
            <a:endParaRPr/>
          </a:p>
        </p:txBody>
      </p:sp>
      <p:sp>
        <p:nvSpPr>
          <p:cNvPr id="193" name="CustomShape 3"/>
          <p:cNvSpPr/>
          <p:nvPr/>
        </p:nvSpPr>
        <p:spPr>
          <a:xfrm>
            <a:off x="629280" y="1546920"/>
            <a:ext cx="3972960" cy="57780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3200">
                <a:solidFill>
                  <a:srgbClr val="000000"/>
                </a:solidFill>
                <a:latin typeface="Calibri"/>
              </a:rPr>
              <a:t>December 1, 2011</a:t>
            </a:r>
            <a:endParaRPr/>
          </a:p>
        </p:txBody>
      </p:sp>
      <p:sp>
        <p:nvSpPr>
          <p:cNvPr id="194" name="CustomShape 4"/>
          <p:cNvSpPr/>
          <p:nvPr/>
        </p:nvSpPr>
        <p:spPr>
          <a:xfrm>
            <a:off x="8964360" y="1559160"/>
            <a:ext cx="2793240" cy="57780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3200">
                <a:solidFill>
                  <a:srgbClr val="000000"/>
                </a:solidFill>
                <a:latin typeface="Calibri"/>
              </a:rPr>
              <a:t>April 1, 2012</a:t>
            </a:r>
            <a:endParaRPr/>
          </a:p>
        </p:txBody>
      </p:sp>
      <p:sp>
        <p:nvSpPr>
          <p:cNvPr id="195" name="CustomShape 5"/>
          <p:cNvSpPr/>
          <p:nvPr/>
        </p:nvSpPr>
        <p:spPr>
          <a:xfrm>
            <a:off x="1015920" y="2362680"/>
            <a:ext cx="10423800" cy="9720"/>
          </a:xfrm>
          <a:prstGeom prst="straightConnector1">
            <a:avLst/>
          </a:prstGeom>
          <a:ln w="57240">
            <a:solidFill>
              <a:srgbClr val="5b9bd5"/>
            </a:solidFill>
            <a:miter/>
            <a:tailEnd len="med" type="triangle" w="med"/>
          </a:ln>
        </p:spPr>
      </p:sp>
      <p:sp>
        <p:nvSpPr>
          <p:cNvPr id="196" name="CustomShape 6"/>
          <p:cNvSpPr/>
          <p:nvPr/>
        </p:nvSpPr>
        <p:spPr>
          <a:xfrm>
            <a:off x="1518120" y="2074680"/>
            <a:ext cx="609120" cy="477000"/>
          </a:xfrm>
          <a:prstGeom prst="rect">
            <a:avLst>
              <a:gd fmla="val 50000" name="adj"/>
            </a:avLst>
          </a:prstGeom>
          <a:solidFill>
            <a:srgbClr val="ffd966"/>
          </a:solidFill>
          <a:ln w="38160">
            <a:solidFill>
              <a:srgbClr val="bf9000"/>
            </a:solidFill>
            <a:miter/>
          </a:ln>
        </p:spPr>
      </p:sp>
      <p:pic>
        <p:nvPicPr>
          <p:cNvPr descr="" id="197" name="Picture 12"/>
          <p:cNvPicPr/>
          <p:nvPr/>
        </p:nvPicPr>
        <p:blipFill>
          <a:blip r:embed="rId1"/>
          <a:stretch>
            <a:fillRect/>
          </a:stretch>
        </p:blipFill>
        <p:spPr>
          <a:xfrm>
            <a:off x="1397160" y="3151440"/>
            <a:ext cx="749880" cy="1823760"/>
          </a:xfrm>
          <a:prstGeom prst="rect">
            <a:avLst/>
          </a:prstGeom>
        </p:spPr>
      </p:pic>
      <p:pic>
        <p:nvPicPr>
          <p:cNvPr descr="" id="198" name="Picture 13"/>
          <p:cNvPicPr/>
          <p:nvPr/>
        </p:nvPicPr>
        <p:blipFill>
          <a:blip r:embed="rId2"/>
          <a:stretch>
            <a:fillRect/>
          </a:stretch>
        </p:blipFill>
        <p:spPr>
          <a:xfrm>
            <a:off x="5954760" y="3151440"/>
            <a:ext cx="749880" cy="1823760"/>
          </a:xfrm>
          <a:prstGeom prst="rect">
            <a:avLst/>
          </a:prstGeom>
        </p:spPr>
      </p:pic>
      <p:sp>
        <p:nvSpPr>
          <p:cNvPr id="199" name="CustomShape 7"/>
          <p:cNvSpPr/>
          <p:nvPr/>
        </p:nvSpPr>
        <p:spPr>
          <a:xfrm>
            <a:off x="3378240" y="3275640"/>
            <a:ext cx="2400840" cy="360"/>
          </a:xfrm>
          <a:prstGeom prst="straightConnector1">
            <a:avLst/>
          </a:prstGeom>
          <a:ln w="57240">
            <a:solidFill>
              <a:srgbClr val="ffc000"/>
            </a:solidFill>
            <a:miter/>
            <a:tailEnd len="med" type="triangle" w="med"/>
          </a:ln>
        </p:spPr>
      </p:sp>
      <p:sp>
        <p:nvSpPr>
          <p:cNvPr id="200" name="CustomShape 8"/>
          <p:cNvSpPr/>
          <p:nvPr/>
        </p:nvSpPr>
        <p:spPr>
          <a:xfrm>
            <a:off x="4578840" y="3511440"/>
            <a:ext cx="2400840" cy="360"/>
          </a:xfrm>
          <a:prstGeom prst="straightConnector1">
            <a:avLst/>
          </a:prstGeom>
          <a:ln w="57240">
            <a:solidFill>
              <a:srgbClr val="ffc000"/>
            </a:solidFill>
            <a:miter/>
            <a:tailEnd len="med" type="triangle" w="med"/>
          </a:ln>
        </p:spPr>
      </p:sp>
      <p:sp>
        <p:nvSpPr>
          <p:cNvPr id="201" name="Line 9"/>
          <p:cNvSpPr/>
          <p:nvPr/>
        </p:nvSpPr>
        <p:spPr>
          <a:xfrm>
            <a:off x="3378240" y="3275640"/>
            <a:ext cx="1200600" cy="235080"/>
          </a:xfrm>
          <a:prstGeom prst="line">
            <a:avLst/>
          </a:prstGeom>
          <a:ln w="57240">
            <a:solidFill>
              <a:srgbClr val="ffc000"/>
            </a:solidFill>
            <a:miter/>
          </a:ln>
        </p:spPr>
      </p:sp>
      <p:sp>
        <p:nvSpPr>
          <p:cNvPr id="202" name="CustomShape 10"/>
          <p:cNvSpPr/>
          <p:nvPr/>
        </p:nvSpPr>
        <p:spPr>
          <a:xfrm>
            <a:off x="2716560" y="3587040"/>
            <a:ext cx="2523960" cy="69948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 sz="2000">
                <a:solidFill>
                  <a:srgbClr val="000000"/>
                </a:solidFill>
                <a:latin typeface="Calibri"/>
              </a:rPr>
              <a:t>Aggregate # calls/hour</a:t>
            </a:r>
            <a:endParaRPr/>
          </a:p>
        </p:txBody>
      </p:sp>
      <p:sp>
        <p:nvSpPr>
          <p:cNvPr id="203" name="CustomShape 11"/>
          <p:cNvSpPr/>
          <p:nvPr/>
        </p:nvSpPr>
        <p:spPr>
          <a:xfrm>
            <a:off x="2038680" y="3902040"/>
            <a:ext cx="4381200" cy="3952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 sz="2000">
                <a:solidFill>
                  <a:srgbClr val="000000"/>
                </a:solidFill>
                <a:latin typeface="Calibri"/>
              </a:rPr>
              <a:t>Aggregate duration of  calls/hour</a:t>
            </a:r>
            <a:endParaRPr/>
          </a:p>
        </p:txBody>
      </p:sp>
      <p:sp>
        <p:nvSpPr>
          <p:cNvPr id="204" name="CustomShape 12"/>
          <p:cNvSpPr/>
          <p:nvPr/>
        </p:nvSpPr>
        <p:spPr>
          <a:xfrm>
            <a:off x="990360" y="4980600"/>
            <a:ext cx="1458360" cy="913320"/>
          </a:xfrm>
          <a:prstGeom prst="rect">
            <a:avLst/>
          </a:prstGeom>
        </p:spPr>
        <p:txBody>
          <a:bodyPr bIns="45000" lIns="90000" rIns="90000" tIns="45000" wrap="none"/>
          <a:p>
            <a:pPr algn="ctr"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Antenna ID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Latitude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Longitude</a:t>
            </a:r>
            <a:endParaRPr/>
          </a:p>
        </p:txBody>
      </p:sp>
      <p:sp>
        <p:nvSpPr>
          <p:cNvPr id="205" name="CustomShape 13"/>
          <p:cNvSpPr/>
          <p:nvPr/>
        </p:nvSpPr>
        <p:spPr>
          <a:xfrm>
            <a:off x="5600520" y="4964400"/>
            <a:ext cx="1458360" cy="913320"/>
          </a:xfrm>
          <a:prstGeom prst="rect">
            <a:avLst/>
          </a:prstGeom>
        </p:spPr>
        <p:txBody>
          <a:bodyPr bIns="45000" lIns="90000" rIns="90000" tIns="45000" wrap="none"/>
          <a:p>
            <a:pPr algn="ctr"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Antenna ID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Latitude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Longitude</a:t>
            </a:r>
            <a:endParaRPr/>
          </a:p>
        </p:txBody>
      </p:sp>
      <p:sp>
        <p:nvSpPr>
          <p:cNvPr id="206" name="CustomShape 14"/>
          <p:cNvSpPr/>
          <p:nvPr/>
        </p:nvSpPr>
        <p:spPr>
          <a:xfrm>
            <a:off x="7975440" y="3523320"/>
            <a:ext cx="3585960" cy="700200"/>
          </a:xfrm>
          <a:prstGeom prst="rect">
            <a:avLst/>
          </a:prstGeom>
        </p:spPr>
        <p:txBody>
          <a:bodyPr bIns="45000" lIns="90000" rIns="90000" tIns="45000" wrap="none"/>
          <a:p>
            <a:pPr algn="ctr">
              <a:lnSpc>
                <a:spcPct val="100000"/>
              </a:lnSpc>
            </a:pPr>
            <a:r>
              <a:rPr lang="en-US" sz="2000">
                <a:solidFill>
                  <a:srgbClr val="000000"/>
                </a:solidFill>
                <a:latin typeface="Calibri"/>
              </a:rPr>
              <a:t>+ </a:t>
            </a:r>
            <a:r>
              <a:rPr lang="en-US" sz="2000">
                <a:solidFill>
                  <a:srgbClr val="ff0000"/>
                </a:solidFill>
                <a:latin typeface="Calibri"/>
              </a:rPr>
              <a:t>AfriPop 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000">
                <a:solidFill>
                  <a:srgbClr val="000000"/>
                </a:solidFill>
                <a:latin typeface="Calibri"/>
              </a:rPr>
              <a:t>population density dataset</a:t>
            </a:r>
            <a:endParaRPr/>
          </a:p>
        </p:txBody>
      </p:sp>
      <p:sp>
        <p:nvSpPr>
          <p:cNvPr id="207" name="CustomShape 15"/>
          <p:cNvSpPr/>
          <p:nvPr/>
        </p:nvSpPr>
        <p:spPr>
          <a:xfrm>
            <a:off x="7553160" y="4390200"/>
            <a:ext cx="4371480" cy="1296360"/>
          </a:xfrm>
          <a:prstGeom prst="rect">
            <a:avLst>
              <a:gd fmla="val 16667" name="adj"/>
            </a:avLst>
          </a:prstGeom>
          <a:solidFill>
            <a:srgbClr val="a9d18e"/>
          </a:solidFill>
          <a:ln w="38160">
            <a:solidFill>
              <a:srgbClr val="385623"/>
            </a:solidFill>
            <a:miter/>
          </a:ln>
        </p:spPr>
      </p:sp>
      <p:sp>
        <p:nvSpPr>
          <p:cNvPr id="208" name="CustomShape 16"/>
          <p:cNvSpPr/>
          <p:nvPr/>
        </p:nvSpPr>
        <p:spPr>
          <a:xfrm>
            <a:off x="8541720" y="4390200"/>
            <a:ext cx="2395440" cy="395280"/>
          </a:xfrm>
          <a:prstGeom prst="rect">
            <a:avLst/>
          </a:prstGeom>
        </p:spPr>
        <p:txBody>
          <a:bodyPr bIns="45000" lIns="90000" rIns="90000" tIns="45000" wrap="none"/>
          <a:p>
            <a:pPr algn="ctr">
              <a:lnSpc>
                <a:spcPct val="100000"/>
              </a:lnSpc>
            </a:pPr>
            <a:r>
              <a:rPr lang="en-US" sz="2000">
                <a:solidFill>
                  <a:srgbClr val="000000"/>
                </a:solidFill>
                <a:latin typeface="Calibri"/>
              </a:rPr>
              <a:t>+ </a:t>
            </a:r>
            <a:r>
              <a:rPr lang="en-US" sz="2000">
                <a:solidFill>
                  <a:srgbClr val="ff0000"/>
                </a:solidFill>
                <a:latin typeface="Calibri"/>
              </a:rPr>
              <a:t>OECD </a:t>
            </a:r>
            <a:r>
              <a:rPr lang="en-US" sz="2000">
                <a:solidFill>
                  <a:srgbClr val="000000"/>
                </a:solidFill>
                <a:latin typeface="Calibri"/>
              </a:rPr>
              <a:t>typology</a:t>
            </a:r>
            <a:endParaRPr/>
          </a:p>
        </p:txBody>
      </p:sp>
      <p:sp>
        <p:nvSpPr>
          <p:cNvPr id="209" name="CustomShape 17"/>
          <p:cNvSpPr/>
          <p:nvPr/>
        </p:nvSpPr>
        <p:spPr>
          <a:xfrm>
            <a:off x="8269560" y="4856040"/>
            <a:ext cx="2907720" cy="820440"/>
          </a:xfrm>
          <a:prstGeom prst="rect">
            <a:avLst/>
          </a:prstGeom>
        </p:spPr>
        <p:txBody>
          <a:bodyPr bIns="45000" lIns="90000" rIns="90000" tIns="45000" wrap="none"/>
          <a:p>
            <a:pPr algn="ctr">
              <a:lnSpc>
                <a:spcPct val="100000"/>
              </a:lnSpc>
            </a:pPr>
            <a:r>
              <a:rPr lang="en-US" sz="1600">
                <a:solidFill>
                  <a:srgbClr val="000000"/>
                </a:solidFill>
                <a:latin typeface="Calibri"/>
              </a:rPr>
              <a:t>&lt; 150/km2 – Rural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1600">
                <a:solidFill>
                  <a:srgbClr val="000000"/>
                </a:solidFill>
                <a:latin typeface="Calibri"/>
              </a:rPr>
              <a:t>150 – 300/km2 – Suburban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1600">
                <a:solidFill>
                  <a:srgbClr val="000000"/>
                </a:solidFill>
                <a:latin typeface="Calibri"/>
              </a:rPr>
              <a:t>&gt; 300/km2 – Urban</a:t>
            </a:r>
            <a:endParaRPr/>
          </a:p>
        </p:txBody>
      </p:sp>
      <p:sp>
        <p:nvSpPr>
          <p:cNvPr id="210" name="CustomShape 18"/>
          <p:cNvSpPr/>
          <p:nvPr/>
        </p:nvSpPr>
        <p:spPr>
          <a:xfrm>
            <a:off x="7328880" y="5753160"/>
            <a:ext cx="529272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[Zheleva, Schmitt, Vigil, Belding, </a:t>
            </a:r>
            <a:r>
              <a:rPr i="1" lang="en-US">
                <a:solidFill>
                  <a:srgbClr val="000000"/>
                </a:solidFill>
                <a:latin typeface="Calibri"/>
              </a:rPr>
              <a:t>ICTD 2013</a:t>
            </a:r>
            <a:r>
              <a:rPr lang="en-US">
                <a:solidFill>
                  <a:srgbClr val="000000"/>
                </a:solidFill>
                <a:latin typeface="Calibri"/>
              </a:rPr>
              <a:t>]</a:t>
            </a:r>
            <a:endParaRPr/>
          </a:p>
        </p:txBody>
      </p:sp>
      <p:sp>
        <p:nvSpPr>
          <p:cNvPr id="211" name="CustomShape 19"/>
          <p:cNvSpPr/>
          <p:nvPr/>
        </p:nvSpPr>
        <p:spPr>
          <a:xfrm>
            <a:off x="7553160" y="2618640"/>
            <a:ext cx="4371480" cy="790200"/>
          </a:xfrm>
          <a:prstGeom prst="rect">
            <a:avLst>
              <a:gd fmla="val 16667" name="adj"/>
            </a:avLst>
          </a:prstGeom>
          <a:solidFill>
            <a:srgbClr val="ffc000"/>
          </a:solidFill>
          <a:ln w="38160">
            <a:solidFill>
              <a:srgbClr val="c55a11"/>
            </a:solidFill>
            <a:miter/>
          </a:ln>
        </p:spPr>
      </p:sp>
      <p:sp>
        <p:nvSpPr>
          <p:cNvPr id="212" name="CustomShape 20"/>
          <p:cNvSpPr/>
          <p:nvPr/>
        </p:nvSpPr>
        <p:spPr>
          <a:xfrm>
            <a:off x="7366320" y="2635200"/>
            <a:ext cx="4803480" cy="700200"/>
          </a:xfrm>
          <a:prstGeom prst="rect">
            <a:avLst/>
          </a:prstGeom>
        </p:spPr>
        <p:txBody>
          <a:bodyPr bIns="45000" lIns="90000" rIns="90000" tIns="45000" wrap="none"/>
          <a:p>
            <a:pPr algn="ctr">
              <a:lnSpc>
                <a:spcPct val="100000"/>
              </a:lnSpc>
            </a:pPr>
            <a:r>
              <a:rPr lang="en-US" sz="2000">
                <a:solidFill>
                  <a:srgbClr val="ff0000"/>
                </a:solidFill>
                <a:latin typeface="Calibri"/>
              </a:rPr>
              <a:t>Orange in Cote D’Ivoire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000">
                <a:solidFill>
                  <a:srgbClr val="000000"/>
                </a:solidFill>
                <a:latin typeface="Calibri"/>
              </a:rPr>
              <a:t>Antenna-to-Antenna communication</a:t>
            </a:r>
            <a:endParaRPr/>
          </a:p>
        </p:txBody>
      </p:sp>
      <p:pic>
        <p:nvPicPr>
          <p:cNvPr descr="" id="21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11253960" y="2684160"/>
            <a:ext cx="599040" cy="203760"/>
          </a:xfrm>
          <a:prstGeom prst="rect">
            <a:avLst/>
          </a:prstGeom>
        </p:spPr>
      </p:pic>
    </p:spTree>
  </p:cSld>
  <p:timing>
    <p:tnLst>
      <p:par>
        <p:cTn dur="indefinite" id="35" nodeType="tmRoot" restart="never">
          <p:childTnLst>
            <p:seq>
              <p:cTn dur="indefinite" id="36" nodeType="mainSeq">
                <p:childTnLst>
                  <p:par>
                    <p:cTn fill="hold" id="37">
                      <p:stCondLst>
                        <p:cond delay="indefinite"/>
                      </p:stCondLst>
                      <p:childTnLst>
                        <p:par>
                          <p:cTn fill="hold" id="38">
                            <p:stCondLst>
                              <p:cond delay="0"/>
                            </p:stCondLst>
                            <p:childTnLst>
                              <p:par>
                                <p:cTn fill="hold" id="39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41" nodeType="withEffect" presetClass="path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  <p:par>
                                <p:cTn fill="hold" id="42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44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46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8">
                      <p:stCondLst>
                        <p:cond delay="indefinite"/>
                      </p:stCondLst>
                      <p:childTnLst>
                        <p:par>
                          <p:cTn fill="hold" id="49">
                            <p:stCondLst>
                              <p:cond delay="0"/>
                            </p:stCondLst>
                            <p:childTnLst>
                              <p:par>
                                <p:cTn fill="hold" id="50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52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54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56">
                      <p:stCondLst>
                        <p:cond delay="indefinite"/>
                      </p:stCondLst>
                      <p:childTnLst>
                        <p:par>
                          <p:cTn fill="hold" id="57">
                            <p:stCondLst>
                              <p:cond delay="0"/>
                            </p:stCondLst>
                            <p:childTnLst>
                              <p:par>
                                <p:cTn fill="hold" id="58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60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62">
                      <p:stCondLst>
                        <p:cond delay="indefinite"/>
                      </p:stCondLst>
                      <p:childTnLst>
                        <p:par>
                          <p:cTn fill="hold" id="63">
                            <p:stCondLst>
                              <p:cond delay="0"/>
                            </p:stCondLst>
                            <p:childTnLst>
                              <p:par>
                                <p:cTn fill="hold" id="64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66">
                      <p:stCondLst>
                        <p:cond delay="indefinite"/>
                      </p:stCondLst>
                      <p:childTnLst>
                        <p:par>
                          <p:cTn fill="hold" id="67">
                            <p:stCondLst>
                              <p:cond delay="0"/>
                            </p:stCondLst>
                            <p:childTnLst>
                              <p:par>
                                <p:cTn fill="hold" id="68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0">
                      <p:stCondLst>
                        <p:cond delay="indefinite"/>
                      </p:stCondLst>
                      <p:childTnLst>
                        <p:par>
                          <p:cTn fill="hold" id="71">
                            <p:stCondLst>
                              <p:cond delay="0"/>
                            </p:stCondLst>
                            <p:childTnLst>
                              <p:par>
                                <p:cTn fill="hold" id="72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74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6">
                      <p:stCondLst>
                        <p:cond delay="indefinite"/>
                      </p:stCondLst>
                      <p:childTnLst>
                        <p:par>
                          <p:cTn fill="hold" id="77">
                            <p:stCondLst>
                              <p:cond delay="0"/>
                            </p:stCondLst>
                            <p:childTnLst>
                              <p:par>
                                <p:cTn fill="hold" id="78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80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82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