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66" r:id="rId4"/>
    <p:sldId id="267" r:id="rId5"/>
    <p:sldId id="257" r:id="rId6"/>
    <p:sldId id="352" r:id="rId7"/>
    <p:sldId id="268" r:id="rId8"/>
    <p:sldId id="336" r:id="rId9"/>
    <p:sldId id="340" r:id="rId10"/>
    <p:sldId id="264" r:id="rId11"/>
    <p:sldId id="270" r:id="rId12"/>
    <p:sldId id="271" r:id="rId13"/>
    <p:sldId id="272" r:id="rId14"/>
    <p:sldId id="273" r:id="rId15"/>
    <p:sldId id="289" r:id="rId16"/>
    <p:sldId id="277" r:id="rId17"/>
    <p:sldId id="275" r:id="rId18"/>
    <p:sldId id="279" r:id="rId19"/>
    <p:sldId id="284" r:id="rId20"/>
    <p:sldId id="339" r:id="rId21"/>
    <p:sldId id="287" r:id="rId22"/>
    <p:sldId id="353" r:id="rId23"/>
    <p:sldId id="288" r:id="rId24"/>
    <p:sldId id="290" r:id="rId25"/>
    <p:sldId id="291" r:id="rId26"/>
    <p:sldId id="355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1" r:id="rId43"/>
    <p:sldId id="315" r:id="rId44"/>
    <p:sldId id="316" r:id="rId45"/>
    <p:sldId id="318" r:id="rId46"/>
    <p:sldId id="349" r:id="rId47"/>
    <p:sldId id="323" r:id="rId48"/>
    <p:sldId id="325" r:id="rId49"/>
    <p:sldId id="322" r:id="rId50"/>
    <p:sldId id="326" r:id="rId51"/>
    <p:sldId id="329" r:id="rId52"/>
    <p:sldId id="330" r:id="rId53"/>
    <p:sldId id="345" r:id="rId54"/>
    <p:sldId id="331" r:id="rId55"/>
    <p:sldId id="360" r:id="rId56"/>
    <p:sldId id="359" r:id="rId57"/>
    <p:sldId id="332" r:id="rId58"/>
    <p:sldId id="33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account" initials="M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12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ya\Dropbox\PROPOSAL\presentation\resources\itu_stats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82c378fde0f354ef/university%20of%20birmingham%20talk/helper_plot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82c378fde0f354ef/university%20of%20birmingham%20talk/helper_plot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u="sng" dirty="0"/>
              <a:t>Price of mobile broadband services, </a:t>
            </a:r>
            <a:r>
              <a:rPr lang="en-US" sz="2200" b="1" u="sng" dirty="0" smtClean="0"/>
              <a:t>2013</a:t>
            </a:r>
          </a:p>
          <a:p>
            <a:pPr>
              <a:defRPr sz="2200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u="sng" dirty="0" smtClean="0"/>
              <a:t>(%</a:t>
            </a:r>
            <a:r>
              <a:rPr lang="en-US" sz="2200" b="1" u="sng" baseline="0" dirty="0" smtClean="0"/>
              <a:t> from monthly income</a:t>
            </a:r>
            <a:r>
              <a:rPr lang="en-US" sz="2200" b="1" u="sng" dirty="0" smtClean="0"/>
              <a:t>)</a:t>
            </a:r>
            <a:endParaRPr lang="en-US" sz="2200" b="1" u="sng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Developed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Prepaid handset-based (500MB)</c:v>
                </c:pt>
                <c:pt idx="1">
                  <c:v>Postpaid handset-based (500MB)</c:v>
                </c:pt>
                <c:pt idx="2">
                  <c:v>Prepaid computer-based (1GB)</c:v>
                </c:pt>
                <c:pt idx="3">
                  <c:v>Postpaid computer-based (1GB)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1.3</c:v>
                </c:pt>
                <c:pt idx="1">
                  <c:v>1.2</c:v>
                </c:pt>
                <c:pt idx="2">
                  <c:v>2.2</c:v>
                </c:pt>
                <c:pt idx="3">
                  <c:v>1.4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Developing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Prepaid handset-based (500MB)</c:v>
                </c:pt>
                <c:pt idx="1">
                  <c:v>Postpaid handset-based (500MB)</c:v>
                </c:pt>
                <c:pt idx="2">
                  <c:v>Prepaid computer-based (1GB)</c:v>
                </c:pt>
                <c:pt idx="3">
                  <c:v>Postpaid computer-based (1GB)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15.7</c:v>
                </c:pt>
                <c:pt idx="1">
                  <c:v>11.3</c:v>
                </c:pt>
                <c:pt idx="2">
                  <c:v>24.7</c:v>
                </c:pt>
                <c:pt idx="3">
                  <c:v>18.8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World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Prepaid handset-based (500MB)</c:v>
                </c:pt>
                <c:pt idx="1">
                  <c:v>Postpaid handset-based (500MB)</c:v>
                </c:pt>
                <c:pt idx="2">
                  <c:v>Prepaid computer-based (1GB)</c:v>
                </c:pt>
                <c:pt idx="3">
                  <c:v>Postpaid computer-based (1GB)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11.4</c:v>
                </c:pt>
                <c:pt idx="1">
                  <c:v>7.5</c:v>
                </c:pt>
                <c:pt idx="2">
                  <c:v>17.7</c:v>
                </c:pt>
                <c:pt idx="3">
                  <c:v>12.7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Prepaid handset-based (500MB)</c:v>
                </c:pt>
                <c:pt idx="1">
                  <c:v>Postpaid handset-based (500MB)</c:v>
                </c:pt>
                <c:pt idx="2">
                  <c:v>Prepaid computer-based (1GB)</c:v>
                </c:pt>
                <c:pt idx="3">
                  <c:v>Postpaid computer-based (1GB)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38.8</c:v>
                </c:pt>
                <c:pt idx="1">
                  <c:v>36.2</c:v>
                </c:pt>
                <c:pt idx="2">
                  <c:v>58.3</c:v>
                </c:pt>
                <c:pt idx="3">
                  <c:v>54.6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633266280"/>
        <c:axId val="438739288"/>
      </c:barChart>
      <c:catAx>
        <c:axId val="633266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739288"/>
        <c:crosses val="autoZero"/>
        <c:auto val="1"/>
        <c:lblAlgn val="ctr"/>
        <c:lblOffset val="100"/>
        <c:noMultiLvlLbl val="0"/>
      </c:catAx>
      <c:valAx>
        <c:axId val="438739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266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1800" b="0" i="0" baseline="0">
                <a:effectLst/>
              </a:rPr>
              <a:t>Same antenna calls - w/o TRANSPORTATION</a:t>
            </a:r>
            <a:endParaRPr lang="en-U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[helper_plot.xlsx]Sheet1!$A$5:$B$5</c:f>
              <c:strCache>
                <c:ptCount val="2"/>
                <c:pt idx="0">
                  <c:v>Urban</c:v>
                </c:pt>
                <c:pt idx="1">
                  <c:v>Rural</c:v>
                </c:pt>
              </c:strCache>
            </c:strRef>
          </c:cat>
          <c:val>
            <c:numRef>
              <c:f>[helper_plot.xlsx]Sheet1!$A$6:$B$6</c:f>
              <c:numCache>
                <c:formatCode>General</c:formatCode>
                <c:ptCount val="2"/>
                <c:pt idx="0">
                  <c:v>23.0</c:v>
                </c:pt>
                <c:pt idx="1">
                  <c:v>70.0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67255832"/>
        <c:axId val="567246792"/>
      </c:barChart>
      <c:catAx>
        <c:axId val="567255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246792"/>
        <c:crosses val="autoZero"/>
        <c:auto val="1"/>
        <c:lblAlgn val="ctr"/>
        <c:lblOffset val="100"/>
        <c:noMultiLvlLbl val="0"/>
      </c:catAx>
      <c:valAx>
        <c:axId val="56724679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% of calls</a:t>
                </a:r>
                <a:endParaRPr lang="en-US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567255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[helper_plot.xlsx]Sheet1!$A$5:$B$5</c:f>
              <c:strCache>
                <c:ptCount val="2"/>
                <c:pt idx="0">
                  <c:v>Urban</c:v>
                </c:pt>
                <c:pt idx="1">
                  <c:v>Rural</c:v>
                </c:pt>
              </c:strCache>
            </c:strRef>
          </c:cat>
          <c:val>
            <c:numRef>
              <c:f>[helper_plot.xlsx]Sheet1!$A$6:$B$6</c:f>
              <c:numCache>
                <c:formatCode>General</c:formatCode>
                <c:ptCount val="2"/>
                <c:pt idx="0">
                  <c:v>23.0</c:v>
                </c:pt>
                <c:pt idx="1">
                  <c:v>70.0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67160808"/>
        <c:axId val="567150200"/>
      </c:barChart>
      <c:catAx>
        <c:axId val="567160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150200"/>
        <c:crosses val="autoZero"/>
        <c:auto val="1"/>
        <c:lblAlgn val="ctr"/>
        <c:lblOffset val="100"/>
        <c:noMultiLvlLbl val="0"/>
      </c:catAx>
      <c:valAx>
        <c:axId val="56715020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>
                    <a:effectLst/>
                  </a:rPr>
                  <a:t>% of calls</a:t>
                </a:r>
                <a:endParaRPr lang="en-US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567160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9-17T20:22:30.628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2E8F0-B9C1-4BE7-BABB-078781051070}" type="datetimeFigureOut">
              <a:rPr lang="en-US" smtClean="0"/>
              <a:t>11/19/13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64D90-B3D3-4646-B925-C199F6DFA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2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64D90-B3D3-4646-B925-C199F6DFAA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1B2C9-248B-4949-93A9-170C0B4241C2}" type="datetime1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9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30FE-D225-42B5-AEF7-DF449E77B800}" type="datetime1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4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396EB-CF95-4508-8B1F-34A229D50C39}" type="datetime1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81CBD-1258-49C4-AF53-E06C4359935C}" type="datetime1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13360" y="1218883"/>
            <a:ext cx="11841003" cy="1429"/>
          </a:xfrm>
          <a:prstGeom prst="line">
            <a:avLst/>
          </a:prstGeom>
          <a:ln w="38100" cmpd="tri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38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82F3-6E7F-4BC0-9974-8373BE87B361}" type="datetime1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1FDB0-4500-465F-AA31-62E2BC5F6201}" type="datetime1">
              <a:rPr lang="en-US" smtClean="0"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213360" y="1218883"/>
            <a:ext cx="11841003" cy="1429"/>
          </a:xfrm>
          <a:prstGeom prst="line">
            <a:avLst/>
          </a:prstGeom>
          <a:ln w="38100" cmpd="tri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9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-2095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6D981-A742-496D-923B-72F36B58D2EC}" type="datetime1">
              <a:rPr lang="en-US" smtClean="0"/>
              <a:t>11/19/13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213360" y="1218883"/>
            <a:ext cx="11841003" cy="1429"/>
          </a:xfrm>
          <a:prstGeom prst="line">
            <a:avLst/>
          </a:prstGeom>
          <a:ln w="38100" cmpd="tri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2715-BDDE-43B9-8E59-4627F4FDF16D}" type="datetime1">
              <a:rPr lang="en-US" smtClean="0"/>
              <a:t>11/19/13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13360" y="1218883"/>
            <a:ext cx="11841003" cy="1429"/>
          </a:xfrm>
          <a:prstGeom prst="line">
            <a:avLst/>
          </a:prstGeom>
          <a:ln w="38100" cmpd="tri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97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F4771-899A-4E14-8F50-1376608AA23B}" type="datetime1">
              <a:rPr lang="en-US" smtClean="0"/>
              <a:t>11/19/13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2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6C13-D31F-4C16-B8AB-CC06EE7AA2F9}" type="datetime1">
              <a:rPr lang="en-US" smtClean="0"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D9745-E8A5-4461-A691-F07823BFDE3D}" type="datetime1">
              <a:rPr lang="en-US" smtClean="0"/>
              <a:t>11/19/13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8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-412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F73D9-4725-45EC-886C-9204E075498E}" type="datetime1">
              <a:rPr lang="en-US" smtClean="0"/>
              <a:t>11/19/13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2681" y="4389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39422-359E-4EC8-8216-1B04C77B10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46" y="6110287"/>
            <a:ext cx="2771775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6309043"/>
            <a:ext cx="1259523" cy="5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3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gif"/><Relationship Id="rId7" Type="http://schemas.openxmlformats.org/officeDocument/2006/relationships/image" Target="../media/image34.png"/><Relationship Id="rId8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g"/><Relationship Id="rId5" Type="http://schemas.openxmlformats.org/officeDocument/2006/relationships/image" Target="../media/image18.png"/><Relationship Id="rId6" Type="http://schemas.openxmlformats.org/officeDocument/2006/relationships/image" Target="../media/image78.png"/><Relationship Id="rId7" Type="http://schemas.openxmlformats.org/officeDocument/2006/relationships/image" Target="../media/image79.jpg"/><Relationship Id="rId8" Type="http://schemas.openxmlformats.org/officeDocument/2006/relationships/image" Target="../media/image80.jpeg"/><Relationship Id="rId9" Type="http://schemas.openxmlformats.org/officeDocument/2006/relationships/image" Target="../media/image81.png"/><Relationship Id="rId10" Type="http://schemas.openxmlformats.org/officeDocument/2006/relationships/image" Target="../media/image82.jpg"/><Relationship Id="rId11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7" Type="http://schemas.openxmlformats.org/officeDocument/2006/relationships/image" Target="../media/image89.jpeg"/><Relationship Id="rId8" Type="http://schemas.openxmlformats.org/officeDocument/2006/relationships/image" Target="../media/image90.jpg"/><Relationship Id="rId9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Relationship Id="rId3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98.pn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5" Type="http://schemas.openxmlformats.org/officeDocument/2006/relationships/image" Target="../media/image17.gi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png"/><Relationship Id="rId5" Type="http://schemas.openxmlformats.org/officeDocument/2006/relationships/image" Target="../media/image17.gi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5323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Modular Wireless Networks for </a:t>
            </a:r>
            <a:r>
              <a:rPr lang="en-US" sz="4000" dirty="0" err="1" smtClean="0"/>
              <a:t>Infrastructurally</a:t>
            </a:r>
            <a:r>
              <a:rPr lang="en-US" sz="4000" dirty="0" smtClean="0"/>
              <a:t>-Challenged Environments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6278"/>
            <a:ext cx="9144000" cy="1335722"/>
          </a:xfrm>
        </p:spPr>
        <p:txBody>
          <a:bodyPr>
            <a:normAutofit/>
          </a:bodyPr>
          <a:lstStyle/>
          <a:p>
            <a:r>
              <a:rPr lang="en-US" dirty="0" smtClean="0"/>
              <a:t>PhD Proposal Talk</a:t>
            </a:r>
          </a:p>
          <a:p>
            <a:r>
              <a:rPr lang="en-US" dirty="0" smtClean="0"/>
              <a:t>Mariya </a:t>
            </a:r>
            <a:r>
              <a:rPr lang="en-US" sz="2600" dirty="0" err="1" smtClean="0"/>
              <a:t>Zheleva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43782" y="4490720"/>
            <a:ext cx="2477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PhD Advisor: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 smtClean="0"/>
              <a:t>Committee Members: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843906" y="4490720"/>
            <a:ext cx="41004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Professor Elizabeth Belding, UCSB</a:t>
            </a:r>
          </a:p>
          <a:p>
            <a:endParaRPr lang="en-US" sz="2000" dirty="0"/>
          </a:p>
          <a:p>
            <a:r>
              <a:rPr lang="en-US" sz="2000" dirty="0" smtClean="0"/>
              <a:t>Professor Heather </a:t>
            </a:r>
            <a:r>
              <a:rPr lang="en-US" sz="2000" dirty="0" err="1" smtClean="0"/>
              <a:t>Zheng</a:t>
            </a:r>
            <a:r>
              <a:rPr lang="en-US" sz="2000" dirty="0" smtClean="0"/>
              <a:t>, UCSB</a:t>
            </a:r>
          </a:p>
          <a:p>
            <a:r>
              <a:rPr lang="en-US" sz="2000" dirty="0" smtClean="0"/>
              <a:t>Professor Ben Zhao, UCSB</a:t>
            </a:r>
          </a:p>
          <a:p>
            <a:r>
              <a:rPr lang="en-US" sz="2000" dirty="0" err="1" smtClean="0"/>
              <a:t>Ranveer</a:t>
            </a:r>
            <a:r>
              <a:rPr lang="en-US" sz="2000" dirty="0" smtClean="0"/>
              <a:t> Chandra, Microsoft Research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358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Statement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3085464"/>
            <a:ext cx="10515600" cy="306133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 order to optimize user experience, rural networks and </a:t>
            </a:r>
            <a:r>
              <a:rPr lang="en-US" dirty="0" smtClean="0"/>
              <a:t>applications need </a:t>
            </a:r>
            <a:r>
              <a:rPr lang="en-US" dirty="0"/>
              <a:t>to be highly modular and use this </a:t>
            </a:r>
            <a:r>
              <a:rPr lang="en-US" dirty="0" smtClean="0"/>
              <a:t>modularity </a:t>
            </a:r>
            <a:r>
              <a:rPr lang="en-US" dirty="0"/>
              <a:t>to switch </a:t>
            </a:r>
            <a:r>
              <a:rPr lang="en-US" dirty="0" smtClean="0"/>
              <a:t>between global </a:t>
            </a:r>
            <a:r>
              <a:rPr lang="en-US" dirty="0"/>
              <a:t>and local </a:t>
            </a:r>
            <a:r>
              <a:rPr lang="en-US" dirty="0" smtClean="0"/>
              <a:t>context </a:t>
            </a:r>
            <a:r>
              <a:rPr lang="en-US" dirty="0"/>
              <a:t>according to network conditions and demand.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838200" y="3085464"/>
            <a:ext cx="10515600" cy="306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In order to </a:t>
            </a:r>
            <a:r>
              <a:rPr lang="en-US" dirty="0" smtClean="0">
                <a:solidFill>
                  <a:srgbClr val="FF0000"/>
                </a:solidFill>
              </a:rPr>
              <a:t>optimize user experience</a:t>
            </a:r>
            <a:r>
              <a:rPr lang="en-US" dirty="0" smtClean="0"/>
              <a:t>, rural networks and applications need to be highly modular and use this modularity to switch between global and local context according to network conditions and demand.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838200" y="3085463"/>
            <a:ext cx="10515600" cy="306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In order to </a:t>
            </a:r>
            <a:r>
              <a:rPr lang="en-US" dirty="0" smtClean="0">
                <a:solidFill>
                  <a:srgbClr val="FF0000"/>
                </a:solidFill>
              </a:rPr>
              <a:t>optimize user experience</a:t>
            </a:r>
            <a:r>
              <a:rPr lang="en-US" dirty="0" smtClean="0"/>
              <a:t>, rural networks and applications need to be highly </a:t>
            </a:r>
            <a:r>
              <a:rPr lang="en-US" dirty="0" smtClean="0">
                <a:solidFill>
                  <a:srgbClr val="00B050"/>
                </a:solidFill>
              </a:rPr>
              <a:t>modular</a:t>
            </a:r>
            <a:r>
              <a:rPr lang="en-US" dirty="0" smtClean="0"/>
              <a:t> and use this modularity to </a:t>
            </a:r>
            <a:r>
              <a:rPr lang="en-US" dirty="0" smtClean="0">
                <a:solidFill>
                  <a:srgbClr val="00B050"/>
                </a:solidFill>
              </a:rPr>
              <a:t>switch between global and local context</a:t>
            </a:r>
            <a:r>
              <a:rPr lang="en-US" dirty="0" smtClean="0"/>
              <a:t> according to network conditions and demand.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5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9360490" y="3367044"/>
            <a:ext cx="2689270" cy="1862546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1547905" y="3369911"/>
            <a:ext cx="7636524" cy="340530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495656" y="149729"/>
            <a:ext cx="7545391" cy="3058160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1531508" y="141383"/>
            <a:ext cx="2783840" cy="3058160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6969" y="3267949"/>
            <a:ext cx="11962791" cy="2138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469" y="1371600"/>
            <a:ext cx="1338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Identifying</a:t>
            </a:r>
          </a:p>
          <a:p>
            <a:pPr algn="ctr"/>
            <a:r>
              <a:rPr lang="en-US" sz="2000" dirty="0" smtClean="0"/>
              <a:t>challenges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-8881" y="4641949"/>
            <a:ext cx="148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Connectivity</a:t>
            </a:r>
          </a:p>
          <a:p>
            <a:pPr algn="ctr"/>
            <a:r>
              <a:rPr lang="en-US" sz="2000" dirty="0" smtClean="0"/>
              <a:t>solutions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1544320" y="132080"/>
            <a:ext cx="2783840" cy="30581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73739" y="182880"/>
            <a:ext cx="223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Sociological Approach</a:t>
            </a:r>
          </a:p>
          <a:p>
            <a:pPr algn="ctr"/>
            <a:r>
              <a:rPr lang="en-US" dirty="0" smtClean="0"/>
              <a:t>(interviews)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572001" y="731520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40217" y="765572"/>
            <a:ext cx="178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Cellular network </a:t>
            </a:r>
          </a:p>
          <a:p>
            <a:pPr algn="ctr"/>
            <a:r>
              <a:rPr lang="en-US" dirty="0" smtClean="0"/>
              <a:t>traces 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94745" y="765572"/>
            <a:ext cx="1601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Internet traffic </a:t>
            </a:r>
          </a:p>
          <a:p>
            <a:pPr algn="ctr"/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99199" y="745589"/>
            <a:ext cx="2183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Enabling network </a:t>
            </a:r>
          </a:p>
          <a:p>
            <a:pPr algn="ctr"/>
            <a:r>
              <a:rPr lang="en-US" dirty="0" smtClean="0"/>
              <a:t>performance analysis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051026" y="745252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526106" y="731520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/>
          <p:cNvSpPr/>
          <p:nvPr/>
        </p:nvSpPr>
        <p:spPr>
          <a:xfrm>
            <a:off x="4700758" y="1418460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Bringing visibility to rural users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687772" y="2155092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Community detection in cellular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855036" y="80919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Internet usage </a:t>
            </a:r>
            <a:r>
              <a:rPr lang="en-US" sz="1600" i="1" dirty="0" smtClean="0">
                <a:solidFill>
                  <a:schemeClr val="tx1"/>
                </a:solidFill>
              </a:rPr>
              <a:t>[IJoC12]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1855035" y="151706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Cellphone usage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1855034" y="222493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Cellphones in healthcare </a:t>
            </a:r>
            <a:r>
              <a:rPr lang="en-US" sz="1600" i="1" dirty="0" smtClean="0">
                <a:solidFill>
                  <a:schemeClr val="tx1"/>
                </a:solidFill>
              </a:rPr>
              <a:t>[GSWC12]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9" name="Snip Diagonal Corner Rectangle 18"/>
          <p:cNvSpPr/>
          <p:nvPr/>
        </p:nvSpPr>
        <p:spPr>
          <a:xfrm>
            <a:off x="7198083" y="1434181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bandwidth divide </a:t>
            </a:r>
            <a:r>
              <a:rPr lang="en-US" sz="1600" i="1" dirty="0" smtClean="0">
                <a:solidFill>
                  <a:schemeClr val="tx1"/>
                </a:solidFill>
              </a:rPr>
              <a:t>[IJoC12]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0" name="Snip Diagonal Corner Rectangle 19"/>
          <p:cNvSpPr/>
          <p:nvPr/>
        </p:nvSpPr>
        <p:spPr>
          <a:xfrm>
            <a:off x="7178359" y="2123110"/>
            <a:ext cx="2162407" cy="684550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increased bandwidth fallacy </a:t>
            </a:r>
            <a:r>
              <a:rPr lang="en-US" sz="1600" i="1" dirty="0" smtClean="0">
                <a:solidFill>
                  <a:schemeClr val="tx1"/>
                </a:solidFill>
              </a:rPr>
              <a:t>[ACM DEV13] and </a:t>
            </a:r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1" name="Snip Diagonal Corner Rectangle 20"/>
          <p:cNvSpPr/>
          <p:nvPr/>
        </p:nvSpPr>
        <p:spPr>
          <a:xfrm>
            <a:off x="9653439" y="1464212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AirLab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[SIGCOMM CCR11]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486925" y="142240"/>
            <a:ext cx="7562835" cy="30581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069315" y="200846"/>
            <a:ext cx="240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Technological Approach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548116" y="3361250"/>
            <a:ext cx="7636524" cy="340530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11859" y="3493331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Connectivity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1678481" y="4202410"/>
            <a:ext cx="2417074" cy="241808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03214" y="4256782"/>
            <a:ext cx="14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Long distance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94383" y="4256782"/>
            <a:ext cx="101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Last mile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4157506" y="4216142"/>
            <a:ext cx="2417074" cy="241808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627681" y="3882983"/>
            <a:ext cx="5006799" cy="28020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06366" y="3871340"/>
            <a:ext cx="164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PHY/MAC Layer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6722705" y="3892605"/>
            <a:ext cx="2368994" cy="28020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035115" y="3968730"/>
            <a:ext cx="17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 Layer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9360490" y="3367748"/>
            <a:ext cx="2689270" cy="186254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005219" y="3489668"/>
            <a:ext cx="133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6" name="Snip Diagonal Corner Rectangle 35"/>
          <p:cNvSpPr/>
          <p:nvPr/>
        </p:nvSpPr>
        <p:spPr>
          <a:xfrm>
            <a:off x="1780189" y="4626114"/>
            <a:ext cx="221162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VillageLink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[COMSNETS14]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7" name="Snip Diagonal Corner Rectangle 36"/>
          <p:cNvSpPr/>
          <p:nvPr/>
        </p:nvSpPr>
        <p:spPr>
          <a:xfrm>
            <a:off x="4271406" y="5931118"/>
            <a:ext cx="4666107" cy="582723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HybridCell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8" name="Snip Diagonal Corner Rectangle 37"/>
          <p:cNvSpPr/>
          <p:nvPr/>
        </p:nvSpPr>
        <p:spPr>
          <a:xfrm>
            <a:off x="4271406" y="4647570"/>
            <a:ext cx="4730340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Kwiizya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9" name="Snip Diagonal Corner Rectangle 38"/>
          <p:cNvSpPr/>
          <p:nvPr/>
        </p:nvSpPr>
        <p:spPr>
          <a:xfrm>
            <a:off x="9601569" y="3973474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ImmuNet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[GSWC12]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824664" y="6011445"/>
            <a:ext cx="2225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WiP</a:t>
            </a:r>
            <a:r>
              <a:rPr lang="en-US" sz="1600" dirty="0" smtClean="0"/>
              <a:t> – Work in Progress</a:t>
            </a:r>
            <a:endParaRPr lang="en-US" sz="1600" dirty="0"/>
          </a:p>
        </p:txBody>
      </p:sp>
      <p:sp>
        <p:nvSpPr>
          <p:cNvPr id="41" name="Snip Diagonal Corner Rectangle 40"/>
          <p:cNvSpPr/>
          <p:nvPr/>
        </p:nvSpPr>
        <p:spPr>
          <a:xfrm>
            <a:off x="9887353" y="5327269"/>
            <a:ext cx="2162407" cy="295036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Completed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2" name="Snip Diagonal Corner Rectangle 41"/>
          <p:cNvSpPr/>
          <p:nvPr/>
        </p:nvSpPr>
        <p:spPr>
          <a:xfrm>
            <a:off x="9878641" y="5696089"/>
            <a:ext cx="2162407" cy="295036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 progress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3" name="Snip Diagonal Corner Rectangle 42"/>
          <p:cNvSpPr/>
          <p:nvPr/>
        </p:nvSpPr>
        <p:spPr>
          <a:xfrm>
            <a:off x="1780189" y="5291300"/>
            <a:ext cx="4666107" cy="582723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TxMiner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4469" y="1371600"/>
            <a:ext cx="1338315" cy="70788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8694" y="4653709"/>
            <a:ext cx="1393499" cy="70788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nip Diagonal Corner Rectangle 50"/>
          <p:cNvSpPr/>
          <p:nvPr/>
        </p:nvSpPr>
        <p:spPr>
          <a:xfrm>
            <a:off x="4702672" y="1410971"/>
            <a:ext cx="2162407" cy="582723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Bringing visibility to rural users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2" name="Snip Diagonal Corner Rectangle 51"/>
          <p:cNvSpPr/>
          <p:nvPr/>
        </p:nvSpPr>
        <p:spPr>
          <a:xfrm>
            <a:off x="7181918" y="2129002"/>
            <a:ext cx="2162407" cy="684550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increased bandwidth fallacy </a:t>
            </a:r>
            <a:r>
              <a:rPr lang="en-US" sz="1600" i="1" dirty="0" smtClean="0">
                <a:solidFill>
                  <a:schemeClr val="tx1"/>
                </a:solidFill>
              </a:rPr>
              <a:t>[ACM DEV13] and </a:t>
            </a:r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3" name="Snip Diagonal Corner Rectangle 52"/>
          <p:cNvSpPr/>
          <p:nvPr/>
        </p:nvSpPr>
        <p:spPr>
          <a:xfrm>
            <a:off x="4277596" y="4652582"/>
            <a:ext cx="4730340" cy="582723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Kwiizya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49" grpId="0" animBg="1"/>
      <p:bldP spid="49" grpId="1" animBg="1"/>
      <p:bldP spid="47" grpId="0" animBg="1"/>
      <p:bldP spid="47" grpId="1" animBg="1"/>
      <p:bldP spid="46" grpId="0" animBg="1"/>
      <p:bldP spid="46" grpId="1" animBg="1"/>
      <p:bldP spid="2" grpId="0" animBg="1"/>
      <p:bldP spid="45" grpId="0" animBg="1"/>
      <p:bldP spid="51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Identifying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6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Methodology: Sociological Approach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4640" y="2225040"/>
            <a:ext cx="524996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Goal: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Understand cellphone usage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Cellphones in healthcare</a:t>
            </a:r>
          </a:p>
          <a:p>
            <a:endParaRPr lang="en-US" sz="2800" dirty="0"/>
          </a:p>
          <a:p>
            <a:r>
              <a:rPr lang="en-US" sz="2800" dirty="0" smtClean="0"/>
              <a:t>Methodology: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In-person interviews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Volunteer at the hospital in </a:t>
            </a:r>
            <a:r>
              <a:rPr lang="en-US" sz="2400" dirty="0" err="1" smtClean="0"/>
              <a:t>Macha</a:t>
            </a:r>
            <a:endParaRPr lang="en-US" sz="24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520" y="1284288"/>
            <a:ext cx="3383280" cy="253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54" y="1564640"/>
            <a:ext cx="3305387" cy="247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54" y="4043680"/>
            <a:ext cx="3184846" cy="238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3822700"/>
            <a:ext cx="3230880" cy="242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4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Methodology: Technological Approac</a:t>
            </a:r>
            <a:r>
              <a:rPr lang="en-US" dirty="0"/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19" y="1219200"/>
            <a:ext cx="5878789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Goal</a:t>
            </a:r>
            <a:r>
              <a:rPr lang="en-US" sz="32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/>
              <a:t>Cellphones </a:t>
            </a:r>
            <a:r>
              <a:rPr lang="en-US" sz="2300" dirty="0"/>
              <a:t>(rural vs. urban) </a:t>
            </a:r>
            <a:r>
              <a:rPr lang="en-US" sz="23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Usage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Provisioning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Community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Internet: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Usage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Avenues for improvement</a:t>
            </a:r>
          </a:p>
          <a:p>
            <a:endParaRPr lang="en-US" sz="2800" dirty="0"/>
          </a:p>
          <a:p>
            <a:r>
              <a:rPr lang="en-US" sz="2800" dirty="0" smtClean="0"/>
              <a:t>Methodology: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Cellular: Analysis of large-scale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 smtClean="0"/>
              <a:t>Internet: Rural network traffic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43" y="2544763"/>
            <a:ext cx="1485515" cy="50591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4429" y="2862043"/>
            <a:ext cx="4021137" cy="1492550"/>
            <a:chOff x="7779703" y="2758154"/>
            <a:chExt cx="4021137" cy="1492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9703" y="2758154"/>
              <a:ext cx="4021137" cy="12855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5883" y="4043679"/>
              <a:ext cx="3848776" cy="20702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974428" y="1556563"/>
            <a:ext cx="3829971" cy="1079609"/>
            <a:chOff x="1397316" y="3151346"/>
            <a:chExt cx="5307641" cy="18240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316" y="3151346"/>
              <a:ext cx="750246" cy="182403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711" y="3151346"/>
              <a:ext cx="750246" cy="1824037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2177755" y="3275814"/>
              <a:ext cx="3601825" cy="235511"/>
              <a:chOff x="8680313" y="5233914"/>
              <a:chExt cx="1305996" cy="190995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9115645" y="5233914"/>
                <a:ext cx="870664" cy="217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10800000">
                <a:off x="8680313" y="5424692"/>
                <a:ext cx="870664" cy="217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115645" y="5233914"/>
                <a:ext cx="435332" cy="19077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10129378" y="1428819"/>
            <a:ext cx="1733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Antenna-to-</a:t>
            </a:r>
          </a:p>
          <a:p>
            <a:pPr algn="ctr"/>
            <a:r>
              <a:rPr lang="en-US" sz="2400" b="1" dirty="0" smtClean="0"/>
              <a:t>antenna </a:t>
            </a:r>
          </a:p>
          <a:p>
            <a:pPr algn="ctr"/>
            <a:r>
              <a:rPr lang="en-US" sz="2400" b="1" dirty="0" smtClean="0"/>
              <a:t>statistics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093427" y="3018389"/>
            <a:ext cx="1748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Egocentric </a:t>
            </a:r>
          </a:p>
          <a:p>
            <a:pPr algn="ctr"/>
            <a:r>
              <a:rPr lang="en-US" sz="2400" b="1" dirty="0" smtClean="0"/>
              <a:t>graphs over </a:t>
            </a:r>
          </a:p>
          <a:p>
            <a:pPr algn="ctr"/>
            <a:r>
              <a:rPr lang="en-US" sz="2400" b="1" dirty="0" smtClean="0"/>
              <a:t>time</a:t>
            </a:r>
            <a:endParaRPr lang="en-US" sz="24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157" y="4637221"/>
            <a:ext cx="6343018" cy="146313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740400" y="2890866"/>
            <a:ext cx="6187440" cy="148939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740400" y="1284288"/>
            <a:ext cx="6187440" cy="1489392"/>
          </a:xfrm>
          <a:prstGeom prst="roundRect">
            <a:avLst/>
          </a:prstGeom>
          <a:solidFill>
            <a:srgbClr val="92D050">
              <a:alpha val="25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8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Identifying Challenges: </a:t>
            </a:r>
            <a:r>
              <a:rPr lang="en-US" sz="4800" b="1" dirty="0" smtClean="0"/>
              <a:t>Internet Usage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7046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Architecture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62444" y="1311046"/>
            <a:ext cx="2580640" cy="47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Pre-upgrade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loud 3"/>
          <p:cNvSpPr/>
          <p:nvPr/>
        </p:nvSpPr>
        <p:spPr>
          <a:xfrm>
            <a:off x="1365930" y="2267837"/>
            <a:ext cx="2306580" cy="122273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Macha</a:t>
            </a:r>
            <a:r>
              <a:rPr lang="en-US" sz="2000" b="1" dirty="0" smtClean="0">
                <a:solidFill>
                  <a:schemeClr val="tx1"/>
                </a:solidFill>
              </a:rPr>
              <a:t> WLAN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34" y="1937694"/>
            <a:ext cx="1003683" cy="73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65" y="2085123"/>
            <a:ext cx="795014" cy="311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65" y="2397035"/>
            <a:ext cx="835102" cy="6138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11" y="2644082"/>
            <a:ext cx="1071886" cy="1004922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4" idx="0"/>
            <a:endCxn id="6" idx="1"/>
          </p:cNvCxnSpPr>
          <p:nvPr/>
        </p:nvCxnSpPr>
        <p:spPr>
          <a:xfrm flipV="1">
            <a:off x="3670588" y="2241079"/>
            <a:ext cx="457077" cy="638126"/>
          </a:xfrm>
          <a:prstGeom prst="bentConnector3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8" idx="0"/>
            <a:endCxn id="6" idx="2"/>
          </p:cNvCxnSpPr>
          <p:nvPr/>
        </p:nvCxnSpPr>
        <p:spPr>
          <a:xfrm rot="16200000" flipV="1">
            <a:off x="4427840" y="2494368"/>
            <a:ext cx="247047" cy="52382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7" idx="1"/>
            <a:endCxn id="6" idx="3"/>
          </p:cNvCxnSpPr>
          <p:nvPr/>
        </p:nvCxnSpPr>
        <p:spPr>
          <a:xfrm rot="10800000">
            <a:off x="4922679" y="2241079"/>
            <a:ext cx="347986" cy="46285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500000">
            <a:off x="6692932" y="1477017"/>
            <a:ext cx="1174193" cy="1182347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8896524" y="2369232"/>
            <a:ext cx="2137737" cy="11721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Internet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4" name="Elbow Connector 13"/>
          <p:cNvCxnSpPr>
            <a:endCxn id="7" idx="2"/>
          </p:cNvCxnSpPr>
          <p:nvPr/>
        </p:nvCxnSpPr>
        <p:spPr>
          <a:xfrm rot="10800000">
            <a:off x="5688217" y="3010835"/>
            <a:ext cx="646151" cy="628054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3" idx="2"/>
          </p:cNvCxnSpPr>
          <p:nvPr/>
        </p:nvCxnSpPr>
        <p:spPr>
          <a:xfrm rot="10800000" flipV="1">
            <a:off x="8163167" y="2955291"/>
            <a:ext cx="739988" cy="68359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55" y="2633967"/>
            <a:ext cx="699826" cy="10150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6280" y="2633967"/>
            <a:ext cx="699826" cy="10150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87657" y="1794437"/>
            <a:ext cx="887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</a:t>
            </a:r>
            <a:r>
              <a:rPr lang="en-US" sz="2000" b="1" dirty="0" smtClean="0"/>
              <a:t>witch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89113" y="2995493"/>
            <a:ext cx="1384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Monitoring</a:t>
            </a:r>
          </a:p>
          <a:p>
            <a:pPr algn="ctr"/>
            <a:r>
              <a:rPr lang="en-US" sz="2000" b="1" dirty="0" smtClean="0"/>
              <a:t>Server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113497" y="2104348"/>
            <a:ext cx="1117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Gateway</a:t>
            </a:r>
            <a:endParaRPr lang="en-US" sz="20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96" y="1937694"/>
            <a:ext cx="1003683" cy="7360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37" y="2900749"/>
            <a:ext cx="1003683" cy="7360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84" y="2773468"/>
            <a:ext cx="1003683" cy="73603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62444" y="3969843"/>
            <a:ext cx="2580640" cy="4775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Post-upgrade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1432747" y="4947623"/>
            <a:ext cx="2306580" cy="122273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Macha</a:t>
            </a:r>
            <a:r>
              <a:rPr lang="en-US" sz="2000" b="1" dirty="0" smtClean="0">
                <a:solidFill>
                  <a:schemeClr val="tx1"/>
                </a:solidFill>
              </a:rPr>
              <a:t> WLAN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51" y="4617480"/>
            <a:ext cx="1003683" cy="7360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31" y="4764909"/>
            <a:ext cx="795014" cy="311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64" y="5076821"/>
            <a:ext cx="835102" cy="613800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94" y="5323868"/>
            <a:ext cx="1071886" cy="1004922"/>
          </a:xfrm>
          <a:prstGeom prst="rect">
            <a:avLst/>
          </a:prstGeom>
        </p:spPr>
      </p:pic>
      <p:cxnSp>
        <p:nvCxnSpPr>
          <p:cNvPr id="30" name="Elbow Connector 29"/>
          <p:cNvCxnSpPr>
            <a:stCxn id="25" idx="0"/>
            <a:endCxn id="27" idx="1"/>
          </p:cNvCxnSpPr>
          <p:nvPr/>
        </p:nvCxnSpPr>
        <p:spPr>
          <a:xfrm flipV="1">
            <a:off x="3737405" y="4920865"/>
            <a:ext cx="347626" cy="638126"/>
          </a:xfrm>
          <a:prstGeom prst="bentConnector3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29" idx="0"/>
            <a:endCxn id="27" idx="2"/>
          </p:cNvCxnSpPr>
          <p:nvPr/>
        </p:nvCxnSpPr>
        <p:spPr>
          <a:xfrm rot="5400000" flipH="1" flipV="1">
            <a:off x="4359014" y="5200345"/>
            <a:ext cx="247047" cy="1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28" idx="1"/>
            <a:endCxn id="27" idx="3"/>
          </p:cNvCxnSpPr>
          <p:nvPr/>
        </p:nvCxnSpPr>
        <p:spPr>
          <a:xfrm rot="10800000">
            <a:off x="4880046" y="4920865"/>
            <a:ext cx="190419" cy="462856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/>
          <p:cNvSpPr/>
          <p:nvPr/>
        </p:nvSpPr>
        <p:spPr>
          <a:xfrm>
            <a:off x="8963341" y="5049018"/>
            <a:ext cx="2137737" cy="117211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Internet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34" name="Elbow Connector 33"/>
          <p:cNvCxnSpPr>
            <a:stCxn id="33" idx="2"/>
          </p:cNvCxnSpPr>
          <p:nvPr/>
        </p:nvCxnSpPr>
        <p:spPr>
          <a:xfrm rot="10800000" flipV="1">
            <a:off x="8342296" y="5635077"/>
            <a:ext cx="627676" cy="58605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51296" y="4474223"/>
            <a:ext cx="887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</a:t>
            </a:r>
            <a:r>
              <a:rPr lang="en-US" sz="2000" b="1" dirty="0" smtClean="0"/>
              <a:t>witch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694096" y="5675279"/>
            <a:ext cx="1384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Monitoring</a:t>
            </a:r>
          </a:p>
          <a:p>
            <a:pPr algn="ctr"/>
            <a:r>
              <a:rPr lang="en-US" sz="2000" b="1" dirty="0" smtClean="0"/>
              <a:t>Server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913296" y="4784134"/>
            <a:ext cx="1117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Gateway</a:t>
            </a:r>
            <a:endParaRPr lang="en-US" sz="2000" b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13" y="4617480"/>
            <a:ext cx="1003683" cy="7360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54" y="5580535"/>
            <a:ext cx="1003683" cy="736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1" y="5453254"/>
            <a:ext cx="1003683" cy="73603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096" y="4749437"/>
            <a:ext cx="685800" cy="1773043"/>
          </a:xfrm>
          <a:prstGeom prst="rect">
            <a:avLst/>
          </a:prstGeom>
        </p:spPr>
      </p:pic>
      <p:cxnSp>
        <p:nvCxnSpPr>
          <p:cNvPr id="42" name="Elbow Connector 41"/>
          <p:cNvCxnSpPr>
            <a:endCxn id="28" idx="2"/>
          </p:cNvCxnSpPr>
          <p:nvPr/>
        </p:nvCxnSpPr>
        <p:spPr>
          <a:xfrm rot="10800000">
            <a:off x="5488016" y="5690621"/>
            <a:ext cx="543151" cy="530514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3839" y="4784134"/>
            <a:ext cx="685800" cy="1773043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6589696" y="4920865"/>
            <a:ext cx="12954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ine Callout 1 44"/>
          <p:cNvSpPr/>
          <p:nvPr/>
        </p:nvSpPr>
        <p:spPr>
          <a:xfrm>
            <a:off x="8896523" y="1381617"/>
            <a:ext cx="2137737" cy="824331"/>
          </a:xfrm>
          <a:prstGeom prst="borderCallout1">
            <a:avLst>
              <a:gd name="adj1" fmla="val 18750"/>
              <a:gd name="adj2" fmla="val -8333"/>
              <a:gd name="adj3" fmla="val 142558"/>
              <a:gd name="adj4" fmla="val -44611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DL: 256kbps (bursting to 1Mbps)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UL: 64kbps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Line Callout 1 45"/>
          <p:cNvSpPr/>
          <p:nvPr/>
        </p:nvSpPr>
        <p:spPr>
          <a:xfrm>
            <a:off x="8896522" y="3763881"/>
            <a:ext cx="2137737" cy="824331"/>
          </a:xfrm>
          <a:prstGeom prst="borderCallout1">
            <a:avLst>
              <a:gd name="adj1" fmla="val 18750"/>
              <a:gd name="adj2" fmla="val -8333"/>
              <a:gd name="adj3" fmla="val 142558"/>
              <a:gd name="adj4" fmla="val -44611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2Mbps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58724" y="6196752"/>
            <a:ext cx="298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</a:t>
            </a:r>
          </a:p>
          <a:p>
            <a:r>
              <a:rPr lang="en-US" dirty="0" smtClean="0"/>
              <a:t>Vigil, Belding, </a:t>
            </a:r>
            <a:r>
              <a:rPr lang="en-US" i="1" dirty="0" smtClean="0"/>
              <a:t>ACM DEV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8" grpId="0"/>
      <p:bldP spid="19" grpId="0"/>
      <p:bldP spid="20" grpId="0"/>
      <p:bldP spid="24" grpId="0" animBg="1"/>
      <p:bldP spid="25" grpId="0" animBg="1"/>
      <p:bldP spid="33" grpId="0" animBg="1"/>
      <p:bldP spid="35" grpId="0"/>
      <p:bldP spid="36" grpId="0"/>
      <p:bldP spid="37" grpId="0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40221" y="1946910"/>
            <a:ext cx="1625600" cy="3860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Post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94301" y="1944410"/>
            <a:ext cx="1625600" cy="386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of Analysis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016000" y="2363470"/>
            <a:ext cx="10424160" cy="1016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5"/>
          <p:cNvSpPr/>
          <p:nvPr/>
        </p:nvSpPr>
        <p:spPr>
          <a:xfrm>
            <a:off x="3261360" y="1439148"/>
            <a:ext cx="355600" cy="92432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76230" y="2528490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April 9</a:t>
            </a:r>
            <a:r>
              <a:rPr lang="en-US" b="1" baseline="30000" dirty="0" smtClean="0"/>
              <a:t>th</a:t>
            </a:r>
            <a:r>
              <a:rPr lang="en-US" b="1" dirty="0" smtClean="0"/>
              <a:t>, 2011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414684" y="1948395"/>
            <a:ext cx="1651121" cy="386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Long-Term (LT)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340360" y="3004344"/>
            <a:ext cx="2179320" cy="646668"/>
          </a:xfrm>
          <a:prstGeom prst="borderCallout1">
            <a:avLst>
              <a:gd name="adj1" fmla="val 1468"/>
              <a:gd name="adj2" fmla="val 44814"/>
              <a:gd name="adj3" fmla="val -139655"/>
              <a:gd name="adj4" fmla="val 93782"/>
            </a:avLst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March 9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– April 9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, 2011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Line Callout 1 13"/>
          <p:cNvSpPr/>
          <p:nvPr/>
        </p:nvSpPr>
        <p:spPr>
          <a:xfrm>
            <a:off x="4048760" y="2995612"/>
            <a:ext cx="2179320" cy="646668"/>
          </a:xfrm>
          <a:prstGeom prst="borderCallout1">
            <a:avLst>
              <a:gd name="adj1" fmla="val 1468"/>
              <a:gd name="adj2" fmla="val 44814"/>
              <a:gd name="adj3" fmla="val -120801"/>
              <a:gd name="adj4" fmla="val 21521"/>
            </a:avLst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April 9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– May 9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, 2011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Line Callout 1 14"/>
          <p:cNvSpPr/>
          <p:nvPr/>
        </p:nvSpPr>
        <p:spPr>
          <a:xfrm>
            <a:off x="8099468" y="3004344"/>
            <a:ext cx="2179320" cy="646668"/>
          </a:xfrm>
          <a:prstGeom prst="borderCallout1">
            <a:avLst>
              <a:gd name="adj1" fmla="val 1468"/>
              <a:gd name="adj2" fmla="val 44814"/>
              <a:gd name="adj3" fmla="val -120801"/>
              <a:gd name="adj4" fmla="val 21521"/>
            </a:avLst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July, 2011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32000" y="4643436"/>
            <a:ext cx="7813040" cy="8940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While bandwidth increase may </a:t>
            </a:r>
            <a:r>
              <a:rPr lang="en-US" sz="2400" b="1" dirty="0" smtClean="0">
                <a:solidFill>
                  <a:srgbClr val="FF0000"/>
                </a:solidFill>
              </a:rPr>
              <a:t>improve network usability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it is </a:t>
            </a:r>
            <a:r>
              <a:rPr lang="en-US" sz="2400" b="1" dirty="0" smtClean="0">
                <a:solidFill>
                  <a:srgbClr val="FF0000"/>
                </a:solidFill>
              </a:rPr>
              <a:t>not proportional</a:t>
            </a:r>
            <a:r>
              <a:rPr lang="en-US" sz="2400" b="1" dirty="0" smtClean="0">
                <a:solidFill>
                  <a:schemeClr val="tx1"/>
                </a:solidFill>
              </a:rPr>
              <a:t> to </a:t>
            </a:r>
            <a:r>
              <a:rPr lang="en-US" sz="2400" b="1" dirty="0" smtClean="0">
                <a:solidFill>
                  <a:srgbClr val="FF0000"/>
                </a:solidFill>
              </a:rPr>
              <a:t>improved user experience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58724" y="6196752"/>
            <a:ext cx="298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</a:t>
            </a:r>
          </a:p>
          <a:p>
            <a:r>
              <a:rPr lang="en-US" dirty="0" smtClean="0"/>
              <a:t>Vigil, Belding, </a:t>
            </a:r>
            <a:r>
              <a:rPr lang="en-US" i="1" dirty="0" smtClean="0"/>
              <a:t>ACM DEV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51536" y="237290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time</a:t>
            </a:r>
            <a:endParaRPr lang="en-US" sz="2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8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7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2549175"/>
            <a:ext cx="3840480" cy="3137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22" y="2560346"/>
            <a:ext cx="3879363" cy="3109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on Content Access/Generation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6560" y="1749019"/>
            <a:ext cx="8866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TCP Flow analysis:</a:t>
            </a:r>
            <a:r>
              <a:rPr lang="en-US" sz="2400" dirty="0" smtClean="0"/>
              <a:t> Success and Failure of TCP Uploads and Downloads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58724" y="6196752"/>
            <a:ext cx="298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</a:t>
            </a:r>
          </a:p>
          <a:p>
            <a:r>
              <a:rPr lang="en-US" dirty="0" smtClean="0"/>
              <a:t>Vigil, Belding, </a:t>
            </a:r>
            <a:r>
              <a:rPr lang="en-US" i="1" dirty="0" smtClean="0"/>
              <a:t>ACM DEV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40970" y="4754880"/>
            <a:ext cx="873760" cy="294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3833158" y="4104640"/>
            <a:ext cx="274320" cy="34544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533990" y="3322320"/>
            <a:ext cx="407484" cy="690880"/>
            <a:chOff x="9652000" y="3362960"/>
            <a:chExt cx="407484" cy="690880"/>
          </a:xfrm>
        </p:grpSpPr>
        <p:sp>
          <p:nvSpPr>
            <p:cNvPr id="10" name="Down Arrow 9"/>
            <p:cNvSpPr/>
            <p:nvPr/>
          </p:nvSpPr>
          <p:spPr>
            <a:xfrm>
              <a:off x="9743440" y="3708400"/>
              <a:ext cx="274320" cy="34544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52000" y="3362960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</a:rPr>
                <a:t>x4</a:t>
              </a:r>
              <a:endParaRPr lang="en-US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491483" y="3089270"/>
            <a:ext cx="1267775" cy="2132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98715" y="3089270"/>
            <a:ext cx="1267775" cy="21329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7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  <p:bldP spid="3" grpId="1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Usage: Top Web Sites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17" y="1457540"/>
            <a:ext cx="8047074" cy="4821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8724" y="6196752"/>
            <a:ext cx="298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</a:t>
            </a:r>
          </a:p>
          <a:p>
            <a:r>
              <a:rPr lang="en-US" dirty="0" smtClean="0"/>
              <a:t>Vigil, Belding, </a:t>
            </a:r>
            <a:r>
              <a:rPr lang="en-US" i="1" dirty="0" smtClean="0"/>
              <a:t>ACM DEV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0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Connectivity as an Enabler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13840"/>
            <a:ext cx="5428485" cy="4735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720" y="1513840"/>
            <a:ext cx="38416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Economic growth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High-quality workforce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Improved job-search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Purchasing ability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4560" y="6294556"/>
            <a:ext cx="245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[internetinnovation.org]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675" y="1326139"/>
            <a:ext cx="3985325" cy="2988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267" y="3661031"/>
            <a:ext cx="4318001" cy="2818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188" y="2073426"/>
            <a:ext cx="5863029" cy="3985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6960" y="6284396"/>
            <a:ext cx="219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[Silicon Alley Insider]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1167" y="3254244"/>
            <a:ext cx="31303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Education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Online education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Remote tutoring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773" y="1721932"/>
            <a:ext cx="8257953" cy="2132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644004" y="2220149"/>
            <a:ext cx="7624762" cy="3616579"/>
            <a:chOff x="4165600" y="2979482"/>
            <a:chExt cx="7624762" cy="361657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1984" y="3058160"/>
              <a:ext cx="7618378" cy="353790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165600" y="2979482"/>
              <a:ext cx="7594600" cy="3616579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7558" y="4597491"/>
            <a:ext cx="29345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2">
                    <a:lumMod val="50000"/>
                  </a:schemeClr>
                </a:solidFill>
              </a:rPr>
              <a:t>Healthcare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Disease spread </a:t>
            </a:r>
          </a:p>
          <a:p>
            <a:pPr lvl="1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prediction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143500" y="1721932"/>
            <a:ext cx="6994258" cy="4148762"/>
            <a:chOff x="789271" y="1971040"/>
            <a:chExt cx="7745129" cy="4551680"/>
          </a:xfrm>
        </p:grpSpPr>
        <p:sp>
          <p:nvSpPr>
            <p:cNvPr id="21" name="Rectangle 20"/>
            <p:cNvSpPr/>
            <p:nvPr/>
          </p:nvSpPr>
          <p:spPr>
            <a:xfrm>
              <a:off x="789271" y="1971040"/>
              <a:ext cx="7745129" cy="455168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2086" y="1993065"/>
              <a:ext cx="7667307" cy="452965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260365" y="2116257"/>
            <a:ext cx="4803700" cy="3561080"/>
            <a:chOff x="7388300" y="1468120"/>
            <a:chExt cx="4803700" cy="356108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88300" y="1468120"/>
              <a:ext cx="4803700" cy="3550561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7396480" y="1468120"/>
              <a:ext cx="4795520" cy="356108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4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Usage: Top-4 Services Success and Failure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8724" y="6196752"/>
            <a:ext cx="298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</a:t>
            </a:r>
          </a:p>
          <a:p>
            <a:r>
              <a:rPr lang="en-US" dirty="0" smtClean="0"/>
              <a:t>Vigil, Belding, </a:t>
            </a:r>
            <a:r>
              <a:rPr lang="en-US" i="1" dirty="0" smtClean="0"/>
              <a:t>ACM DEV 2013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08" y="4684820"/>
            <a:ext cx="7096094" cy="1511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51992" y="4930724"/>
            <a:ext cx="2460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*200 – OK</a:t>
            </a:r>
          </a:p>
          <a:p>
            <a:r>
              <a:rPr lang="en-US" dirty="0"/>
              <a:t> </a:t>
            </a:r>
            <a:r>
              <a:rPr lang="en-US" dirty="0" smtClean="0"/>
              <a:t> 400 – Bad Request</a:t>
            </a:r>
          </a:p>
          <a:p>
            <a:r>
              <a:rPr lang="en-US" dirty="0" smtClean="0"/>
              <a:t>  408 – Request Timeout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887" y="1293586"/>
            <a:ext cx="4043807" cy="3360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569" y="1284288"/>
            <a:ext cx="3978340" cy="336941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965941" y="1839435"/>
            <a:ext cx="821305" cy="2323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18214" y="1839219"/>
            <a:ext cx="821305" cy="2323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13507" y="5252477"/>
            <a:ext cx="7084195" cy="6138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8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 animBg="1"/>
      <p:bldP spid="15" grpId="0" animBg="1"/>
      <p:bldP spid="15" grpId="1" animBg="1"/>
      <p:bldP spid="15" grpId="2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Increased </a:t>
            </a:r>
            <a:r>
              <a:rPr lang="en-US" smtClean="0"/>
              <a:t>Bandwidth Fallacy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bandwidth can improve usability</a:t>
            </a:r>
          </a:p>
          <a:p>
            <a:r>
              <a:rPr lang="en-US" dirty="0" smtClean="0"/>
              <a:t>Bandwidth increase not proportional to improved user experience</a:t>
            </a:r>
          </a:p>
          <a:p>
            <a:r>
              <a:rPr lang="en-US" dirty="0" smtClean="0"/>
              <a:t>Prioritize bandwidth for critical services</a:t>
            </a:r>
          </a:p>
          <a:p>
            <a:pPr lvl="1"/>
            <a:r>
              <a:rPr lang="en-US" dirty="0" smtClean="0"/>
              <a:t>E.g. software updates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8724" y="6196752"/>
            <a:ext cx="2982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</a:t>
            </a:r>
          </a:p>
          <a:p>
            <a:r>
              <a:rPr lang="en-US" dirty="0" smtClean="0"/>
              <a:t>Vigil, Belding, </a:t>
            </a:r>
            <a:r>
              <a:rPr lang="en-US" i="1" dirty="0" smtClean="0"/>
              <a:t>ACM DEV 2013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96" y="3541107"/>
            <a:ext cx="1376065" cy="179770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658756" y="3721950"/>
            <a:ext cx="3872369" cy="205313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Internet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509769" y="3767862"/>
            <a:ext cx="3120573" cy="162572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Local WLAN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3872041" y="3489878"/>
            <a:ext cx="2852610" cy="90745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>
            <a:off x="7140925" y="3480844"/>
            <a:ext cx="2852610" cy="90745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rot="10800000">
            <a:off x="7036414" y="4683761"/>
            <a:ext cx="2852610" cy="907452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10800000">
            <a:off x="3837208" y="4753058"/>
            <a:ext cx="2852610" cy="907452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6684986" y="5137036"/>
            <a:ext cx="3950055" cy="1616027"/>
          </a:xfrm>
          <a:prstGeom prst="cloudCallout">
            <a:avLst>
              <a:gd name="adj1" fmla="val -50044"/>
              <a:gd name="adj2" fmla="val -9530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Increased 400 and 408 + Failure to update Mozilla = Prioritize SW update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8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86969" y="3267949"/>
            <a:ext cx="11962791" cy="2138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874" y="1342725"/>
            <a:ext cx="1338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Identifying</a:t>
            </a:r>
          </a:p>
          <a:p>
            <a:pPr algn="ctr"/>
            <a:r>
              <a:rPr lang="en-US" sz="2000" dirty="0" smtClean="0"/>
              <a:t>challenges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-8881" y="4641949"/>
            <a:ext cx="148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Connectivity</a:t>
            </a:r>
          </a:p>
          <a:p>
            <a:pPr algn="ctr"/>
            <a:r>
              <a:rPr lang="en-US" sz="2000" dirty="0" smtClean="0"/>
              <a:t>solutions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1544320" y="132080"/>
            <a:ext cx="2783840" cy="30581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73739" y="182880"/>
            <a:ext cx="223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Sociological Approach</a:t>
            </a:r>
          </a:p>
          <a:p>
            <a:pPr algn="ctr"/>
            <a:r>
              <a:rPr lang="en-US" dirty="0" smtClean="0"/>
              <a:t>(interviews)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572001" y="731520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40217" y="765572"/>
            <a:ext cx="178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Cellular network </a:t>
            </a:r>
          </a:p>
          <a:p>
            <a:pPr algn="ctr"/>
            <a:r>
              <a:rPr lang="en-US" dirty="0" smtClean="0"/>
              <a:t>traces 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94745" y="765572"/>
            <a:ext cx="1601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Internet traffic </a:t>
            </a:r>
          </a:p>
          <a:p>
            <a:pPr algn="ctr"/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99199" y="745589"/>
            <a:ext cx="2183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Enabling network </a:t>
            </a:r>
          </a:p>
          <a:p>
            <a:pPr algn="ctr"/>
            <a:r>
              <a:rPr lang="en-US" dirty="0" smtClean="0"/>
              <a:t>performance analysis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9526106" y="731520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/>
          <p:cNvSpPr/>
          <p:nvPr/>
        </p:nvSpPr>
        <p:spPr>
          <a:xfrm>
            <a:off x="4700758" y="1418460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Bringing visibility to rural users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687772" y="2155092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Community detection in cellular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855036" y="80919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Internet usage </a:t>
            </a:r>
            <a:r>
              <a:rPr lang="en-US" sz="1600" i="1" dirty="0" smtClean="0">
                <a:solidFill>
                  <a:schemeClr val="tx1"/>
                </a:solidFill>
              </a:rPr>
              <a:t>[IJoC12]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1855035" y="151706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Cellphone usage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1855034" y="222493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Cellphones in healthcare </a:t>
            </a:r>
            <a:r>
              <a:rPr lang="en-US" sz="1600" i="1" dirty="0" smtClean="0">
                <a:solidFill>
                  <a:schemeClr val="tx1"/>
                </a:solidFill>
              </a:rPr>
              <a:t>[GSWC12]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9" name="Snip Diagonal Corner Rectangle 18"/>
          <p:cNvSpPr/>
          <p:nvPr/>
        </p:nvSpPr>
        <p:spPr>
          <a:xfrm>
            <a:off x="7198083" y="1434181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bandwidth divide </a:t>
            </a:r>
            <a:r>
              <a:rPr lang="en-US" sz="1600" i="1" dirty="0" smtClean="0">
                <a:solidFill>
                  <a:schemeClr val="tx1"/>
                </a:solidFill>
              </a:rPr>
              <a:t>[IJoC12]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0" name="Snip Diagonal Corner Rectangle 19"/>
          <p:cNvSpPr/>
          <p:nvPr/>
        </p:nvSpPr>
        <p:spPr>
          <a:xfrm>
            <a:off x="7178359" y="2123110"/>
            <a:ext cx="2162407" cy="684550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increased bandwidth fallacy </a:t>
            </a:r>
            <a:r>
              <a:rPr lang="en-US" sz="1600" i="1" dirty="0" smtClean="0">
                <a:solidFill>
                  <a:schemeClr val="tx1"/>
                </a:solidFill>
              </a:rPr>
              <a:t>[ACM DEV13] and </a:t>
            </a:r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1" name="Snip Diagonal Corner Rectangle 20"/>
          <p:cNvSpPr/>
          <p:nvPr/>
        </p:nvSpPr>
        <p:spPr>
          <a:xfrm>
            <a:off x="9653439" y="1464212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AirLab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[SIGCOMM CCR11]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486925" y="142240"/>
            <a:ext cx="7562835" cy="30581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069315" y="200846"/>
            <a:ext cx="240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Technological Approach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548116" y="3361250"/>
            <a:ext cx="7636524" cy="340530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11859" y="3493331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Connectivity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1678481" y="4202410"/>
            <a:ext cx="2417074" cy="241808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03214" y="4256782"/>
            <a:ext cx="14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Long distance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94383" y="4256782"/>
            <a:ext cx="101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Last mile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4157506" y="4216142"/>
            <a:ext cx="2417074" cy="241808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627681" y="3882983"/>
            <a:ext cx="5006799" cy="28020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06366" y="3871340"/>
            <a:ext cx="164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PHY/MAC Layer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6722705" y="3892605"/>
            <a:ext cx="2368994" cy="28020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035115" y="3968730"/>
            <a:ext cx="17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 Layer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9360490" y="3367748"/>
            <a:ext cx="2689270" cy="186254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005219" y="3489668"/>
            <a:ext cx="133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6" name="Snip Diagonal Corner Rectangle 35"/>
          <p:cNvSpPr/>
          <p:nvPr/>
        </p:nvSpPr>
        <p:spPr>
          <a:xfrm>
            <a:off x="1780189" y="4626114"/>
            <a:ext cx="221162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VillageLink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[COMSNETS14]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7" name="Snip Diagonal Corner Rectangle 36"/>
          <p:cNvSpPr/>
          <p:nvPr/>
        </p:nvSpPr>
        <p:spPr>
          <a:xfrm>
            <a:off x="4271406" y="5931118"/>
            <a:ext cx="4666107" cy="582723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HybridCell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8" name="Snip Diagonal Corner Rectangle 37"/>
          <p:cNvSpPr/>
          <p:nvPr/>
        </p:nvSpPr>
        <p:spPr>
          <a:xfrm>
            <a:off x="4271406" y="4647570"/>
            <a:ext cx="4730340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Kwiizya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9" name="Snip Diagonal Corner Rectangle 38"/>
          <p:cNvSpPr/>
          <p:nvPr/>
        </p:nvSpPr>
        <p:spPr>
          <a:xfrm>
            <a:off x="9601569" y="3973474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ImmuNet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[GSWC12]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824664" y="6011445"/>
            <a:ext cx="2225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WiP</a:t>
            </a:r>
            <a:r>
              <a:rPr lang="en-US" sz="1600" dirty="0" smtClean="0"/>
              <a:t> – Work in Progress</a:t>
            </a:r>
            <a:endParaRPr lang="en-US" sz="1600" dirty="0"/>
          </a:p>
        </p:txBody>
      </p:sp>
      <p:sp>
        <p:nvSpPr>
          <p:cNvPr id="41" name="Snip Diagonal Corner Rectangle 40"/>
          <p:cNvSpPr/>
          <p:nvPr/>
        </p:nvSpPr>
        <p:spPr>
          <a:xfrm>
            <a:off x="9887353" y="5327269"/>
            <a:ext cx="2162407" cy="295036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Completed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2" name="Snip Diagonal Corner Rectangle 41"/>
          <p:cNvSpPr/>
          <p:nvPr/>
        </p:nvSpPr>
        <p:spPr>
          <a:xfrm>
            <a:off x="9878641" y="5696089"/>
            <a:ext cx="2162407" cy="295036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 progress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3" name="Snip Diagonal Corner Rectangle 42"/>
          <p:cNvSpPr/>
          <p:nvPr/>
        </p:nvSpPr>
        <p:spPr>
          <a:xfrm>
            <a:off x="1780189" y="5291300"/>
            <a:ext cx="4666107" cy="582723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TxMiner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1" name="Snip Diagonal Corner Rectangle 50"/>
          <p:cNvSpPr/>
          <p:nvPr/>
        </p:nvSpPr>
        <p:spPr>
          <a:xfrm>
            <a:off x="4702672" y="1410971"/>
            <a:ext cx="2162407" cy="582723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Bringing visibility to rural users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2" name="Snip Diagonal Corner Rectangle 51"/>
          <p:cNvSpPr/>
          <p:nvPr/>
        </p:nvSpPr>
        <p:spPr>
          <a:xfrm>
            <a:off x="7178359" y="2127739"/>
            <a:ext cx="2162407" cy="684550"/>
          </a:xfrm>
          <a:prstGeom prst="snip2Diag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increased bandwidth fallacy </a:t>
            </a:r>
            <a:r>
              <a:rPr lang="en-US" sz="1600" i="1" dirty="0" smtClean="0">
                <a:solidFill>
                  <a:schemeClr val="tx1"/>
                </a:solidFill>
              </a:rPr>
              <a:t>[ACM DEV13] and </a:t>
            </a:r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3" name="Snip Diagonal Corner Rectangle 52"/>
          <p:cNvSpPr/>
          <p:nvPr/>
        </p:nvSpPr>
        <p:spPr>
          <a:xfrm>
            <a:off x="4277596" y="4652582"/>
            <a:ext cx="4730340" cy="582723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Kwiizya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22</a:t>
            </a:fld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7048086" y="731520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622801" y="1332565"/>
            <a:ext cx="2291164" cy="7570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Identifying Challenges:</a:t>
            </a:r>
            <a:br>
              <a:rPr lang="en-US" dirty="0" smtClean="0"/>
            </a:br>
            <a:r>
              <a:rPr lang="en-US" sz="5300" b="1" dirty="0" smtClean="0"/>
              <a:t>Bringing Visibility to </a:t>
            </a:r>
            <a:br>
              <a:rPr lang="en-US" sz="5300" b="1" dirty="0" smtClean="0"/>
            </a:br>
            <a:r>
              <a:rPr lang="en-US" sz="5300" b="1" dirty="0" smtClean="0"/>
              <a:t>Rural Cellular Users</a:t>
            </a: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387191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7553324" y="3506772"/>
            <a:ext cx="4371975" cy="79064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6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Visibility to </a:t>
            </a:r>
            <a:r>
              <a:rPr lang="en-US" dirty="0"/>
              <a:t>R</a:t>
            </a:r>
            <a:r>
              <a:rPr lang="en-US" dirty="0" smtClean="0"/>
              <a:t>ural </a:t>
            </a:r>
            <a:r>
              <a:rPr lang="en-US" dirty="0"/>
              <a:t>U</a:t>
            </a:r>
            <a:r>
              <a:rPr lang="en-US" dirty="0" smtClean="0"/>
              <a:t>sers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5680" y="1547098"/>
            <a:ext cx="3239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December 1, 2011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210650" y="1559304"/>
            <a:ext cx="2300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April 1, 2012</a:t>
            </a:r>
            <a:endParaRPr lang="en-US" sz="3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016000" y="2363470"/>
            <a:ext cx="10424160" cy="101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 rot="5400000">
            <a:off x="974725" y="2140763"/>
            <a:ext cx="609600" cy="47752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16" y="3151346"/>
            <a:ext cx="750246" cy="1824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11" y="3151346"/>
            <a:ext cx="750246" cy="182403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77755" y="3275814"/>
            <a:ext cx="3601825" cy="235511"/>
            <a:chOff x="8680313" y="5233914"/>
            <a:chExt cx="1305996" cy="190995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9115645" y="5233914"/>
              <a:ext cx="870664" cy="21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>
              <a:off x="8680313" y="5424692"/>
              <a:ext cx="870664" cy="21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115645" y="5233914"/>
              <a:ext cx="435332" cy="19077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716563" y="3587054"/>
            <a:ext cx="252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Aggregate # calls/hour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420853" y="3902094"/>
            <a:ext cx="3616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Aggregate duration of  calls/hour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1102352" y="4980741"/>
            <a:ext cx="1234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Antenna ID</a:t>
            </a:r>
          </a:p>
          <a:p>
            <a:pPr algn="ctr"/>
            <a:r>
              <a:rPr lang="en-US" dirty="0" smtClean="0"/>
              <a:t>Latitude</a:t>
            </a:r>
          </a:p>
          <a:p>
            <a:pPr algn="ctr"/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2421" y="4964378"/>
            <a:ext cx="1234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Antenna ID</a:t>
            </a:r>
          </a:p>
          <a:p>
            <a:pPr algn="ctr"/>
            <a:r>
              <a:rPr lang="en-US" dirty="0" smtClean="0"/>
              <a:t>Latitude</a:t>
            </a:r>
          </a:p>
          <a:p>
            <a:pPr algn="ctr"/>
            <a:r>
              <a:rPr lang="en-US" dirty="0" smtClean="0"/>
              <a:t>Longitude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282801" y="3523343"/>
            <a:ext cx="2971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+ </a:t>
            </a:r>
            <a:r>
              <a:rPr lang="en-US" sz="2000" dirty="0" err="1" smtClean="0">
                <a:solidFill>
                  <a:srgbClr val="FF0000"/>
                </a:solidFill>
              </a:rPr>
              <a:t>AfriPop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/>
              <a:t>population density dataset</a:t>
            </a:r>
            <a:endParaRPr lang="en-US" sz="20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3324" y="4390133"/>
            <a:ext cx="4371975" cy="129678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6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782062" y="4390133"/>
            <a:ext cx="1914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+ </a:t>
            </a:r>
            <a:r>
              <a:rPr lang="en-US" sz="2000" dirty="0" smtClean="0">
                <a:solidFill>
                  <a:srgbClr val="FF0000"/>
                </a:solidFill>
              </a:rPr>
              <a:t>OECD </a:t>
            </a:r>
            <a:r>
              <a:rPr lang="en-US" sz="2000" dirty="0" smtClean="0"/>
              <a:t>typology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20081" y="4855917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&lt; 150/km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– Rural</a:t>
            </a:r>
          </a:p>
          <a:p>
            <a:pPr algn="ctr"/>
            <a:r>
              <a:rPr lang="en-US" sz="1600" dirty="0" smtClean="0"/>
              <a:t>150 – 300/km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– Suburban</a:t>
            </a:r>
          </a:p>
          <a:p>
            <a:pPr algn="ctr"/>
            <a:r>
              <a:rPr lang="en-US" sz="1600" dirty="0" smtClean="0"/>
              <a:t>&gt; 300/km</a:t>
            </a:r>
            <a:r>
              <a:rPr lang="en-US" sz="1600" baseline="30000" dirty="0" smtClean="0"/>
              <a:t>2</a:t>
            </a:r>
            <a:r>
              <a:rPr lang="en-US" sz="1600" dirty="0"/>
              <a:t> </a:t>
            </a:r>
            <a:r>
              <a:rPr lang="en-US" sz="1600" dirty="0" smtClean="0"/>
              <a:t>– Urban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43520" y="5753100"/>
            <a:ext cx="42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Vigil, Belding, </a:t>
            </a:r>
            <a:r>
              <a:rPr lang="en-US" i="1" dirty="0" smtClean="0"/>
              <a:t>ICTD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7553324" y="2618735"/>
            <a:ext cx="4371975" cy="790643"/>
          </a:xfrm>
          <a:prstGeom prst="roundRect">
            <a:avLst/>
          </a:prstGeom>
          <a:solidFill>
            <a:srgbClr val="FFC000">
              <a:alpha val="46000"/>
            </a:srgb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761284" y="2635306"/>
            <a:ext cx="4014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Orange in Cote D’Ivoire</a:t>
            </a:r>
          </a:p>
          <a:p>
            <a:pPr algn="ctr"/>
            <a:r>
              <a:rPr lang="en-US" sz="2000" dirty="0" smtClean="0"/>
              <a:t>Antenna-to-Antenna communication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871" y="2684323"/>
            <a:ext cx="599439" cy="2041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83437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19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/>
      <p:bldP spid="11" grpId="0" animBg="1"/>
      <p:bldP spid="19" grpId="0"/>
      <p:bldP spid="20" grpId="0"/>
      <p:bldP spid="21" grpId="0"/>
      <p:bldP spid="22" grpId="0"/>
      <p:bldP spid="23" grpId="0"/>
      <p:bldP spid="25" grpId="0" animBg="1"/>
      <p:bldP spid="26" grpId="0"/>
      <p:bldP spid="27" grpId="0"/>
      <p:bldP spid="29" grpId="0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Visibility to Rural Users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6" y="1285122"/>
            <a:ext cx="7161224" cy="4886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024" y="1558132"/>
            <a:ext cx="4810125" cy="1427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5825" y="3952875"/>
            <a:ext cx="3015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98% R</a:t>
            </a:r>
            <a:r>
              <a:rPr lang="en-US" sz="2800" b="1" dirty="0">
                <a:solidFill>
                  <a:srgbClr val="FF0000"/>
                </a:solidFill>
              </a:rPr>
              <a:t>ural territory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2% Urban territory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3520" y="5753100"/>
            <a:ext cx="42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Vigil, Belding, </a:t>
            </a:r>
            <a:r>
              <a:rPr lang="en-US" i="1" dirty="0" smtClean="0"/>
              <a:t>ICTD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33920" y="1889760"/>
            <a:ext cx="2489200" cy="223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33920" y="2383939"/>
            <a:ext cx="2489200" cy="223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33920" y="2408446"/>
            <a:ext cx="1046480" cy="199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23760" y="1904107"/>
            <a:ext cx="1046480" cy="199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75170" y="1914267"/>
            <a:ext cx="1279949" cy="199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83331" y="2404259"/>
            <a:ext cx="1279949" cy="199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5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6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Visibility to Rural Users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6" y="1285122"/>
            <a:ext cx="7161224" cy="4886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3520" y="5753100"/>
            <a:ext cx="42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Schmitt, Vigil, Belding, </a:t>
            </a:r>
            <a:r>
              <a:rPr lang="en-US" i="1" dirty="0" smtClean="0"/>
              <a:t>ICTD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453504"/>
              </p:ext>
            </p:extLst>
          </p:nvPr>
        </p:nvGraphicFramePr>
        <p:xfrm>
          <a:off x="7245531" y="291374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Freeform 17"/>
          <p:cNvSpPr/>
          <p:nvPr/>
        </p:nvSpPr>
        <p:spPr>
          <a:xfrm>
            <a:off x="10289177" y="3738880"/>
            <a:ext cx="705433" cy="692331"/>
          </a:xfrm>
          <a:custGeom>
            <a:avLst/>
            <a:gdLst>
              <a:gd name="connsiteX0" fmla="*/ 300446 w 705433"/>
              <a:gd name="connsiteY0" fmla="*/ 26126 h 692331"/>
              <a:gd name="connsiteX1" fmla="*/ 130629 w 705433"/>
              <a:gd name="connsiteY1" fmla="*/ 78377 h 692331"/>
              <a:gd name="connsiteX2" fmla="*/ 52251 w 705433"/>
              <a:gd name="connsiteY2" fmla="*/ 169817 h 692331"/>
              <a:gd name="connsiteX3" fmla="*/ 13063 w 705433"/>
              <a:gd name="connsiteY3" fmla="*/ 287383 h 692331"/>
              <a:gd name="connsiteX4" fmla="*/ 0 w 705433"/>
              <a:gd name="connsiteY4" fmla="*/ 326571 h 692331"/>
              <a:gd name="connsiteX5" fmla="*/ 13063 w 705433"/>
              <a:gd name="connsiteY5" fmla="*/ 444137 h 692331"/>
              <a:gd name="connsiteX6" fmla="*/ 39189 w 705433"/>
              <a:gd name="connsiteY6" fmla="*/ 535577 h 692331"/>
              <a:gd name="connsiteX7" fmla="*/ 91440 w 705433"/>
              <a:gd name="connsiteY7" fmla="*/ 640080 h 692331"/>
              <a:gd name="connsiteX8" fmla="*/ 130629 w 705433"/>
              <a:gd name="connsiteY8" fmla="*/ 653143 h 692331"/>
              <a:gd name="connsiteX9" fmla="*/ 209006 w 705433"/>
              <a:gd name="connsiteY9" fmla="*/ 692331 h 692331"/>
              <a:gd name="connsiteX10" fmla="*/ 248194 w 705433"/>
              <a:gd name="connsiteY10" fmla="*/ 679269 h 692331"/>
              <a:gd name="connsiteX11" fmla="*/ 365760 w 705433"/>
              <a:gd name="connsiteY11" fmla="*/ 653143 h 692331"/>
              <a:gd name="connsiteX12" fmla="*/ 444137 w 705433"/>
              <a:gd name="connsiteY12" fmla="*/ 627017 h 692331"/>
              <a:gd name="connsiteX13" fmla="*/ 483326 w 705433"/>
              <a:gd name="connsiteY13" fmla="*/ 613954 h 692331"/>
              <a:gd name="connsiteX14" fmla="*/ 561703 w 705433"/>
              <a:gd name="connsiteY14" fmla="*/ 561703 h 692331"/>
              <a:gd name="connsiteX15" fmla="*/ 653143 w 705433"/>
              <a:gd name="connsiteY15" fmla="*/ 431074 h 692331"/>
              <a:gd name="connsiteX16" fmla="*/ 679269 w 705433"/>
              <a:gd name="connsiteY16" fmla="*/ 391886 h 692331"/>
              <a:gd name="connsiteX17" fmla="*/ 705394 w 705433"/>
              <a:gd name="connsiteY17" fmla="*/ 300446 h 692331"/>
              <a:gd name="connsiteX18" fmla="*/ 679269 w 705433"/>
              <a:gd name="connsiteY18" fmla="*/ 195943 h 692331"/>
              <a:gd name="connsiteX19" fmla="*/ 666206 w 705433"/>
              <a:gd name="connsiteY19" fmla="*/ 156754 h 692331"/>
              <a:gd name="connsiteX20" fmla="*/ 627017 w 705433"/>
              <a:gd name="connsiteY20" fmla="*/ 117566 h 692331"/>
              <a:gd name="connsiteX21" fmla="*/ 535577 w 705433"/>
              <a:gd name="connsiteY21" fmla="*/ 13063 h 692331"/>
              <a:gd name="connsiteX22" fmla="*/ 496389 w 705433"/>
              <a:gd name="connsiteY22" fmla="*/ 0 h 692331"/>
              <a:gd name="connsiteX23" fmla="*/ 391886 w 705433"/>
              <a:gd name="connsiteY23" fmla="*/ 39189 h 692331"/>
              <a:gd name="connsiteX24" fmla="*/ 313509 w 705433"/>
              <a:gd name="connsiteY24" fmla="*/ 117566 h 692331"/>
              <a:gd name="connsiteX25" fmla="*/ 287383 w 705433"/>
              <a:gd name="connsiteY25" fmla="*/ 143691 h 69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05433" h="692331">
                <a:moveTo>
                  <a:pt x="300446" y="26126"/>
                </a:moveTo>
                <a:cubicBezTo>
                  <a:pt x="243840" y="43543"/>
                  <a:pt x="184888" y="54639"/>
                  <a:pt x="130629" y="78377"/>
                </a:cubicBezTo>
                <a:cubicBezTo>
                  <a:pt x="110320" y="87262"/>
                  <a:pt x="62132" y="156642"/>
                  <a:pt x="52251" y="169817"/>
                </a:cubicBezTo>
                <a:lnTo>
                  <a:pt x="13063" y="287383"/>
                </a:lnTo>
                <a:lnTo>
                  <a:pt x="0" y="326571"/>
                </a:lnTo>
                <a:cubicBezTo>
                  <a:pt x="4354" y="365760"/>
                  <a:pt x="7067" y="405166"/>
                  <a:pt x="13063" y="444137"/>
                </a:cubicBezTo>
                <a:cubicBezTo>
                  <a:pt x="19870" y="488385"/>
                  <a:pt x="27807" y="495740"/>
                  <a:pt x="39189" y="535577"/>
                </a:cubicBezTo>
                <a:cubicBezTo>
                  <a:pt x="53247" y="584781"/>
                  <a:pt x="46674" y="602775"/>
                  <a:pt x="91440" y="640080"/>
                </a:cubicBezTo>
                <a:cubicBezTo>
                  <a:pt x="102018" y="648895"/>
                  <a:pt x="117566" y="648789"/>
                  <a:pt x="130629" y="653143"/>
                </a:cubicBezTo>
                <a:cubicBezTo>
                  <a:pt x="150445" y="666354"/>
                  <a:pt x="181962" y="692331"/>
                  <a:pt x="209006" y="692331"/>
                </a:cubicBezTo>
                <a:cubicBezTo>
                  <a:pt x="222775" y="692331"/>
                  <a:pt x="234836" y="682608"/>
                  <a:pt x="248194" y="679269"/>
                </a:cubicBezTo>
                <a:cubicBezTo>
                  <a:pt x="322765" y="660627"/>
                  <a:pt x="298720" y="673255"/>
                  <a:pt x="365760" y="653143"/>
                </a:cubicBezTo>
                <a:cubicBezTo>
                  <a:pt x="392137" y="645230"/>
                  <a:pt x="418011" y="635726"/>
                  <a:pt x="444137" y="627017"/>
                </a:cubicBezTo>
                <a:cubicBezTo>
                  <a:pt x="457200" y="622663"/>
                  <a:pt x="471869" y="621592"/>
                  <a:pt x="483326" y="613954"/>
                </a:cubicBezTo>
                <a:lnTo>
                  <a:pt x="561703" y="561703"/>
                </a:lnTo>
                <a:cubicBezTo>
                  <a:pt x="619732" y="484329"/>
                  <a:pt x="588812" y="527569"/>
                  <a:pt x="653143" y="431074"/>
                </a:cubicBezTo>
                <a:lnTo>
                  <a:pt x="679269" y="391886"/>
                </a:lnTo>
                <a:cubicBezTo>
                  <a:pt x="684589" y="375925"/>
                  <a:pt x="706487" y="313564"/>
                  <a:pt x="705394" y="300446"/>
                </a:cubicBezTo>
                <a:cubicBezTo>
                  <a:pt x="702412" y="264664"/>
                  <a:pt x="690624" y="230007"/>
                  <a:pt x="679269" y="195943"/>
                </a:cubicBezTo>
                <a:cubicBezTo>
                  <a:pt x="674915" y="182880"/>
                  <a:pt x="673844" y="168211"/>
                  <a:pt x="666206" y="156754"/>
                </a:cubicBezTo>
                <a:cubicBezTo>
                  <a:pt x="655959" y="141383"/>
                  <a:pt x="638359" y="132148"/>
                  <a:pt x="627017" y="117566"/>
                </a:cubicBezTo>
                <a:cubicBezTo>
                  <a:pt x="577139" y="53437"/>
                  <a:pt x="595351" y="42950"/>
                  <a:pt x="535577" y="13063"/>
                </a:cubicBezTo>
                <a:cubicBezTo>
                  <a:pt x="523261" y="6905"/>
                  <a:pt x="509452" y="4354"/>
                  <a:pt x="496389" y="0"/>
                </a:cubicBezTo>
                <a:cubicBezTo>
                  <a:pt x="459597" y="9198"/>
                  <a:pt x="422936" y="14349"/>
                  <a:pt x="391886" y="39189"/>
                </a:cubicBezTo>
                <a:cubicBezTo>
                  <a:pt x="363035" y="62270"/>
                  <a:pt x="339635" y="91441"/>
                  <a:pt x="313509" y="117566"/>
                </a:cubicBezTo>
                <a:lnTo>
                  <a:pt x="287383" y="14369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771325" y="1758025"/>
            <a:ext cx="3223285" cy="7358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High locality </a:t>
            </a:r>
            <a:r>
              <a:rPr lang="en-US" sz="2000" b="1" dirty="0" smtClean="0">
                <a:solidFill>
                  <a:srgbClr val="FF0000"/>
                </a:solidFill>
              </a:rPr>
              <a:t>of rural cellular communications.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1920" y="5937766"/>
            <a:ext cx="2814320" cy="60527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51.7% of rural antennas are TRANSPORTATION.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7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 animBg="1"/>
      <p:bldP spid="19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Visibility to Rural Users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7992" y="1654033"/>
            <a:ext cx="5767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Mobile cellular services are expensive.</a:t>
            </a:r>
          </a:p>
          <a:p>
            <a:pPr algn="r"/>
            <a:r>
              <a:rPr lang="en-US" sz="2800" dirty="0" smtClean="0"/>
              <a:t>Prepaid is prevalent.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998206" y="2951358"/>
            <a:ext cx="3534605" cy="1163441"/>
            <a:chOff x="7085024" y="1558132"/>
            <a:chExt cx="4810125" cy="14273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5024" y="1558132"/>
              <a:ext cx="4810125" cy="14273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233920" y="1889760"/>
              <a:ext cx="2489200" cy="2235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33920" y="2383939"/>
              <a:ext cx="2489200" cy="2235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1092616" y="4400961"/>
          <a:ext cx="2550859" cy="1379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Rounded Rectangle 26"/>
          <p:cNvSpPr/>
          <p:nvPr/>
        </p:nvSpPr>
        <p:spPr>
          <a:xfrm>
            <a:off x="937800" y="2832952"/>
            <a:ext cx="10479734" cy="1340647"/>
          </a:xfrm>
          <a:prstGeom prst="roundRect">
            <a:avLst/>
          </a:prstGeom>
          <a:solidFill>
            <a:srgbClr val="FFC000">
              <a:alpha val="10000"/>
            </a:srgb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36144" y="3266657"/>
            <a:ext cx="5203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/>
              <a:t>Rural users are under-provisioned.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7662769" y="4764132"/>
            <a:ext cx="363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/>
              <a:t>High locality of interest.</a:t>
            </a:r>
            <a:endParaRPr lang="en-US" sz="2800" dirty="0"/>
          </a:p>
        </p:txBody>
      </p:sp>
      <p:sp>
        <p:nvSpPr>
          <p:cNvPr id="28" name="Rounded Rectangle 27"/>
          <p:cNvSpPr/>
          <p:nvPr/>
        </p:nvSpPr>
        <p:spPr>
          <a:xfrm>
            <a:off x="937800" y="4267535"/>
            <a:ext cx="10479734" cy="1663117"/>
          </a:xfrm>
          <a:prstGeom prst="roundRect">
            <a:avLst/>
          </a:prstGeom>
          <a:solidFill>
            <a:srgbClr val="FFC000">
              <a:alpha val="10000"/>
            </a:srgb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93" y="1531271"/>
            <a:ext cx="1958451" cy="10899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27</a:t>
            </a:fld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564584" y="1731218"/>
            <a:ext cx="3085795" cy="69375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An African may pay </a:t>
            </a:r>
            <a:r>
              <a:rPr lang="en-US" sz="1400" b="1" dirty="0" smtClean="0">
                <a:solidFill>
                  <a:srgbClr val="C00000"/>
                </a:solidFill>
              </a:rPr>
              <a:t>39 times </a:t>
            </a:r>
            <a:r>
              <a:rPr lang="en-US" sz="1400" b="1" dirty="0" smtClean="0">
                <a:solidFill>
                  <a:srgbClr val="FF0000"/>
                </a:solidFill>
              </a:rPr>
              <a:t>more than a Westerner for Internet access.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37800" y="1401809"/>
            <a:ext cx="10479734" cy="1340647"/>
          </a:xfrm>
          <a:prstGeom prst="roundRect">
            <a:avLst/>
          </a:prstGeom>
          <a:solidFill>
            <a:srgbClr val="FFC000">
              <a:alpha val="10000"/>
            </a:srgb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2765508" y="1966140"/>
            <a:ext cx="7436583" cy="29778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Improve the situation by providing alternatives.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9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4" grpId="0">
        <p:bldAsOne/>
      </p:bldGraphic>
      <p:bldP spid="27" grpId="0" animBg="1"/>
      <p:bldP spid="16" grpId="0"/>
      <p:bldP spid="22" grpId="0"/>
      <p:bldP spid="28" grpId="0" animBg="1"/>
      <p:bldP spid="17" grpId="0" animBg="1"/>
      <p:bldP spid="6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Connectivity Solutions: </a:t>
            </a:r>
            <a:br>
              <a:rPr lang="en-US" dirty="0" smtClean="0"/>
            </a:br>
            <a:r>
              <a:rPr lang="en-US" sz="4800" b="1" dirty="0" smtClean="0"/>
              <a:t>Local Cellular Network Services in Remote Areas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5953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455848"/>
            <a:ext cx="9197657" cy="4711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Kwiizya</a:t>
            </a:r>
            <a:r>
              <a:rPr lang="en-US" dirty="0" smtClean="0"/>
              <a:t>*: Architecture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42" y="5530622"/>
            <a:ext cx="188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dirty="0" err="1" smtClean="0"/>
              <a:t>Kwiizya</a:t>
            </a:r>
            <a:r>
              <a:rPr lang="en-US" dirty="0" smtClean="0"/>
              <a:t> means </a:t>
            </a:r>
          </a:p>
          <a:p>
            <a:r>
              <a:rPr lang="en-US" dirty="0" smtClean="0"/>
              <a:t>“to chat” in Tonga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72080" y="1690688"/>
            <a:ext cx="1341120" cy="1377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06253" y="4716089"/>
            <a:ext cx="1341120" cy="1377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92600" y="2966720"/>
            <a:ext cx="2839720" cy="1493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69760" y="3383279"/>
            <a:ext cx="3241040" cy="2783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56199" y="1564640"/>
            <a:ext cx="5159057" cy="1493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2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Affordability and Accessibility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6560" y="5749289"/>
            <a:ext cx="125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ITU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674953"/>
              </p:ext>
            </p:extLst>
          </p:nvPr>
        </p:nvGraphicFramePr>
        <p:xfrm>
          <a:off x="1541721" y="1499191"/>
          <a:ext cx="8556610" cy="4917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797338" y="3599410"/>
            <a:ext cx="4222864" cy="108896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An African may pay </a:t>
            </a:r>
            <a:r>
              <a:rPr lang="en-US" sz="2400" b="1" dirty="0" smtClean="0">
                <a:solidFill>
                  <a:srgbClr val="C00000"/>
                </a:solidFill>
              </a:rPr>
              <a:t>39 times </a:t>
            </a:r>
            <a:r>
              <a:rPr lang="en-US" sz="2000" b="1" dirty="0" smtClean="0">
                <a:solidFill>
                  <a:srgbClr val="FF0000"/>
                </a:solidFill>
              </a:rPr>
              <a:t>more than a Westerner for Internet access.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0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Kwiizya</a:t>
            </a:r>
            <a:r>
              <a:rPr lang="en-US" dirty="0" smtClean="0"/>
              <a:t>: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433005"/>
            <a:ext cx="9154476" cy="4761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07680" y="4135120"/>
            <a:ext cx="1229360" cy="3674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93760" y="4622800"/>
            <a:ext cx="1503680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04560" y="5130800"/>
            <a:ext cx="1503680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29479" y="6318539"/>
            <a:ext cx="482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5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433005"/>
            <a:ext cx="9154476" cy="4761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Kwiizya</a:t>
            </a:r>
            <a:r>
              <a:rPr lang="en-US" dirty="0" smtClean="0"/>
              <a:t>: Call Switching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02080" y="2529840"/>
            <a:ext cx="944880" cy="8940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2080" y="3942024"/>
            <a:ext cx="944880" cy="9042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53920" y="2011680"/>
            <a:ext cx="904240" cy="5181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25520" y="2011680"/>
            <a:ext cx="1656080" cy="15544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42000" y="4033464"/>
            <a:ext cx="1828800" cy="10363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476240" y="4124960"/>
            <a:ext cx="1899920" cy="10363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911156" y="4033464"/>
            <a:ext cx="1899920" cy="10160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961196" y="4646640"/>
            <a:ext cx="619444" cy="2809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5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Kwiizya</a:t>
            </a:r>
            <a:r>
              <a:rPr lang="en-US" dirty="0" smtClean="0"/>
              <a:t>: SMS Switching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433005"/>
            <a:ext cx="9154476" cy="4761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2080" y="2529840"/>
            <a:ext cx="944880" cy="8940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02080" y="3942024"/>
            <a:ext cx="944880" cy="90429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275840" y="2286000"/>
            <a:ext cx="955040" cy="54705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561080" y="2362676"/>
            <a:ext cx="1590040" cy="145103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45638" y="4273201"/>
            <a:ext cx="2026762" cy="113191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772400" y="4273201"/>
            <a:ext cx="25796" cy="113192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029121" y="3958241"/>
            <a:ext cx="2641679" cy="31496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753044" y="3958241"/>
            <a:ext cx="2276077" cy="123695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1722120" y="4576719"/>
            <a:ext cx="889000" cy="42335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3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of SMS Applications (IM-SMS)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96" y="1302627"/>
            <a:ext cx="10423207" cy="4806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9479" y="6318539"/>
            <a:ext cx="4733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09520" y="3564572"/>
            <a:ext cx="304800" cy="661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81399" y="2214880"/>
            <a:ext cx="2296160" cy="20116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939280" y="2214880"/>
            <a:ext cx="2123440" cy="2997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939280" y="2005358"/>
            <a:ext cx="1300480" cy="6228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823960" y="1827740"/>
            <a:ext cx="1178559" cy="3871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905240" y="2326640"/>
            <a:ext cx="1529080" cy="25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823960" y="2463692"/>
            <a:ext cx="939800" cy="7052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9396013" y="4217828"/>
            <a:ext cx="1170149" cy="5315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442209" y="4904778"/>
            <a:ext cx="992111" cy="3073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0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Macha</a:t>
            </a:r>
            <a:r>
              <a:rPr lang="en-US" dirty="0" smtClean="0"/>
              <a:t>, Zambia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440" y="1448898"/>
            <a:ext cx="7676991" cy="4530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293" y="5821680"/>
            <a:ext cx="212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GoogleMaps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4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Base Station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8971"/>
            <a:ext cx="7292284" cy="4514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7861" y="5132923"/>
            <a:ext cx="2468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dirty="0" err="1" smtClean="0"/>
              <a:t>RangeNetworks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SNAP unit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Sites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38044" y="5738953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LITA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61491" y="5738954"/>
            <a:ext cx="178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 Tower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519" y="1401459"/>
            <a:ext cx="3267075" cy="4200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116" y="1401459"/>
            <a:ext cx="3105150" cy="42195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0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Quality in </a:t>
            </a:r>
            <a:r>
              <a:rPr lang="en-US" dirty="0" err="1" smtClean="0"/>
              <a:t>Macha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1915175"/>
            <a:ext cx="11162347" cy="33178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270000" y="2865120"/>
            <a:ext cx="396240" cy="1584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26333" y="3027680"/>
            <a:ext cx="345440" cy="1351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325132" y="2987040"/>
            <a:ext cx="712947" cy="1351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127772" y="2976880"/>
            <a:ext cx="712947" cy="1351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6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Supply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37" y="1504526"/>
            <a:ext cx="6461610" cy="447971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225942" y="3139440"/>
            <a:ext cx="1231108" cy="157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26245" y="2946400"/>
            <a:ext cx="2316795" cy="1351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4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Network in </a:t>
            </a:r>
            <a:r>
              <a:rPr lang="en-US" dirty="0" err="1" smtClean="0"/>
              <a:t>Macha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67" y="1340175"/>
            <a:ext cx="10104265" cy="4766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36240" y="4277360"/>
            <a:ext cx="1219200" cy="568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0" y="4592320"/>
            <a:ext cx="2438400" cy="568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1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Affordability and Accessibility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1766488"/>
            <a:ext cx="9225280" cy="4455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560" y="5749289"/>
            <a:ext cx="1256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ITU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506"/>
            <a:ext cx="10515600" cy="4351338"/>
          </a:xfrm>
        </p:spPr>
        <p:txBody>
          <a:bodyPr/>
          <a:lstStyle/>
          <a:p>
            <a:r>
              <a:rPr lang="en-US" dirty="0" smtClean="0"/>
              <a:t>20 SIM cards</a:t>
            </a:r>
          </a:p>
          <a:p>
            <a:r>
              <a:rPr lang="en-US" dirty="0" smtClean="0"/>
              <a:t>Local partners (IT staff)</a:t>
            </a:r>
          </a:p>
          <a:p>
            <a:r>
              <a:rPr lang="en-US" dirty="0" smtClean="0"/>
              <a:t>Restricted registration</a:t>
            </a:r>
          </a:p>
          <a:p>
            <a:r>
              <a:rPr lang="en-US" dirty="0" smtClean="0"/>
              <a:t>Voice and SMS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40" y="3495327"/>
            <a:ext cx="1948044" cy="260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240" y="3509260"/>
            <a:ext cx="3762057" cy="2812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861" y="4374197"/>
            <a:ext cx="3000375" cy="172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840" y="804214"/>
            <a:ext cx="2620773" cy="356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850" y="794594"/>
            <a:ext cx="1940894" cy="2700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5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Experiments Setup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4830"/>
            <a:ext cx="10104265" cy="476681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895600" y="3791786"/>
            <a:ext cx="409198" cy="72333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51690" y="3698240"/>
            <a:ext cx="928390" cy="487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56848" y="3594041"/>
            <a:ext cx="2149872" cy="4801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558770" y="3791786"/>
            <a:ext cx="3605550" cy="2432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244403" y="3942080"/>
            <a:ext cx="3919917" cy="3319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356848" y="3908582"/>
            <a:ext cx="1823832" cy="3981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715886" y="3805451"/>
            <a:ext cx="464194" cy="709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5" y="4274007"/>
            <a:ext cx="1149956" cy="8037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43" y="4494453"/>
            <a:ext cx="1149956" cy="80373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463040" y="5101992"/>
            <a:ext cx="9819640" cy="9962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Performance: SMS Delay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98" y="1310413"/>
            <a:ext cx="4884902" cy="3752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480" y="1317868"/>
            <a:ext cx="5100320" cy="3744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50370" y="1467652"/>
            <a:ext cx="2732310" cy="3481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50370" y="2808994"/>
            <a:ext cx="2732310" cy="3481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684" y="5371884"/>
            <a:ext cx="3138662" cy="384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7583" y="5104948"/>
            <a:ext cx="61956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SMS delivery in Tanzania takes </a:t>
            </a:r>
            <a:r>
              <a:rPr lang="en-US" sz="2800" b="1" dirty="0" smtClean="0">
                <a:solidFill>
                  <a:srgbClr val="FF0000"/>
                </a:solidFill>
              </a:rPr>
              <a:t>between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6 and 16 seconds</a:t>
            </a:r>
            <a:r>
              <a:rPr lang="en-US" sz="2800" dirty="0" smtClean="0"/>
              <a:t> depending on provider.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Performance: Call Quality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760" y="1413510"/>
            <a:ext cx="5029200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410" y="4765964"/>
            <a:ext cx="4781550" cy="15525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44240" y="4652010"/>
            <a:ext cx="5100320" cy="1666529"/>
          </a:xfrm>
          <a:prstGeom prst="roundRect">
            <a:avLst/>
          </a:prstGeom>
          <a:solidFill>
            <a:schemeClr val="bg2">
              <a:lumMod val="50000"/>
              <a:alpha val="73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44240" y="1366231"/>
            <a:ext cx="5100320" cy="3285779"/>
          </a:xfrm>
          <a:prstGeom prst="roundRect">
            <a:avLst/>
          </a:prstGeom>
          <a:solidFill>
            <a:schemeClr val="bg2">
              <a:lumMod val="50000"/>
              <a:alpha val="73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44240" y="1349894"/>
            <a:ext cx="5100320" cy="3285779"/>
          </a:xfrm>
          <a:prstGeom prst="round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444240" y="4655993"/>
            <a:ext cx="5100320" cy="1666529"/>
          </a:xfrm>
          <a:prstGeom prst="round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7690127" y="5049492"/>
            <a:ext cx="716003" cy="325148"/>
          </a:xfrm>
          <a:prstGeom prst="rightArrow">
            <a:avLst/>
          </a:prstGeom>
          <a:solidFill>
            <a:srgbClr val="FFC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895806" y="2312126"/>
            <a:ext cx="2457994" cy="10972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GSM FR (6.10)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Min delay 20ms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895806" y="4936634"/>
            <a:ext cx="2457994" cy="10972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GSM FR (6.10)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Max MOS 3.46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98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3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Performance: IM to SMS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75" y="1589088"/>
            <a:ext cx="10572750" cy="4363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4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Performance: IM to SMS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" y="2039303"/>
            <a:ext cx="6739221" cy="367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522" y="2059623"/>
            <a:ext cx="4615535" cy="368268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8448545">
            <a:off x="528684" y="4452019"/>
            <a:ext cx="1024059" cy="338752"/>
          </a:xfrm>
          <a:prstGeom prst="rightArrow">
            <a:avLst/>
          </a:prstGeom>
          <a:solidFill>
            <a:srgbClr val="00B0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9479" y="6318539"/>
            <a:ext cx="466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Zheleva</a:t>
            </a:r>
            <a:r>
              <a:rPr lang="en-US" dirty="0" smtClean="0"/>
              <a:t>, Paul, Johnson, Belding, </a:t>
            </a:r>
            <a:r>
              <a:rPr lang="en-US" i="1" dirty="0" err="1" smtClean="0"/>
              <a:t>MobiSys</a:t>
            </a:r>
            <a:r>
              <a:rPr lang="en-US" i="1" dirty="0" smtClean="0"/>
              <a:t> 2013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9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86969" y="3267949"/>
            <a:ext cx="11962791" cy="21386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874" y="1342725"/>
            <a:ext cx="1338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Identifying</a:t>
            </a:r>
          </a:p>
          <a:p>
            <a:pPr algn="ctr"/>
            <a:r>
              <a:rPr lang="en-US" sz="2000" dirty="0" smtClean="0"/>
              <a:t>challenges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-8881" y="4641949"/>
            <a:ext cx="148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Connectivity</a:t>
            </a:r>
          </a:p>
          <a:p>
            <a:pPr algn="ctr"/>
            <a:r>
              <a:rPr lang="en-US" sz="2000" dirty="0" smtClean="0"/>
              <a:t>solutions</a:t>
            </a:r>
            <a:endParaRPr lang="en-US" sz="2000" dirty="0"/>
          </a:p>
        </p:txBody>
      </p:sp>
      <p:sp>
        <p:nvSpPr>
          <p:cNvPr id="6" name="Rounded Rectangle 5"/>
          <p:cNvSpPr/>
          <p:nvPr/>
        </p:nvSpPr>
        <p:spPr>
          <a:xfrm>
            <a:off x="1544320" y="132080"/>
            <a:ext cx="2783840" cy="30581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73739" y="182880"/>
            <a:ext cx="223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Sociological Approach</a:t>
            </a:r>
          </a:p>
          <a:p>
            <a:pPr algn="ctr"/>
            <a:r>
              <a:rPr lang="en-US" dirty="0" smtClean="0"/>
              <a:t>(interviews)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572001" y="731520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40217" y="765572"/>
            <a:ext cx="178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Cellular network </a:t>
            </a:r>
          </a:p>
          <a:p>
            <a:pPr algn="ctr"/>
            <a:r>
              <a:rPr lang="en-US" dirty="0" smtClean="0"/>
              <a:t>traces 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94745" y="765572"/>
            <a:ext cx="1601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Internet traffic </a:t>
            </a:r>
          </a:p>
          <a:p>
            <a:pPr algn="ctr"/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99199" y="745589"/>
            <a:ext cx="2183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Enabling network </a:t>
            </a:r>
          </a:p>
          <a:p>
            <a:pPr algn="ctr"/>
            <a:r>
              <a:rPr lang="en-US" dirty="0" smtClean="0"/>
              <a:t>performance analysis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051026" y="745252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526106" y="731520"/>
            <a:ext cx="2417074" cy="229616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/>
          <p:cNvSpPr/>
          <p:nvPr/>
        </p:nvSpPr>
        <p:spPr>
          <a:xfrm>
            <a:off x="4700758" y="1418460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Bringing visibility to rural users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4687772" y="2155092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Community detection in cellular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855036" y="80919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Internet usage </a:t>
            </a:r>
            <a:r>
              <a:rPr lang="en-US" sz="1600" i="1" dirty="0" smtClean="0">
                <a:solidFill>
                  <a:schemeClr val="tx1"/>
                </a:solidFill>
              </a:rPr>
              <a:t>[IJoC12]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7" name="Snip Diagonal Corner Rectangle 16"/>
          <p:cNvSpPr/>
          <p:nvPr/>
        </p:nvSpPr>
        <p:spPr>
          <a:xfrm>
            <a:off x="1855035" y="151706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Cellphone usage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1855034" y="2224937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Cellphones in healthcare </a:t>
            </a:r>
            <a:r>
              <a:rPr lang="en-US" sz="1600" i="1" dirty="0" smtClean="0">
                <a:solidFill>
                  <a:schemeClr val="tx1"/>
                </a:solidFill>
              </a:rPr>
              <a:t>[GSWC12]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9" name="Snip Diagonal Corner Rectangle 18"/>
          <p:cNvSpPr/>
          <p:nvPr/>
        </p:nvSpPr>
        <p:spPr>
          <a:xfrm>
            <a:off x="7198083" y="1434181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bandwidth divide </a:t>
            </a:r>
            <a:r>
              <a:rPr lang="en-US" sz="1600" i="1" dirty="0" smtClean="0">
                <a:solidFill>
                  <a:schemeClr val="tx1"/>
                </a:solidFill>
              </a:rPr>
              <a:t>[IJoC12]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0" name="Snip Diagonal Corner Rectangle 19"/>
          <p:cNvSpPr/>
          <p:nvPr/>
        </p:nvSpPr>
        <p:spPr>
          <a:xfrm>
            <a:off x="7178359" y="2123110"/>
            <a:ext cx="2162407" cy="684550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increased bandwidth fallacy </a:t>
            </a:r>
            <a:r>
              <a:rPr lang="en-US" sz="1600" i="1" dirty="0" smtClean="0">
                <a:solidFill>
                  <a:schemeClr val="tx1"/>
                </a:solidFill>
              </a:rPr>
              <a:t>[ACM DEV13] and </a:t>
            </a:r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1" name="Snip Diagonal Corner Rectangle 20"/>
          <p:cNvSpPr/>
          <p:nvPr/>
        </p:nvSpPr>
        <p:spPr>
          <a:xfrm>
            <a:off x="9653439" y="1464212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AirLab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[SIGCOMM CCR11]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486925" y="142240"/>
            <a:ext cx="7562835" cy="305816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069315" y="200846"/>
            <a:ext cx="2409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Technological Approach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548116" y="3361250"/>
            <a:ext cx="7636524" cy="340530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11859" y="3493331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Connectivity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1678481" y="4202410"/>
            <a:ext cx="2417074" cy="241808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03214" y="4256782"/>
            <a:ext cx="14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Long distance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894383" y="4256782"/>
            <a:ext cx="101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Last mile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4157506" y="4216142"/>
            <a:ext cx="2417074" cy="241808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627681" y="3882983"/>
            <a:ext cx="5006799" cy="28020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06366" y="3871340"/>
            <a:ext cx="164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PHY/MAC Layer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6722705" y="3892605"/>
            <a:ext cx="2368994" cy="280203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035115" y="3968730"/>
            <a:ext cx="17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 Layer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9360490" y="3367748"/>
            <a:ext cx="2689270" cy="186254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005219" y="3489668"/>
            <a:ext cx="133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6" name="Snip Diagonal Corner Rectangle 35"/>
          <p:cNvSpPr/>
          <p:nvPr/>
        </p:nvSpPr>
        <p:spPr>
          <a:xfrm>
            <a:off x="1780189" y="4626114"/>
            <a:ext cx="221162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VillageLink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[COMSNETS14]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7" name="Snip Diagonal Corner Rectangle 36"/>
          <p:cNvSpPr/>
          <p:nvPr/>
        </p:nvSpPr>
        <p:spPr>
          <a:xfrm>
            <a:off x="4271406" y="5931118"/>
            <a:ext cx="4666107" cy="582723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HybridCell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8" name="Snip Diagonal Corner Rectangle 37"/>
          <p:cNvSpPr/>
          <p:nvPr/>
        </p:nvSpPr>
        <p:spPr>
          <a:xfrm>
            <a:off x="4271406" y="4647570"/>
            <a:ext cx="4730340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Kwiizya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39" name="Snip Diagonal Corner Rectangle 38"/>
          <p:cNvSpPr/>
          <p:nvPr/>
        </p:nvSpPr>
        <p:spPr>
          <a:xfrm>
            <a:off x="9601569" y="3973474"/>
            <a:ext cx="2162407" cy="58272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ImmuNet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[GSWC12]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824664" y="6011445"/>
            <a:ext cx="2225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WiP</a:t>
            </a:r>
            <a:r>
              <a:rPr lang="en-US" sz="1600" dirty="0" smtClean="0"/>
              <a:t> – Work in Progress</a:t>
            </a:r>
            <a:endParaRPr lang="en-US" sz="1600" dirty="0"/>
          </a:p>
        </p:txBody>
      </p:sp>
      <p:sp>
        <p:nvSpPr>
          <p:cNvPr id="41" name="Snip Diagonal Corner Rectangle 40"/>
          <p:cNvSpPr/>
          <p:nvPr/>
        </p:nvSpPr>
        <p:spPr>
          <a:xfrm>
            <a:off x="9887353" y="5327269"/>
            <a:ext cx="2162407" cy="295036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Completed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2" name="Snip Diagonal Corner Rectangle 41"/>
          <p:cNvSpPr/>
          <p:nvPr/>
        </p:nvSpPr>
        <p:spPr>
          <a:xfrm>
            <a:off x="9878641" y="5696089"/>
            <a:ext cx="2162407" cy="295036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 progress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43" name="Snip Diagonal Corner Rectangle 42"/>
          <p:cNvSpPr/>
          <p:nvPr/>
        </p:nvSpPr>
        <p:spPr>
          <a:xfrm>
            <a:off x="1780189" y="5291300"/>
            <a:ext cx="4666107" cy="582723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TxMiner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1" name="Snip Diagonal Corner Rectangle 50"/>
          <p:cNvSpPr/>
          <p:nvPr/>
        </p:nvSpPr>
        <p:spPr>
          <a:xfrm>
            <a:off x="4702672" y="1410971"/>
            <a:ext cx="2162407" cy="582723"/>
          </a:xfrm>
          <a:prstGeom prst="snip2Diag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Bringing visibility to rural users </a:t>
            </a:r>
            <a:r>
              <a:rPr lang="en-US" sz="1600" i="1" dirty="0" smtClean="0">
                <a:solidFill>
                  <a:schemeClr val="tx1"/>
                </a:solidFill>
              </a:rPr>
              <a:t>[ICTD13]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2" name="Snip Diagonal Corner Rectangle 51"/>
          <p:cNvSpPr/>
          <p:nvPr/>
        </p:nvSpPr>
        <p:spPr>
          <a:xfrm>
            <a:off x="7181918" y="2129002"/>
            <a:ext cx="2162407" cy="684550"/>
          </a:xfrm>
          <a:prstGeom prst="snip2Diag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The increased bandwidth fallacy </a:t>
            </a:r>
            <a:r>
              <a:rPr lang="en-US" sz="1600" i="1" dirty="0" smtClean="0">
                <a:solidFill>
                  <a:schemeClr val="tx1"/>
                </a:solidFill>
              </a:rPr>
              <a:t>[ACM DEV13] and </a:t>
            </a:r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3" name="Snip Diagonal Corner Rectangle 52"/>
          <p:cNvSpPr/>
          <p:nvPr/>
        </p:nvSpPr>
        <p:spPr>
          <a:xfrm>
            <a:off x="4277596" y="4652582"/>
            <a:ext cx="4730340" cy="582723"/>
          </a:xfrm>
          <a:prstGeom prst="snip2Diag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Kwiizya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[MobiSys13]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4" name="Snip Diagonal Corner Rectangle 53"/>
          <p:cNvSpPr/>
          <p:nvPr/>
        </p:nvSpPr>
        <p:spPr>
          <a:xfrm>
            <a:off x="1783661" y="5291300"/>
            <a:ext cx="4666107" cy="582723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TxMiner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55" name="Snip Diagonal Corner Rectangle 54"/>
          <p:cNvSpPr/>
          <p:nvPr/>
        </p:nvSpPr>
        <p:spPr>
          <a:xfrm>
            <a:off x="4272006" y="5932664"/>
            <a:ext cx="4666107" cy="582723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HybridCell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i="1" dirty="0" err="1" smtClean="0">
                <a:solidFill>
                  <a:schemeClr val="tx1"/>
                </a:solidFill>
              </a:rPr>
              <a:t>WiP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2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Proposed Work: </a:t>
            </a:r>
            <a:br>
              <a:rPr lang="en-US" dirty="0" smtClean="0"/>
            </a:br>
            <a:r>
              <a:rPr lang="en-US" sz="4800" b="1" dirty="0" err="1" smtClean="0"/>
              <a:t>HybridCell</a:t>
            </a:r>
            <a:r>
              <a:rPr lang="en-US" sz="4800" b="1" dirty="0" smtClean="0"/>
              <a:t>: Coexistence of Cellular Networks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6313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HybridCell</a:t>
            </a:r>
            <a:r>
              <a:rPr lang="en-US" dirty="0" smtClean="0"/>
              <a:t>: Architecture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76" y="4377954"/>
            <a:ext cx="1221611" cy="122161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9699256" y="3641217"/>
            <a:ext cx="563998" cy="1277325"/>
            <a:chOff x="7689940" y="2211177"/>
            <a:chExt cx="834299" cy="229478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940" y="2875280"/>
              <a:ext cx="834299" cy="163068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966" y="2211177"/>
              <a:ext cx="341274" cy="826826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01" y="1308488"/>
            <a:ext cx="1459142" cy="244181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554570" y="4918864"/>
            <a:ext cx="878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L-Cell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89961" y="3661660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C-Cell</a:t>
            </a:r>
          </a:p>
        </p:txBody>
      </p:sp>
      <p:sp>
        <p:nvSpPr>
          <p:cNvPr id="58" name="Oval 57"/>
          <p:cNvSpPr/>
          <p:nvPr/>
        </p:nvSpPr>
        <p:spPr>
          <a:xfrm rot="1077101">
            <a:off x="1412882" y="1776898"/>
            <a:ext cx="9869509" cy="3973875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870010" y="1879480"/>
            <a:ext cx="1327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Village</a:t>
            </a:r>
            <a:endParaRPr lang="en-US" sz="3200" b="1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85" y="3095465"/>
            <a:ext cx="493642" cy="57914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31227" y="5073054"/>
            <a:ext cx="3331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*C-Cell – Commercial cell</a:t>
            </a:r>
          </a:p>
          <a:p>
            <a:r>
              <a:rPr lang="en-US" sz="2400" dirty="0" smtClean="0"/>
              <a:t>*L-Cell – Local cell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11784" y="5146691"/>
            <a:ext cx="1244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RTL-SDR</a:t>
            </a:r>
          </a:p>
          <a:p>
            <a:pPr algn="ctr"/>
            <a:r>
              <a:rPr lang="en-US" sz="2400" b="1" dirty="0" smtClean="0"/>
              <a:t>sniffer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3700130" y="3095466"/>
            <a:ext cx="2647507" cy="1657287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 rot="1862950">
            <a:off x="4186157" y="3400050"/>
            <a:ext cx="142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Observe</a:t>
            </a:r>
            <a:endParaRPr lang="en-US" sz="2800" dirty="0">
              <a:solidFill>
                <a:srgbClr val="FFC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894100" y="4176640"/>
            <a:ext cx="2637612" cy="691967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 rot="20677419">
            <a:off x="7425910" y="4116344"/>
            <a:ext cx="128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Control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21" y="2981490"/>
            <a:ext cx="493642" cy="57914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420" y="4493909"/>
            <a:ext cx="493642" cy="57914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62" y="2190447"/>
            <a:ext cx="493642" cy="5791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3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 animBg="1"/>
      <p:bldP spid="59" grpId="0"/>
      <p:bldP spid="62" grpId="0"/>
      <p:bldP spid="64" grpId="0"/>
      <p:bldP spid="6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ounded Rectangle 198"/>
          <p:cNvSpPr/>
          <p:nvPr/>
        </p:nvSpPr>
        <p:spPr>
          <a:xfrm>
            <a:off x="2881320" y="4100043"/>
            <a:ext cx="6918952" cy="21773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ounded Rectangle 170"/>
          <p:cNvSpPr/>
          <p:nvPr/>
        </p:nvSpPr>
        <p:spPr>
          <a:xfrm>
            <a:off x="2854411" y="1609233"/>
            <a:ext cx="6918952" cy="21773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ounded Rectangle 141"/>
          <p:cNvSpPr/>
          <p:nvPr/>
        </p:nvSpPr>
        <p:spPr>
          <a:xfrm>
            <a:off x="1739745" y="4086276"/>
            <a:ext cx="1029816" cy="21773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1730960" y="1622915"/>
            <a:ext cx="1029816" cy="21773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1523285" y="1235537"/>
            <a:ext cx="147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RF Frontend</a:t>
            </a:r>
            <a:endParaRPr lang="en-US" sz="2000" b="1" dirty="0"/>
          </a:p>
        </p:txBody>
      </p:sp>
      <p:sp>
        <p:nvSpPr>
          <p:cNvPr id="87" name="Rounded Rectangle 86"/>
          <p:cNvSpPr/>
          <p:nvPr/>
        </p:nvSpPr>
        <p:spPr>
          <a:xfrm>
            <a:off x="613711" y="1609233"/>
            <a:ext cx="1029816" cy="46594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HybridCell</a:t>
            </a:r>
            <a:r>
              <a:rPr lang="en-US" dirty="0" smtClean="0"/>
              <a:t> vs. Commercial Network </a:t>
            </a:r>
            <a:endParaRPr lang="en-US" dirty="0"/>
          </a:p>
        </p:txBody>
      </p:sp>
      <p:cxnSp>
        <p:nvCxnSpPr>
          <p:cNvPr id="77" name="Straight Connector 76"/>
          <p:cNvCxnSpPr/>
          <p:nvPr/>
        </p:nvCxnSpPr>
        <p:spPr>
          <a:xfrm>
            <a:off x="5943600" y="1706880"/>
            <a:ext cx="0" cy="463296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418080" y="6339840"/>
            <a:ext cx="138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In-Village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823200" y="6339839"/>
            <a:ext cx="161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Out-Village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1" y="2233284"/>
            <a:ext cx="330236" cy="42863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4" y="5038916"/>
            <a:ext cx="474653" cy="616084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0" y="2751959"/>
            <a:ext cx="400287" cy="51956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741301" y="1223067"/>
            <a:ext cx="77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Users</a:t>
            </a:r>
            <a:endParaRPr lang="en-US" sz="2000" b="1" dirty="0"/>
          </a:p>
        </p:txBody>
      </p:sp>
      <p:cxnSp>
        <p:nvCxnSpPr>
          <p:cNvPr id="88" name="Straight Connector 87"/>
          <p:cNvCxnSpPr/>
          <p:nvPr/>
        </p:nvCxnSpPr>
        <p:spPr>
          <a:xfrm>
            <a:off x="294640" y="3950160"/>
            <a:ext cx="10200640" cy="1762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 rot="16200000">
            <a:off x="-653785" y="5020363"/>
            <a:ext cx="2043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Local (</a:t>
            </a:r>
            <a:r>
              <a:rPr lang="en-US" sz="2400" b="1" dirty="0" err="1" smtClean="0">
                <a:solidFill>
                  <a:srgbClr val="00B050"/>
                </a:solidFill>
              </a:rPr>
              <a:t>Kwiizya</a:t>
            </a:r>
            <a:r>
              <a:rPr lang="en-US" sz="2400" b="1" dirty="0" smtClean="0">
                <a:solidFill>
                  <a:srgbClr val="00B050"/>
                </a:solidFill>
              </a:rPr>
              <a:t>)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 rot="16200000">
            <a:off x="-476279" y="2431087"/>
            <a:ext cx="1704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Commercial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50" y="2231882"/>
            <a:ext cx="468636" cy="1256132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2015884" y="3484703"/>
            <a:ext cx="52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BTS</a:t>
            </a:r>
            <a:endParaRPr lang="en-US" dirty="0"/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51" y="5266888"/>
            <a:ext cx="654421" cy="73432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55" y="4758132"/>
            <a:ext cx="215541" cy="577737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015884" y="5940002"/>
            <a:ext cx="52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BTS</a:t>
            </a:r>
            <a:endParaRPr lang="en-US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6020014" y="2607930"/>
            <a:ext cx="880548" cy="728103"/>
            <a:chOff x="6575615" y="2030021"/>
            <a:chExt cx="880548" cy="728103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615" y="2030021"/>
              <a:ext cx="880548" cy="505342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6676836" y="2388792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RNC</a:t>
              </a:r>
              <a:endParaRPr lang="en-US" b="1" dirty="0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301691" y="2042429"/>
            <a:ext cx="993345" cy="793995"/>
            <a:chOff x="8027598" y="1305262"/>
            <a:chExt cx="993345" cy="793995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598" y="1305262"/>
              <a:ext cx="993345" cy="754087"/>
            </a:xfrm>
            <a:prstGeom prst="rect">
              <a:avLst/>
            </a:prstGeom>
          </p:spPr>
        </p:pic>
        <p:sp>
          <p:nvSpPr>
            <p:cNvPr id="129" name="TextBox 128"/>
            <p:cNvSpPr txBox="1"/>
            <p:nvPr/>
          </p:nvSpPr>
          <p:spPr>
            <a:xfrm>
              <a:off x="8049584" y="1729925"/>
              <a:ext cx="660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MSC</a:t>
              </a:r>
              <a:endParaRPr lang="en-US" b="1" dirty="0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7219519" y="3109975"/>
            <a:ext cx="993345" cy="607137"/>
            <a:chOff x="7609688" y="2535363"/>
            <a:chExt cx="993345" cy="607137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688" y="2535363"/>
              <a:ext cx="993345" cy="558211"/>
            </a:xfrm>
            <a:prstGeom prst="rect">
              <a:avLst/>
            </a:prstGeom>
          </p:spPr>
        </p:pic>
        <p:sp>
          <p:nvSpPr>
            <p:cNvPr id="132" name="TextBox 131"/>
            <p:cNvSpPr txBox="1"/>
            <p:nvPr/>
          </p:nvSpPr>
          <p:spPr>
            <a:xfrm>
              <a:off x="7649569" y="2730962"/>
              <a:ext cx="707476" cy="41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SGSN</a:t>
              </a:r>
              <a:endParaRPr lang="en-US" b="1" dirty="0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8586088" y="1793794"/>
            <a:ext cx="1117838" cy="894052"/>
            <a:chOff x="8952810" y="541096"/>
            <a:chExt cx="1117838" cy="894052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52810" y="890681"/>
              <a:ext cx="861908" cy="544467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740" y="541096"/>
              <a:ext cx="861908" cy="544467"/>
            </a:xfrm>
            <a:prstGeom prst="rect">
              <a:avLst/>
            </a:prstGeom>
          </p:spPr>
        </p:pic>
        <p:sp>
          <p:nvSpPr>
            <p:cNvPr id="136" name="TextBox 135"/>
            <p:cNvSpPr txBox="1"/>
            <p:nvPr/>
          </p:nvSpPr>
          <p:spPr>
            <a:xfrm flipH="1">
              <a:off x="9100495" y="1021103"/>
              <a:ext cx="611069" cy="4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HLR</a:t>
              </a:r>
              <a:endParaRPr lang="en-US" b="1" dirty="0"/>
            </a:p>
          </p:txBody>
        </p:sp>
        <p:sp>
          <p:nvSpPr>
            <p:cNvPr id="137" name="TextBox 136"/>
            <p:cNvSpPr txBox="1"/>
            <p:nvPr/>
          </p:nvSpPr>
          <p:spPr>
            <a:xfrm flipH="1">
              <a:off x="9367030" y="705755"/>
              <a:ext cx="611069" cy="4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VLR</a:t>
              </a:r>
              <a:endParaRPr lang="en-US" b="1" dirty="0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8492410" y="3014136"/>
            <a:ext cx="917101" cy="802892"/>
            <a:chOff x="8758635" y="2330112"/>
            <a:chExt cx="917101" cy="802892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635" y="2330112"/>
              <a:ext cx="917101" cy="745749"/>
            </a:xfrm>
            <a:prstGeom prst="rect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8808877" y="2721466"/>
              <a:ext cx="746224" cy="411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GGSN</a:t>
              </a:r>
              <a:endParaRPr lang="en-US" b="1" dirty="0"/>
            </a:p>
          </p:txBody>
        </p:sp>
      </p:grpSp>
      <p:sp>
        <p:nvSpPr>
          <p:cNvPr id="144" name="Cloud 143"/>
          <p:cNvSpPr/>
          <p:nvPr/>
        </p:nvSpPr>
        <p:spPr>
          <a:xfrm>
            <a:off x="9996882" y="2400471"/>
            <a:ext cx="2011680" cy="106854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PSTN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5" name="Cloud 144"/>
          <p:cNvSpPr/>
          <p:nvPr/>
        </p:nvSpPr>
        <p:spPr>
          <a:xfrm>
            <a:off x="9986722" y="4617454"/>
            <a:ext cx="2011680" cy="106854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Internet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>
            <a:off x="9885122" y="1717040"/>
            <a:ext cx="0" cy="463296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92" idx="3"/>
            <a:endCxn id="125" idx="1"/>
          </p:cNvCxnSpPr>
          <p:nvPr/>
        </p:nvCxnSpPr>
        <p:spPr>
          <a:xfrm>
            <a:off x="2510786" y="2859948"/>
            <a:ext cx="3509228" cy="6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25" idx="3"/>
            <a:endCxn id="128" idx="1"/>
          </p:cNvCxnSpPr>
          <p:nvPr/>
        </p:nvCxnSpPr>
        <p:spPr>
          <a:xfrm flipV="1">
            <a:off x="6900562" y="2419473"/>
            <a:ext cx="401129" cy="4411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25" idx="3"/>
            <a:endCxn id="131" idx="1"/>
          </p:cNvCxnSpPr>
          <p:nvPr/>
        </p:nvCxnSpPr>
        <p:spPr>
          <a:xfrm>
            <a:off x="6900562" y="2860601"/>
            <a:ext cx="318957" cy="5284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31" idx="3"/>
            <a:endCxn id="139" idx="1"/>
          </p:cNvCxnSpPr>
          <p:nvPr/>
        </p:nvCxnSpPr>
        <p:spPr>
          <a:xfrm flipV="1">
            <a:off x="8212864" y="3387011"/>
            <a:ext cx="279546" cy="20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28" idx="3"/>
            <a:endCxn id="134" idx="3"/>
          </p:cNvCxnSpPr>
          <p:nvPr/>
        </p:nvCxnSpPr>
        <p:spPr>
          <a:xfrm flipV="1">
            <a:off x="8295036" y="2415613"/>
            <a:ext cx="291052" cy="38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39" idx="3"/>
            <a:endCxn id="145" idx="3"/>
          </p:cNvCxnSpPr>
          <p:nvPr/>
        </p:nvCxnSpPr>
        <p:spPr>
          <a:xfrm>
            <a:off x="9409511" y="3387011"/>
            <a:ext cx="1583051" cy="1291538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Elbow Connector 167"/>
          <p:cNvCxnSpPr>
            <a:stCxn id="128" idx="2"/>
            <a:endCxn id="144" idx="2"/>
          </p:cNvCxnSpPr>
          <p:nvPr/>
        </p:nvCxnSpPr>
        <p:spPr>
          <a:xfrm rot="16200000" flipH="1">
            <a:off x="8831629" y="1763251"/>
            <a:ext cx="138229" cy="2204758"/>
          </a:xfrm>
          <a:prstGeom prst="bentConnector2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3011771" y="1235537"/>
            <a:ext cx="1660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Core Network</a:t>
            </a:r>
            <a:endParaRPr lang="en-US" sz="2000" b="1" dirty="0"/>
          </a:p>
        </p:txBody>
      </p:sp>
      <p:grpSp>
        <p:nvGrpSpPr>
          <p:cNvPr id="173" name="Group 172"/>
          <p:cNvGrpSpPr/>
          <p:nvPr/>
        </p:nvGrpSpPr>
        <p:grpSpPr>
          <a:xfrm>
            <a:off x="3692445" y="4554826"/>
            <a:ext cx="1303562" cy="1698127"/>
            <a:chOff x="4181980" y="3774893"/>
            <a:chExt cx="1303562" cy="1698127"/>
          </a:xfrm>
        </p:grpSpPr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417" y="3774893"/>
              <a:ext cx="697353" cy="1176690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4181980" y="4826689"/>
              <a:ext cx="13035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MSC+VLR</a:t>
              </a:r>
            </a:p>
            <a:p>
              <a:pPr algn="ctr"/>
              <a:r>
                <a:rPr lang="en-US" b="1" dirty="0" smtClean="0"/>
                <a:t>+HLR + GSN</a:t>
              </a:r>
              <a:endParaRPr lang="en-US" b="1" dirty="0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4994439" y="4848291"/>
            <a:ext cx="1030441" cy="1222703"/>
            <a:chOff x="5483974" y="4342678"/>
            <a:chExt cx="1030441" cy="1222703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021" y="4342678"/>
              <a:ext cx="732677" cy="595783"/>
            </a:xfrm>
            <a:prstGeom prst="rect">
              <a:avLst/>
            </a:prstGeom>
          </p:spPr>
        </p:pic>
        <p:sp>
          <p:nvSpPr>
            <p:cNvPr id="178" name="TextBox 177"/>
            <p:cNvSpPr txBox="1"/>
            <p:nvPr/>
          </p:nvSpPr>
          <p:spPr>
            <a:xfrm>
              <a:off x="5483974" y="4845189"/>
              <a:ext cx="1030441" cy="720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Internet </a:t>
              </a:r>
            </a:p>
            <a:p>
              <a:r>
                <a:rPr lang="en-US" b="1" dirty="0" smtClean="0"/>
                <a:t>Gateway</a:t>
              </a:r>
              <a:endParaRPr lang="en-US" b="1" dirty="0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2528227" y="5227045"/>
            <a:ext cx="1313900" cy="210918"/>
            <a:chOff x="8680313" y="5233914"/>
            <a:chExt cx="1305996" cy="190995"/>
          </a:xfrm>
        </p:grpSpPr>
        <p:cxnSp>
          <p:nvCxnSpPr>
            <p:cNvPr id="180" name="Straight Arrow Connector 179"/>
            <p:cNvCxnSpPr/>
            <p:nvPr/>
          </p:nvCxnSpPr>
          <p:spPr>
            <a:xfrm>
              <a:off x="9115645" y="5233914"/>
              <a:ext cx="870664" cy="21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rot="10800000">
              <a:off x="8680313" y="5424692"/>
              <a:ext cx="870664" cy="21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9115645" y="5233914"/>
              <a:ext cx="435332" cy="19077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TextBox 182"/>
          <p:cNvSpPr txBox="1"/>
          <p:nvPr/>
        </p:nvSpPr>
        <p:spPr>
          <a:xfrm>
            <a:off x="2780612" y="5430001"/>
            <a:ext cx="98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Wireless</a:t>
            </a:r>
            <a:endParaRPr lang="en-US" dirty="0"/>
          </a:p>
        </p:txBody>
      </p:sp>
      <p:cxnSp>
        <p:nvCxnSpPr>
          <p:cNvPr id="184" name="Straight Connector 183"/>
          <p:cNvCxnSpPr>
            <a:stCxn id="174" idx="3"/>
            <a:endCxn id="177" idx="1"/>
          </p:cNvCxnSpPr>
          <p:nvPr/>
        </p:nvCxnSpPr>
        <p:spPr>
          <a:xfrm>
            <a:off x="4619235" y="5143171"/>
            <a:ext cx="516251" cy="30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77" idx="3"/>
            <a:endCxn id="145" idx="2"/>
          </p:cNvCxnSpPr>
          <p:nvPr/>
        </p:nvCxnSpPr>
        <p:spPr>
          <a:xfrm>
            <a:off x="5868163" y="5146183"/>
            <a:ext cx="4124799" cy="554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Elbow Connector 194"/>
          <p:cNvCxnSpPr>
            <a:stCxn id="174" idx="0"/>
            <a:endCxn id="144" idx="1"/>
          </p:cNvCxnSpPr>
          <p:nvPr/>
        </p:nvCxnSpPr>
        <p:spPr>
          <a:xfrm rot="5400000" flipH="1" flipV="1">
            <a:off x="7093168" y="645273"/>
            <a:ext cx="1086945" cy="6732163"/>
          </a:xfrm>
          <a:prstGeom prst="bentConnector3">
            <a:avLst>
              <a:gd name="adj1" fmla="val 29436"/>
            </a:avLst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4" y="4350270"/>
            <a:ext cx="330236" cy="4286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49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61234" y="1535171"/>
            <a:ext cx="2171482" cy="12746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Expensive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Highly centralized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Hardware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Software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Backbone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439485" y="3944126"/>
            <a:ext cx="2480481" cy="12076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Low-cost: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Local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SDR hardware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Open-source software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Generic IP backbone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1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171" grpId="0" animBg="1"/>
      <p:bldP spid="142" grpId="0" animBg="1"/>
      <p:bldP spid="97" grpId="0" animBg="1"/>
      <p:bldP spid="98" grpId="0"/>
      <p:bldP spid="87" grpId="0" animBg="1"/>
      <p:bldP spid="81" grpId="0"/>
      <p:bldP spid="82" grpId="0"/>
      <p:bldP spid="86" grpId="0"/>
      <p:bldP spid="90" grpId="0"/>
      <p:bldP spid="91" grpId="0"/>
      <p:bldP spid="93" grpId="0"/>
      <p:bldP spid="96" grpId="0"/>
      <p:bldP spid="144" grpId="0" animBg="1"/>
      <p:bldP spid="145" grpId="0" animBg="1"/>
      <p:bldP spid="172" grpId="0"/>
      <p:bldP spid="183" grpId="0"/>
      <p:bldP spid="4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Subscription Trends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52" y="1783177"/>
            <a:ext cx="5615923" cy="260410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5490" y="2993305"/>
            <a:ext cx="3223285" cy="5446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Mobile subscriptions approach the world population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54180" y="1427464"/>
            <a:ext cx="2030124" cy="3494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Plain Cellular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954623" y="4530459"/>
            <a:ext cx="6282754" cy="19922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Developing world subscription stats </a:t>
            </a:r>
            <a:r>
              <a:rPr lang="en-US" sz="2400" b="1" dirty="0" smtClean="0">
                <a:solidFill>
                  <a:srgbClr val="C00000"/>
                </a:solidFill>
              </a:rPr>
              <a:t>do not capture the number of people with access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People carry multiple SIM cards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Pricing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FF0000"/>
                </a:solidFill>
              </a:rPr>
              <a:t>Coverage availability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2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360160" y="4079240"/>
            <a:ext cx="5364480" cy="26974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360160" y="1284288"/>
            <a:ext cx="5364480" cy="26974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7680" y="4069080"/>
            <a:ext cx="5364480" cy="26974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7680" y="1284288"/>
            <a:ext cx="5364480" cy="2697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HybridCell</a:t>
            </a:r>
            <a:r>
              <a:rPr lang="en-US" dirty="0" smtClean="0"/>
              <a:t> Use-Cases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10" y="1667828"/>
            <a:ext cx="3085253" cy="231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274128"/>
            <a:ext cx="2023110" cy="269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07571" y="1284288"/>
            <a:ext cx="370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Local Services for End Users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97" y="1745953"/>
            <a:ext cx="2481949" cy="186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179" y="1477328"/>
            <a:ext cx="3229611" cy="242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562792" y="1332262"/>
            <a:ext cx="419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Local Services for Organizations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5" y="4641690"/>
            <a:ext cx="2345480" cy="175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60400" y="4189005"/>
            <a:ext cx="419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Low-Cost Packet-Switched Data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4" y="4456748"/>
            <a:ext cx="2908408" cy="218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4364329"/>
            <a:ext cx="2529276" cy="142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36" y="5248752"/>
            <a:ext cx="3385924" cy="1387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9141430" y="4235171"/>
            <a:ext cx="2331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Disaster </a:t>
            </a:r>
          </a:p>
          <a:p>
            <a:r>
              <a:rPr lang="en-US" sz="2400" b="1" dirty="0" smtClean="0"/>
              <a:t>Communications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74826" y="6072136"/>
            <a:ext cx="145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[Source: BBC]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7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3" grpId="0" animBg="1"/>
      <p:bldP spid="6" grpId="0" animBg="1"/>
      <p:bldP spid="5" grpId="0"/>
      <p:bldP spid="9" grpId="0"/>
      <p:bldP spid="14" grpId="0"/>
      <p:bldP spid="19" grpId="0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HybridCell</a:t>
            </a:r>
            <a:r>
              <a:rPr lang="en-US" dirty="0" smtClean="0"/>
              <a:t>: Research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Understanding the state of rural commercial cellular access:</a:t>
            </a:r>
          </a:p>
          <a:p>
            <a:pPr lvl="1"/>
            <a:r>
              <a:rPr lang="en-US" dirty="0" smtClean="0"/>
              <a:t>Measuring signal quality – capture SNR using an RTL-SDR setup</a:t>
            </a:r>
          </a:p>
          <a:p>
            <a:pPr lvl="1"/>
            <a:r>
              <a:rPr lang="en-US" dirty="0" smtClean="0"/>
              <a:t>Measuring packet-switched data quality</a:t>
            </a:r>
          </a:p>
          <a:p>
            <a:r>
              <a:rPr lang="en-US" dirty="0" err="1" smtClean="0"/>
              <a:t>HybridCell</a:t>
            </a:r>
            <a:r>
              <a:rPr lang="en-US" dirty="0" smtClean="0"/>
              <a:t> use with existing SIM.</a:t>
            </a:r>
          </a:p>
          <a:p>
            <a:pPr lvl="1"/>
            <a:r>
              <a:rPr lang="en-US" dirty="0" smtClean="0"/>
              <a:t>User-triggered</a:t>
            </a:r>
          </a:p>
          <a:p>
            <a:pPr lvl="1"/>
            <a:r>
              <a:rPr lang="en-US" dirty="0" smtClean="0"/>
              <a:t>System-triggered</a:t>
            </a:r>
          </a:p>
          <a:p>
            <a:r>
              <a:rPr lang="en-US" dirty="0" smtClean="0"/>
              <a:t>Monitoring C-Cell’s activity:</a:t>
            </a:r>
          </a:p>
          <a:p>
            <a:pPr lvl="1"/>
            <a:r>
              <a:rPr lang="en-US" dirty="0" smtClean="0"/>
              <a:t>RTL-SDR setup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TxMiner</a:t>
            </a:r>
            <a:endParaRPr lang="en-US" dirty="0" smtClean="0"/>
          </a:p>
          <a:p>
            <a:r>
              <a:rPr lang="en-US" dirty="0" smtClean="0"/>
              <a:t>Mobile data offload through local cells.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1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Proposed Work: </a:t>
            </a:r>
            <a:br>
              <a:rPr lang="en-US" dirty="0" smtClean="0"/>
            </a:br>
            <a:r>
              <a:rPr lang="en-US" sz="4800" b="1" dirty="0" err="1" smtClean="0"/>
              <a:t>TxMiner</a:t>
            </a:r>
            <a:r>
              <a:rPr lang="en-US" sz="4800" b="1" dirty="0" smtClean="0"/>
              <a:t>: DSA beyond TV White Spaces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33" y="6261353"/>
            <a:ext cx="1676908" cy="46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TxMiner</a:t>
            </a:r>
            <a:r>
              <a:rPr lang="en-US" dirty="0" smtClean="0"/>
              <a:t>: DSA Beyond TV White Spaces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28" y="2670102"/>
            <a:ext cx="5304813" cy="25679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3008" y="5124892"/>
            <a:ext cx="5158567" cy="41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512MHz                                                                 700MHz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785856" y="3744093"/>
            <a:ext cx="2443103" cy="361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-130dBm            -60dBm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244" y="2277756"/>
            <a:ext cx="5158567" cy="41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Power Spectral Density: TVWS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700" y="2703060"/>
            <a:ext cx="5257800" cy="25355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442647" y="3764301"/>
            <a:ext cx="2443103" cy="361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-130dBm            -30dBm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1933" y="5146163"/>
            <a:ext cx="5158567" cy="41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30MHz                                                                 6000MHz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Line Callout 1 12"/>
          <p:cNvSpPr/>
          <p:nvPr/>
        </p:nvSpPr>
        <p:spPr>
          <a:xfrm>
            <a:off x="10738883" y="3924611"/>
            <a:ext cx="1127052" cy="425303"/>
          </a:xfrm>
          <a:prstGeom prst="borderCallout1">
            <a:avLst>
              <a:gd name="adj1" fmla="val 18750"/>
              <a:gd name="adj2" fmla="val -8333"/>
              <a:gd name="adj3" fmla="val 137500"/>
              <a:gd name="adj4" fmla="val -24891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-110dBm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6730" y="2297964"/>
            <a:ext cx="5158567" cy="41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Power Spectral Density: Beyond </a:t>
            </a:r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en-US" b="1" dirty="0" smtClean="0">
                <a:solidFill>
                  <a:schemeClr val="tx1"/>
                </a:solidFill>
              </a:rPr>
              <a:t>VWS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4" y="1691547"/>
            <a:ext cx="11363325" cy="495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53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33" y="6261353"/>
            <a:ext cx="1676908" cy="46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21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648188"/>
            <a:ext cx="6111240" cy="29268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TxMiner</a:t>
            </a:r>
            <a:r>
              <a:rPr lang="en-US" dirty="0" smtClean="0"/>
              <a:t> Goal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4637" y="2241788"/>
            <a:ext cx="297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Spectral Density Graph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8898" y="3717488"/>
            <a:ext cx="141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PSD, </a:t>
            </a:r>
            <a:r>
              <a:rPr lang="en-US" dirty="0" err="1" smtClean="0"/>
              <a:t>dBm</a:t>
            </a:r>
            <a:r>
              <a:rPr lang="en-US" dirty="0" smtClean="0"/>
              <a:t>/Hz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04651" y="5606732"/>
            <a:ext cx="169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Frequency, MHz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164080" y="2956560"/>
            <a:ext cx="5842000" cy="119501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672080" y="2956560"/>
            <a:ext cx="5334000" cy="139766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027680" y="2956560"/>
            <a:ext cx="4978400" cy="1524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565256" y="2956560"/>
            <a:ext cx="6440825" cy="4727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006080" y="2725727"/>
            <a:ext cx="238719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Transmissions: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Bandwidth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TDMA/FDMA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Mobility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Direction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33" y="6261353"/>
            <a:ext cx="1676908" cy="4678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2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14754" y="1562594"/>
            <a:ext cx="10515600" cy="5193806"/>
          </a:xfrm>
        </p:spPr>
        <p:txBody>
          <a:bodyPr>
            <a:normAutofit/>
          </a:bodyPr>
          <a:lstStyle/>
          <a:p>
            <a:r>
              <a:rPr lang="en-US" dirty="0" smtClean="0"/>
              <a:t>Enhance existing DSA systems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Support spectrum regulations in developing nations and worldwide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1845" y="2011680"/>
            <a:ext cx="12028395" cy="3027680"/>
          </a:xfrm>
          <a:prstGeom prst="rect">
            <a:avLst/>
          </a:prstGeom>
          <a:solidFill>
            <a:schemeClr val="bg2">
              <a:alpha val="36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5" y="2330791"/>
            <a:ext cx="2153252" cy="1733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TxMiner</a:t>
            </a:r>
            <a:r>
              <a:rPr lang="en-US" dirty="0" smtClean="0"/>
              <a:t> Applications</a:t>
            </a:r>
            <a:endParaRPr lang="en-US" dirty="0"/>
          </a:p>
        </p:txBody>
      </p:sp>
      <p:sp>
        <p:nvSpPr>
          <p:cNvPr id="25" name="Flowchart: Punched Tape 24"/>
          <p:cNvSpPr/>
          <p:nvPr/>
        </p:nvSpPr>
        <p:spPr>
          <a:xfrm rot="5400000">
            <a:off x="1082111" y="1149319"/>
            <a:ext cx="1242602" cy="3303133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5566" y="2119065"/>
            <a:ext cx="27697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TX periodicity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TX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Mobile TX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/>
              <a:t>Primary or Secondary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25338" y="4064644"/>
            <a:ext cx="2804546" cy="720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TxMiner</a:t>
            </a:r>
            <a:r>
              <a:rPr lang="en-US" sz="2800" b="1" dirty="0" smtClean="0"/>
              <a:t>-enhanced</a:t>
            </a:r>
          </a:p>
          <a:p>
            <a:pPr algn="ctr"/>
            <a:r>
              <a:rPr lang="en-US" sz="2800" b="1" dirty="0" smtClean="0"/>
              <a:t>DSA Database</a:t>
            </a:r>
            <a:endParaRPr lang="en-US" sz="28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15" y="2582269"/>
            <a:ext cx="694477" cy="13595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7192" y="3069581"/>
            <a:ext cx="924646" cy="7445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 rot="2254431">
            <a:off x="7829300" y="3230521"/>
            <a:ext cx="1225155" cy="144274"/>
            <a:chOff x="8680313" y="5233914"/>
            <a:chExt cx="1305996" cy="190995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9115645" y="5233914"/>
              <a:ext cx="870664" cy="21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>
              <a:off x="8680313" y="5424692"/>
              <a:ext cx="870664" cy="21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9115645" y="5233914"/>
              <a:ext cx="435332" cy="19077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loud 32"/>
          <p:cNvSpPr/>
          <p:nvPr/>
        </p:nvSpPr>
        <p:spPr>
          <a:xfrm>
            <a:off x="6727139" y="2313583"/>
            <a:ext cx="4814621" cy="1803551"/>
          </a:xfrm>
          <a:prstGeom prst="cloud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135754" y="4064644"/>
            <a:ext cx="2428781" cy="720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Secondary User </a:t>
            </a:r>
          </a:p>
          <a:p>
            <a:pPr algn="ctr"/>
            <a:r>
              <a:rPr lang="en-US" sz="2800" b="1" dirty="0" smtClean="0"/>
              <a:t>Network</a:t>
            </a:r>
            <a:endParaRPr lang="en-US" sz="2800" b="1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739139" y="3055070"/>
            <a:ext cx="3557076" cy="4048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1182832">
            <a:off x="4068621" y="2920591"/>
            <a:ext cx="2632453" cy="302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1)</a:t>
            </a:r>
            <a:r>
              <a:rPr lang="en-US" sz="2000" b="1" dirty="0" smtClean="0"/>
              <a:t> Spectrum availability?</a:t>
            </a:r>
            <a:endParaRPr lang="en-US" sz="2000" b="1" dirty="0"/>
          </a:p>
        </p:txBody>
      </p:sp>
      <p:cxnSp>
        <p:nvCxnSpPr>
          <p:cNvPr id="37" name="Straight Arrow Connector 36"/>
          <p:cNvCxnSpPr>
            <a:endCxn id="27" idx="1"/>
          </p:cNvCxnSpPr>
          <p:nvPr/>
        </p:nvCxnSpPr>
        <p:spPr>
          <a:xfrm flipV="1">
            <a:off x="3840856" y="3262059"/>
            <a:ext cx="3455358" cy="3942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21182832">
            <a:off x="3980363" y="3424404"/>
            <a:ext cx="2833658" cy="627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/>
              <a:t> Spectrum availability </a:t>
            </a:r>
            <a:r>
              <a:rPr lang="en-US" sz="28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2000" b="1" dirty="0" smtClean="0"/>
              <a:t>Transmitter Characteristics</a:t>
            </a:r>
            <a:endParaRPr lang="en-US" sz="2000" b="1" dirty="0"/>
          </a:p>
        </p:txBody>
      </p:sp>
      <p:sp>
        <p:nvSpPr>
          <p:cNvPr id="39" name="Flowchart: Punched Tape 38"/>
          <p:cNvSpPr/>
          <p:nvPr/>
        </p:nvSpPr>
        <p:spPr>
          <a:xfrm rot="5400000">
            <a:off x="8345534" y="1421513"/>
            <a:ext cx="984670" cy="2568792"/>
          </a:xfrm>
          <a:prstGeom prst="flowChartPunchedTap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829030" y="2182581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3)</a:t>
            </a:r>
            <a:r>
              <a:rPr lang="en-US" sz="2000" b="1" dirty="0" smtClean="0"/>
              <a:t> Bandwidth X </a:t>
            </a:r>
          </a:p>
          <a:p>
            <a:pPr algn="ctr"/>
            <a:r>
              <a:rPr lang="en-US" sz="2000" b="1" dirty="0" smtClean="0"/>
              <a:t>satisfies user </a:t>
            </a:r>
          </a:p>
          <a:p>
            <a:pPr algn="ctr"/>
            <a:r>
              <a:rPr lang="en-US" sz="2000" b="1" dirty="0" smtClean="0"/>
              <a:t>demand</a:t>
            </a:r>
            <a:endParaRPr lang="en-US" sz="2000" b="1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33" y="6261353"/>
            <a:ext cx="1676908" cy="4678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55</a:t>
            </a:fld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511407" y="4064957"/>
            <a:ext cx="2181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Geo-location </a:t>
            </a:r>
          </a:p>
          <a:p>
            <a:pPr algn="ctr"/>
            <a:r>
              <a:rPr lang="en-US" sz="2800" b="1" dirty="0" smtClean="0"/>
              <a:t>database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27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5" grpId="0" animBg="1"/>
      <p:bldP spid="26" grpId="0"/>
      <p:bldP spid="24" grpId="0"/>
      <p:bldP spid="33" grpId="0" animBg="1"/>
      <p:bldP spid="34" grpId="0"/>
      <p:bldP spid="36" grpId="0"/>
      <p:bldP spid="38" grpId="0"/>
      <p:bldP spid="39" grpId="0" animBg="1"/>
      <p:bldP spid="40" grpId="0"/>
      <p:bldP spid="41" grpId="0"/>
      <p:bldP spid="41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24479"/>
            <a:ext cx="10515600" cy="33524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Identified challenges associated with access</a:t>
            </a:r>
          </a:p>
          <a:p>
            <a:pPr lvl="1"/>
            <a:r>
              <a:rPr lang="en-US" dirty="0" smtClean="0"/>
              <a:t>Cellular networks</a:t>
            </a:r>
          </a:p>
          <a:p>
            <a:pPr lvl="1"/>
            <a:r>
              <a:rPr lang="en-US" dirty="0" smtClean="0"/>
              <a:t>Internet</a:t>
            </a:r>
          </a:p>
          <a:p>
            <a:r>
              <a:rPr lang="en-US" dirty="0" smtClean="0"/>
              <a:t>Designed solutions for local cellular access</a:t>
            </a:r>
          </a:p>
          <a:p>
            <a:pPr lvl="1"/>
            <a:r>
              <a:rPr lang="en-US" dirty="0" smtClean="0"/>
              <a:t>With support for SMS applications</a:t>
            </a:r>
          </a:p>
          <a:p>
            <a:r>
              <a:rPr lang="en-US" dirty="0" smtClean="0"/>
              <a:t>Propose extensions</a:t>
            </a:r>
          </a:p>
          <a:p>
            <a:pPr lvl="1"/>
            <a:r>
              <a:rPr lang="en-US" dirty="0" smtClean="0"/>
              <a:t>Cellular networks coexistence</a:t>
            </a:r>
          </a:p>
          <a:p>
            <a:pPr lvl="1"/>
            <a:r>
              <a:rPr lang="en-US" dirty="0" smtClean="0"/>
              <a:t>DSA beyond TV White Spaces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56</a:t>
            </a:fld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838200" y="1475264"/>
            <a:ext cx="10515600" cy="1158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/>
              <a:t>Thesis Statement:</a:t>
            </a:r>
            <a:r>
              <a:rPr lang="en-US" dirty="0" smtClean="0"/>
              <a:t> In order to </a:t>
            </a:r>
            <a:r>
              <a:rPr lang="en-US" b="1" dirty="0" smtClean="0">
                <a:solidFill>
                  <a:srgbClr val="FF0000"/>
                </a:solidFill>
              </a:rPr>
              <a:t>optimize user experience</a:t>
            </a:r>
            <a:r>
              <a:rPr lang="en-US" dirty="0" smtClean="0"/>
              <a:t>, rural networks and applications need to be highly </a:t>
            </a:r>
            <a:r>
              <a:rPr lang="en-US" b="1" dirty="0" smtClean="0">
                <a:solidFill>
                  <a:srgbClr val="00B050"/>
                </a:solidFill>
              </a:rPr>
              <a:t>modular</a:t>
            </a:r>
            <a:r>
              <a:rPr lang="en-US" dirty="0" smtClean="0"/>
              <a:t> and use this modularity to </a:t>
            </a:r>
            <a:r>
              <a:rPr lang="en-US" dirty="0" smtClean="0">
                <a:solidFill>
                  <a:srgbClr val="00B050"/>
                </a:solidFill>
              </a:rPr>
              <a:t>switch between </a:t>
            </a:r>
            <a:r>
              <a:rPr lang="en-US" b="1" dirty="0" smtClean="0">
                <a:solidFill>
                  <a:srgbClr val="00B050"/>
                </a:solidFill>
              </a:rPr>
              <a:t>global</a:t>
            </a:r>
            <a:r>
              <a:rPr lang="en-US" dirty="0" smtClean="0">
                <a:solidFill>
                  <a:srgbClr val="00B050"/>
                </a:solidFill>
              </a:rPr>
              <a:t> and </a:t>
            </a:r>
            <a:r>
              <a:rPr lang="en-US" b="1" dirty="0" smtClean="0">
                <a:solidFill>
                  <a:srgbClr val="00B050"/>
                </a:solidFill>
              </a:rPr>
              <a:t>local</a:t>
            </a:r>
            <a:r>
              <a:rPr lang="en-US" dirty="0" smtClean="0">
                <a:solidFill>
                  <a:srgbClr val="00B050"/>
                </a:solidFill>
              </a:rPr>
              <a:t> context</a:t>
            </a:r>
            <a:r>
              <a:rPr lang="en-US" dirty="0" smtClean="0"/>
              <a:t> according to network conditions and demand.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9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 Timeline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406905"/>
              </p:ext>
            </p:extLst>
          </p:nvPr>
        </p:nvGraphicFramePr>
        <p:xfrm>
          <a:off x="736600" y="1471506"/>
          <a:ext cx="10937240" cy="4868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155"/>
                <a:gridCol w="1367155"/>
                <a:gridCol w="1367155"/>
                <a:gridCol w="1367155"/>
                <a:gridCol w="1367155"/>
                <a:gridCol w="1367155"/>
                <a:gridCol w="1367155"/>
                <a:gridCol w="1367155"/>
              </a:tblGrid>
              <a:tr h="48683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400" y="1483360"/>
            <a:ext cx="1067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  NOV                DEC                JAN                  FEB                MAR                APR                MAY               JUN</a:t>
            </a:r>
            <a:endParaRPr lang="en-US" sz="2000" b="1" dirty="0"/>
          </a:p>
        </p:txBody>
      </p:sp>
      <p:sp>
        <p:nvSpPr>
          <p:cNvPr id="6" name="Right Arrow 5"/>
          <p:cNvSpPr/>
          <p:nvPr/>
        </p:nvSpPr>
        <p:spPr>
          <a:xfrm>
            <a:off x="838200" y="1869182"/>
            <a:ext cx="2534920" cy="955298"/>
          </a:xfrm>
          <a:prstGeom prst="rightArrow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Africa conferences and fieldwork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838200" y="2656760"/>
            <a:ext cx="2534920" cy="955298"/>
          </a:xfrm>
          <a:prstGeom prst="rightArrow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Preparing job applications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838200" y="3444338"/>
            <a:ext cx="3876040" cy="955298"/>
          </a:xfrm>
          <a:prstGeom prst="rightArrow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TxMiner</a:t>
            </a:r>
            <a:r>
              <a:rPr lang="en-US" b="1" dirty="0" smtClean="0">
                <a:solidFill>
                  <a:schemeClr val="tx1"/>
                </a:solidFill>
              </a:rPr>
              <a:t> evaluation and paper submission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550920" y="4231916"/>
            <a:ext cx="2077720" cy="955298"/>
          </a:xfrm>
          <a:prstGeom prst="rightArrow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HybridCell</a:t>
            </a:r>
            <a:r>
              <a:rPr lang="en-US" b="1" dirty="0" smtClean="0">
                <a:solidFill>
                  <a:schemeClr val="tx1"/>
                </a:solidFill>
              </a:rPr>
              <a:t> research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674360" y="4231916"/>
            <a:ext cx="1661160" cy="955298"/>
          </a:xfrm>
          <a:prstGeom prst="rightArrow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HybridCell</a:t>
            </a:r>
            <a:r>
              <a:rPr lang="en-US" b="1" dirty="0" smtClean="0">
                <a:solidFill>
                  <a:schemeClr val="tx1"/>
                </a:solidFill>
              </a:rPr>
              <a:t> paper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263640" y="4964566"/>
            <a:ext cx="2616200" cy="955298"/>
          </a:xfrm>
          <a:prstGeom prst="rightArrow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Increased bandwidth </a:t>
            </a:r>
            <a:r>
              <a:rPr lang="en-US" b="1" dirty="0">
                <a:solidFill>
                  <a:schemeClr val="tx1"/>
                </a:solidFill>
              </a:rPr>
              <a:t>f</a:t>
            </a:r>
            <a:r>
              <a:rPr lang="en-US" b="1" dirty="0" smtClean="0">
                <a:solidFill>
                  <a:schemeClr val="tx1"/>
                </a:solidFill>
              </a:rPr>
              <a:t>allacy, journal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9027160" y="5340486"/>
            <a:ext cx="2616200" cy="955298"/>
          </a:xfrm>
          <a:prstGeom prst="rightArrow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PhD dissertation and </a:t>
            </a:r>
            <a:r>
              <a:rPr lang="en-US" b="1" dirty="0" err="1" smtClean="0">
                <a:solidFill>
                  <a:schemeClr val="tx1"/>
                </a:solidFill>
              </a:rPr>
              <a:t>defence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058920" y="2677436"/>
            <a:ext cx="3429000" cy="955298"/>
          </a:xfrm>
          <a:prstGeom prst="rightArrow">
            <a:avLst/>
          </a:pr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Preparing job talk/interviewing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Mariya </a:t>
            </a:r>
            <a:r>
              <a:rPr lang="en-US" dirty="0" err="1" smtClean="0"/>
              <a:t>Zheleva</a:t>
            </a:r>
            <a:endParaRPr lang="en-US" dirty="0" smtClean="0"/>
          </a:p>
          <a:p>
            <a:r>
              <a:rPr lang="en-US" i="1" dirty="0" smtClean="0"/>
              <a:t>mariya@cs.ucsb.edu</a:t>
            </a: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98" y="102055"/>
            <a:ext cx="3357288" cy="406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6" y="264160"/>
            <a:ext cx="3342640" cy="250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67" y="2762834"/>
            <a:ext cx="2771905" cy="369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64" y="112336"/>
            <a:ext cx="3371438" cy="252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Placeholder 4"/>
          <p:cNvSpPr txBox="1">
            <a:spLocks/>
          </p:cNvSpPr>
          <p:nvPr/>
        </p:nvSpPr>
        <p:spPr>
          <a:xfrm>
            <a:off x="3600876" y="4610770"/>
            <a:ext cx="5137574" cy="1608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This work was done in</a:t>
            </a:r>
            <a:r>
              <a:rPr lang="bg-BG" sz="2000" dirty="0" smtClean="0"/>
              <a:t> </a:t>
            </a:r>
            <a:r>
              <a:rPr lang="en-US" sz="2000" dirty="0" smtClean="0"/>
              <a:t>collaboration with:</a:t>
            </a:r>
            <a:r>
              <a:rPr lang="bg-BG" sz="2000" dirty="0" smtClean="0"/>
              <a:t> </a:t>
            </a:r>
            <a:r>
              <a:rPr lang="en-US" sz="2000" dirty="0" smtClean="0"/>
              <a:t>Elizabeth Belding;</a:t>
            </a:r>
            <a:r>
              <a:rPr lang="bg-BG" sz="2000" dirty="0" smtClean="0"/>
              <a:t> </a:t>
            </a:r>
            <a:r>
              <a:rPr lang="en-US" sz="2000" dirty="0" err="1" smtClean="0"/>
              <a:t>Veljko</a:t>
            </a:r>
            <a:r>
              <a:rPr lang="en-US" sz="2000" dirty="0" smtClean="0"/>
              <a:t> </a:t>
            </a:r>
            <a:r>
              <a:rPr lang="en-US" sz="2000" dirty="0" err="1" smtClean="0"/>
              <a:t>Pejovic</a:t>
            </a:r>
            <a:r>
              <a:rPr lang="en-US" sz="2000" dirty="0" smtClean="0"/>
              <a:t>;</a:t>
            </a:r>
            <a:r>
              <a:rPr lang="bg-BG" sz="2000" dirty="0" smtClean="0"/>
              <a:t> </a:t>
            </a:r>
            <a:r>
              <a:rPr lang="en-US" sz="2000" dirty="0" smtClean="0"/>
              <a:t>David Johnson;</a:t>
            </a:r>
            <a:r>
              <a:rPr lang="bg-BG" sz="2000" dirty="0" smtClean="0"/>
              <a:t> </a:t>
            </a:r>
            <a:r>
              <a:rPr lang="en-US" sz="2000" dirty="0" err="1" smtClean="0"/>
              <a:t>Arghyadip</a:t>
            </a:r>
            <a:r>
              <a:rPr lang="en-US" sz="2000" dirty="0" smtClean="0"/>
              <a:t> Paul; Morgan Vigil; Paul Schmitt; Partners </a:t>
            </a:r>
            <a:r>
              <a:rPr lang="en-US" sz="2000" dirty="0"/>
              <a:t>from </a:t>
            </a:r>
            <a:r>
              <a:rPr lang="en-US" sz="2000" dirty="0" err="1"/>
              <a:t>LinkNet</a:t>
            </a:r>
            <a:r>
              <a:rPr lang="en-US" sz="2000" dirty="0"/>
              <a:t>, </a:t>
            </a:r>
            <a:r>
              <a:rPr lang="en-US" sz="2000" dirty="0" err="1" smtClean="0"/>
              <a:t>Macha</a:t>
            </a:r>
            <a:r>
              <a:rPr lang="en-US" sz="2000" dirty="0" smtClean="0"/>
              <a:t>; Kate </a:t>
            </a:r>
            <a:r>
              <a:rPr lang="en-US" sz="2000" dirty="0" err="1" smtClean="0"/>
              <a:t>Milosavljevic</a:t>
            </a: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450" y="4141107"/>
            <a:ext cx="2933957" cy="218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64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Subscription Trends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560" y="2328462"/>
            <a:ext cx="4950349" cy="3233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6" y="2412444"/>
            <a:ext cx="4920923" cy="305406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697444" y="5489582"/>
            <a:ext cx="2462686" cy="3323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Computer-based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38749" y="5489582"/>
            <a:ext cx="2099149" cy="33232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Mobile-based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851811" y="1693738"/>
            <a:ext cx="2030124" cy="3494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Broadband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6</a:t>
            </a:fld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174850" y="1569522"/>
            <a:ext cx="3223285" cy="7358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Broadband access is still very limited.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81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>
            <a:spLocks/>
          </p:cNvSpPr>
          <p:nvPr/>
        </p:nvSpPr>
        <p:spPr>
          <a:xfrm>
            <a:off x="1706880" y="2239963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“Mobile network operators find it commercially infeasible to operate in rural areas.”</a:t>
            </a:r>
            <a:endParaRPr lang="en-US" sz="3600" b="1" dirty="0"/>
          </a:p>
        </p:txBody>
      </p:sp>
      <p:sp>
        <p:nvSpPr>
          <p:cNvPr id="4" name="Subtitle 6"/>
          <p:cNvSpPr txBox="1">
            <a:spLocks/>
          </p:cNvSpPr>
          <p:nvPr/>
        </p:nvSpPr>
        <p:spPr>
          <a:xfrm>
            <a:off x="1706880" y="3799682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dirty="0" smtClean="0"/>
              <a:t>World Bank’s 2012 report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dirty="0" smtClean="0"/>
              <a:t>on maximizing mobile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8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Commercially-Infeasible?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1357947"/>
            <a:ext cx="5791200" cy="507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40" y="157479"/>
            <a:ext cx="1058642" cy="928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1265428"/>
            <a:ext cx="11694160" cy="540969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37" y="3058159"/>
            <a:ext cx="2157927" cy="2430971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8726209" y="2955402"/>
            <a:ext cx="2661920" cy="20486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00" y="2484810"/>
            <a:ext cx="570391" cy="1381923"/>
          </a:xfrm>
          <a:prstGeom prst="rect">
            <a:avLst/>
          </a:prstGeom>
        </p:spPr>
      </p:pic>
      <p:sp>
        <p:nvSpPr>
          <p:cNvPr id="14" name="Hexagon 13"/>
          <p:cNvSpPr/>
          <p:nvPr/>
        </p:nvSpPr>
        <p:spPr>
          <a:xfrm>
            <a:off x="1004667" y="3540183"/>
            <a:ext cx="2661920" cy="20486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58" y="3175772"/>
            <a:ext cx="570391" cy="1381923"/>
          </a:xfrm>
          <a:prstGeom prst="rect">
            <a:avLst/>
          </a:prstGeom>
        </p:spPr>
      </p:pic>
      <p:sp>
        <p:nvSpPr>
          <p:cNvPr id="16" name="Hexagon 15"/>
          <p:cNvSpPr/>
          <p:nvPr/>
        </p:nvSpPr>
        <p:spPr>
          <a:xfrm>
            <a:off x="3148884" y="4533131"/>
            <a:ext cx="2661920" cy="20486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75" y="4168720"/>
            <a:ext cx="570391" cy="1381923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endCxn id="9" idx="3"/>
          </p:cNvCxnSpPr>
          <p:nvPr/>
        </p:nvCxnSpPr>
        <p:spPr>
          <a:xfrm flipH="1" flipV="1">
            <a:off x="9909891" y="3175772"/>
            <a:ext cx="247304" cy="7500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898640" y="2641277"/>
            <a:ext cx="2570557" cy="10802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898640" y="2494314"/>
            <a:ext cx="2484793" cy="1056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769755" y="2557578"/>
            <a:ext cx="1116864" cy="12378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66" y="4061971"/>
            <a:ext cx="352431" cy="7132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024" y="3872465"/>
            <a:ext cx="352431" cy="7132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1265428"/>
            <a:ext cx="11694160" cy="540969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the call could be local?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40" y="157479"/>
            <a:ext cx="1058642" cy="928053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8726209" y="2955402"/>
            <a:ext cx="2661920" cy="20486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/>
          <p:cNvSpPr/>
          <p:nvPr/>
        </p:nvSpPr>
        <p:spPr>
          <a:xfrm>
            <a:off x="1004667" y="3540183"/>
            <a:ext cx="2661920" cy="20486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3148884" y="4533131"/>
            <a:ext cx="2661920" cy="20486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9" idx="3"/>
          </p:cNvCxnSpPr>
          <p:nvPr/>
        </p:nvCxnSpPr>
        <p:spPr>
          <a:xfrm flipH="1" flipV="1">
            <a:off x="9909891" y="3175772"/>
            <a:ext cx="247304" cy="7500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9236629" y="2641277"/>
            <a:ext cx="232569" cy="4471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9103696" y="2494315"/>
            <a:ext cx="279737" cy="5951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769755" y="2557578"/>
            <a:ext cx="1116864" cy="12378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16" y="2898331"/>
            <a:ext cx="1126772" cy="1269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00" y="2484810"/>
            <a:ext cx="570391" cy="13819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65" y="4542533"/>
            <a:ext cx="1126772" cy="1269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70" y="3594421"/>
            <a:ext cx="1126772" cy="12693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58" y="3175772"/>
            <a:ext cx="570391" cy="1381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75" y="4168720"/>
            <a:ext cx="570391" cy="138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66" y="4061971"/>
            <a:ext cx="352431" cy="7132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024" y="3872465"/>
            <a:ext cx="352431" cy="7132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9422-359E-4EC8-8216-1B04C77B10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7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19089</TotalTime>
  <Words>2071</Words>
  <Application>Microsoft Macintosh PowerPoint</Application>
  <PresentationFormat>Custom</PresentationFormat>
  <Paragraphs>536</Paragraphs>
  <Slides>58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Modular Wireless Networks for Infrastructurally-Challenged Environments</vt:lpstr>
      <vt:lpstr>Connectivity as an Enabler</vt:lpstr>
      <vt:lpstr>Affordability and Accessibility</vt:lpstr>
      <vt:lpstr>Affordability and Accessibility</vt:lpstr>
      <vt:lpstr>Subscription Trends</vt:lpstr>
      <vt:lpstr>Subscription Trends</vt:lpstr>
      <vt:lpstr>PowerPoint Presentation</vt:lpstr>
      <vt:lpstr>Why Commercially-Infeasible?</vt:lpstr>
      <vt:lpstr>What if the call could be local?</vt:lpstr>
      <vt:lpstr>Thesis Statement</vt:lpstr>
      <vt:lpstr>PowerPoint Presentation</vt:lpstr>
      <vt:lpstr>Identifying Challenges</vt:lpstr>
      <vt:lpstr>Methodology: Sociological Approach</vt:lpstr>
      <vt:lpstr>Methodology: Technological Approach</vt:lpstr>
      <vt:lpstr>Identifying Challenges: Internet Usage</vt:lpstr>
      <vt:lpstr>Network Architecture</vt:lpstr>
      <vt:lpstr>Background of Analysis</vt:lpstr>
      <vt:lpstr>Implications on Content Access/Generation</vt:lpstr>
      <vt:lpstr>Usage: Top Web Sites</vt:lpstr>
      <vt:lpstr>Usage: Top-4 Services Success and Failure</vt:lpstr>
      <vt:lpstr>The Increased Bandwidth Fallacy</vt:lpstr>
      <vt:lpstr>PowerPoint Presentation</vt:lpstr>
      <vt:lpstr>Identifying Challenges: Bringing Visibility to  Rural Cellular Users</vt:lpstr>
      <vt:lpstr>Bringing Visibility to Rural Users</vt:lpstr>
      <vt:lpstr>Bringing Visibility to Rural Users</vt:lpstr>
      <vt:lpstr>Bringing Visibility to Rural Users</vt:lpstr>
      <vt:lpstr>Bringing Visibility to Rural Users</vt:lpstr>
      <vt:lpstr>Connectivity Solutions:  Local Cellular Network Services in Remote Areas</vt:lpstr>
      <vt:lpstr>Kwiizya*: Architecture</vt:lpstr>
      <vt:lpstr>Kwiizya: Architecture</vt:lpstr>
      <vt:lpstr>Kwiizya: Call Switching</vt:lpstr>
      <vt:lpstr>Kwiizya: SMS Switching</vt:lpstr>
      <vt:lpstr>Support of SMS Applications (IM-SMS)</vt:lpstr>
      <vt:lpstr>Macha, Zambia</vt:lpstr>
      <vt:lpstr>The Base Station</vt:lpstr>
      <vt:lpstr>Installation Sites</vt:lpstr>
      <vt:lpstr>Power Quality in Macha</vt:lpstr>
      <vt:lpstr>The Power Supply</vt:lpstr>
      <vt:lpstr>The Network in Macha</vt:lpstr>
      <vt:lpstr>Evaluation</vt:lpstr>
      <vt:lpstr>Controlled Experiments Setup</vt:lpstr>
      <vt:lpstr>Performance: SMS Delay</vt:lpstr>
      <vt:lpstr>Performance: Call Quality</vt:lpstr>
      <vt:lpstr>Performance: IM to SMS</vt:lpstr>
      <vt:lpstr>Performance: IM to SMS</vt:lpstr>
      <vt:lpstr>PowerPoint Presentation</vt:lpstr>
      <vt:lpstr>Proposed Work:  HybridCell: Coexistence of Cellular Networks</vt:lpstr>
      <vt:lpstr>HybridCell: Architecture</vt:lpstr>
      <vt:lpstr>HybridCell vs. Commercial Network </vt:lpstr>
      <vt:lpstr>HybridCell Use-Cases</vt:lpstr>
      <vt:lpstr>HybridCell: Research Challenges</vt:lpstr>
      <vt:lpstr>Proposed Work:  TxMiner: DSA beyond TV White Spaces</vt:lpstr>
      <vt:lpstr>TxMiner: DSA Beyond TV White Spaces</vt:lpstr>
      <vt:lpstr>TxMiner Goal</vt:lpstr>
      <vt:lpstr>TxMiner Applications</vt:lpstr>
      <vt:lpstr>In Conclusion</vt:lpstr>
      <vt:lpstr>PhD Timeline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Petko Bogdanov</cp:lastModifiedBy>
  <cp:revision>295</cp:revision>
  <dcterms:created xsi:type="dcterms:W3CDTF">2013-10-30T22:24:05Z</dcterms:created>
  <dcterms:modified xsi:type="dcterms:W3CDTF">2013-11-19T21:19:13Z</dcterms:modified>
</cp:coreProperties>
</file>