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4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4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8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4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1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5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8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4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7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4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3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A98BC-80C1-4EBA-9CBC-1B45E0C199F4}" type="datetimeFigureOut">
              <a:rPr lang="en-US" smtClean="0"/>
              <a:pPr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3FBA1-CFD8-43DB-B512-C843449428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0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Focus Group 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Models, Data Architectures and Analytics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DRAFT summary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65171" y="6001555"/>
            <a:ext cx="7141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NSF Spectrum Measurement Infrastructure Workshop at IIT, Apr. 6-7,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Collection </a:t>
            </a:r>
            <a:r>
              <a:rPr lang="en-US" dirty="0"/>
              <a:t>Models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sz="3100" dirty="0"/>
              <a:t>or “how do we make the data most useful”)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It’s important to know: </a:t>
            </a:r>
          </a:p>
          <a:p>
            <a:pPr lvl="1"/>
            <a:r>
              <a:rPr lang="en-US" dirty="0" smtClean="0"/>
              <a:t>What the data is being collected for? - e.g., Paul’s K’s four uses </a:t>
            </a:r>
          </a:p>
          <a:p>
            <a:pPr lvl="2"/>
            <a:r>
              <a:rPr lang="en-US" dirty="0" smtClean="0"/>
              <a:t>Preparing </a:t>
            </a:r>
            <a:r>
              <a:rPr lang="en-US" dirty="0"/>
              <a:t>to share (how will we make sharing work</a:t>
            </a:r>
            <a:r>
              <a:rPr lang="en-US" dirty="0" smtClean="0"/>
              <a:t>?)</a:t>
            </a:r>
          </a:p>
          <a:p>
            <a:pPr lvl="2"/>
            <a:r>
              <a:rPr lang="en-US" dirty="0" smtClean="0"/>
              <a:t>Sharing </a:t>
            </a:r>
            <a:r>
              <a:rPr lang="en-US" dirty="0"/>
              <a:t>(what can be shared right now</a:t>
            </a:r>
            <a:r>
              <a:rPr lang="en-US" dirty="0" smtClean="0"/>
              <a:t>?)</a:t>
            </a:r>
          </a:p>
          <a:p>
            <a:pPr lvl="2"/>
            <a:r>
              <a:rPr lang="en-US" dirty="0" smtClean="0"/>
              <a:t>Post-sharing </a:t>
            </a:r>
            <a:r>
              <a:rPr lang="en-US" dirty="0"/>
              <a:t>(how is sharing working</a:t>
            </a:r>
            <a:r>
              <a:rPr lang="en-US" dirty="0" smtClean="0"/>
              <a:t>?)</a:t>
            </a:r>
          </a:p>
          <a:p>
            <a:pPr lvl="2"/>
            <a:r>
              <a:rPr lang="en-US" dirty="0" smtClean="0"/>
              <a:t>Enforcement </a:t>
            </a:r>
            <a:r>
              <a:rPr lang="en-US" dirty="0"/>
              <a:t>(who’s cheating</a:t>
            </a:r>
            <a:r>
              <a:rPr lang="en-US" dirty="0" smtClean="0"/>
              <a:t>?) </a:t>
            </a:r>
          </a:p>
          <a:p>
            <a:pPr lvl="2"/>
            <a:r>
              <a:rPr lang="en-US" dirty="0" smtClean="0"/>
              <a:t>(Localized network optimization could be another key use case)</a:t>
            </a:r>
          </a:p>
          <a:p>
            <a:pPr lvl="1"/>
            <a:r>
              <a:rPr lang="en-US" dirty="0" smtClean="0"/>
              <a:t>How the data was collected? - the Data Provenance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		Definition of </a:t>
            </a:r>
            <a:r>
              <a:rPr lang="en-US" sz="1800" b="1" i="1" dirty="0"/>
              <a:t>provenance</a:t>
            </a:r>
            <a:r>
              <a:rPr lang="en-US" sz="1800" b="1" dirty="0"/>
              <a:t>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1800" i="1" dirty="0" smtClean="0"/>
              <a:t>		1</a:t>
            </a:r>
            <a:r>
              <a:rPr lang="en-US" sz="1800" dirty="0" smtClean="0"/>
              <a:t> </a:t>
            </a:r>
            <a:r>
              <a:rPr lang="en-US" sz="1800" dirty="0"/>
              <a:t>:  </a:t>
            </a:r>
            <a:r>
              <a:rPr lang="en-US" sz="1800" dirty="0" smtClean="0"/>
              <a:t>origin, source</a:t>
            </a:r>
            <a:endParaRPr lang="en-US" sz="1800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1800" i="1" dirty="0" smtClean="0"/>
              <a:t>		2</a:t>
            </a:r>
            <a:r>
              <a:rPr lang="en-US" sz="1800" dirty="0" smtClean="0"/>
              <a:t> </a:t>
            </a:r>
            <a:r>
              <a:rPr lang="en-US" sz="1800" dirty="0"/>
              <a:t>:  the history of ownership of a valued object or work of art or literature</a:t>
            </a:r>
          </a:p>
          <a:p>
            <a:pPr lvl="2"/>
            <a:r>
              <a:rPr lang="en-US" dirty="0" smtClean="0"/>
              <a:t>Need a spec sheet for the data to make it useful. What is your collection set-up?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Need full description of processing chain - reproducibility</a:t>
            </a:r>
          </a:p>
          <a:p>
            <a:pPr lvl="1"/>
            <a:r>
              <a:rPr lang="en-US" dirty="0" smtClean="0"/>
              <a:t>What is the location? In terms of </a:t>
            </a:r>
          </a:p>
          <a:p>
            <a:pPr lvl="2"/>
            <a:r>
              <a:rPr lang="en-US" dirty="0" smtClean="0"/>
              <a:t>Geography, topography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requency</a:t>
            </a:r>
          </a:p>
          <a:p>
            <a:pPr lvl="2"/>
            <a:r>
              <a:rPr lang="en-US" dirty="0" smtClean="0"/>
              <a:t>Time (of day, of year) </a:t>
            </a:r>
          </a:p>
          <a:p>
            <a:pPr lvl="2"/>
            <a:r>
              <a:rPr lang="en-US" dirty="0" smtClean="0"/>
              <a:t>Distance between </a:t>
            </a:r>
            <a:r>
              <a:rPr lang="en-US" dirty="0" err="1" smtClean="0"/>
              <a:t>tx</a:t>
            </a:r>
            <a:r>
              <a:rPr lang="en-US" dirty="0" smtClean="0"/>
              <a:t> and </a:t>
            </a:r>
            <a:r>
              <a:rPr lang="en-US" dirty="0" err="1" smtClean="0"/>
              <a:t>rx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67601" y="6176963"/>
            <a:ext cx="49071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Focus Group B: NSF Spectrum Measurement Infrastructure Workshop at IIT, Apr. 6-7, 2016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322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</a:t>
            </a:r>
            <a:r>
              <a:rPr lang="en-US" dirty="0"/>
              <a:t>Models</a:t>
            </a:r>
            <a:br>
              <a:rPr lang="en-US" dirty="0"/>
            </a:br>
            <a:r>
              <a:rPr lang="en-US" sz="2800" dirty="0"/>
              <a:t>(or “how do we make the data most </a:t>
            </a:r>
            <a:r>
              <a:rPr lang="en-US" sz="2800" dirty="0" smtClean="0"/>
              <a:t>useful”)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Some ideas for data collection:</a:t>
            </a:r>
          </a:p>
          <a:p>
            <a:pPr marL="0" indent="0"/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First describe the abstractions</a:t>
            </a:r>
          </a:p>
          <a:p>
            <a:pPr lvl="1"/>
            <a:r>
              <a:rPr lang="en-US" dirty="0" smtClean="0"/>
              <a:t>Microsoft extensible schema</a:t>
            </a:r>
          </a:p>
          <a:p>
            <a:pPr marL="228600" lvl="1">
              <a:spcBef>
                <a:spcPts val="1000"/>
              </a:spcBef>
            </a:pPr>
            <a:r>
              <a:rPr lang="en-US" sz="2824" dirty="0" smtClean="0"/>
              <a:t>Consider what astronomy and other fields (high-energy physics?) have done (Paul Brown to supply some detail) </a:t>
            </a:r>
            <a:endParaRPr lang="en-US" dirty="0" smtClean="0"/>
          </a:p>
          <a:p>
            <a:r>
              <a:rPr lang="en-US" dirty="0" smtClean="0"/>
              <a:t>Enable “edge processing”</a:t>
            </a:r>
          </a:p>
          <a:p>
            <a:pPr lvl="1"/>
            <a:r>
              <a:rPr lang="en-US" dirty="0" smtClean="0"/>
              <a:t>Encourage the “blooming of a thousand dissertations” </a:t>
            </a:r>
          </a:p>
          <a:p>
            <a:pPr lvl="1"/>
            <a:r>
              <a:rPr lang="en-US" dirty="0" smtClean="0"/>
              <a:t>Different communities have different needs. Don’t try to anticipate those needs. Keep it open. </a:t>
            </a:r>
          </a:p>
          <a:p>
            <a:pPr lvl="1"/>
            <a:r>
              <a:rPr lang="en-US" dirty="0" smtClean="0"/>
              <a:t>Define a grading system for data in term of granularity and the amount of metadata, e.g.</a:t>
            </a:r>
          </a:p>
          <a:p>
            <a:pPr lvl="2"/>
            <a:r>
              <a:rPr lang="en-US" dirty="0" smtClean="0"/>
              <a:t>I/Q samples</a:t>
            </a:r>
          </a:p>
          <a:p>
            <a:pPr lvl="3"/>
            <a:r>
              <a:rPr lang="en-US" dirty="0" smtClean="0"/>
              <a:t>Security/privacy issues need to be addressed</a:t>
            </a:r>
          </a:p>
          <a:p>
            <a:pPr lvl="2"/>
            <a:r>
              <a:rPr lang="en-US" dirty="0" smtClean="0"/>
              <a:t>Decimated I/Q samples</a:t>
            </a:r>
          </a:p>
          <a:p>
            <a:pPr lvl="2"/>
            <a:r>
              <a:rPr lang="en-US" dirty="0" smtClean="0"/>
              <a:t>Occupancy</a:t>
            </a:r>
          </a:p>
          <a:p>
            <a:pPr lvl="2"/>
            <a:r>
              <a:rPr lang="en-US" dirty="0" smtClean="0"/>
              <a:t>Metrics/Statistics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67601" y="6176963"/>
            <a:ext cx="49071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Focus Group B: NSF Spectrum Measurement Infrastructure Workshop at IIT, Apr. 6-7, 2016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04016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Architectures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kinds of data architectures </a:t>
            </a:r>
            <a:r>
              <a:rPr lang="en-US" dirty="0" smtClean="0"/>
              <a:t>are (or will </a:t>
            </a:r>
            <a:r>
              <a:rPr lang="en-US" dirty="0"/>
              <a:t>be </a:t>
            </a:r>
            <a:r>
              <a:rPr lang="en-US" dirty="0" smtClean="0"/>
              <a:t>needed) </a:t>
            </a:r>
            <a:r>
              <a:rPr lang="en-US" dirty="0"/>
              <a:t>for spectrum measurement and spectrum sensing? Are there existing data architectures that can be used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chemeClr val="tx2"/>
                </a:solidFill>
              </a:rPr>
              <a:t>yes, astronomical data storage and retrieval methods</a:t>
            </a:r>
            <a:r>
              <a:rPr lang="en-US" dirty="0" smtClean="0"/>
              <a:t>) or </a:t>
            </a:r>
            <a:r>
              <a:rPr lang="en-US" dirty="0"/>
              <a:t>are there unique requirements that are not being met today or that we anticipate will not be met in the near future (next 5 years) or farther out (5-10 years) or still farther out (&gt;10 years)?   </a:t>
            </a:r>
          </a:p>
          <a:p>
            <a:pPr lvl="1"/>
            <a:r>
              <a:rPr lang="en-US" dirty="0"/>
              <a:t>Requirements w.r.t. </a:t>
            </a:r>
          </a:p>
          <a:p>
            <a:pPr lvl="2"/>
            <a:r>
              <a:rPr lang="en-US" dirty="0"/>
              <a:t>Storage</a:t>
            </a:r>
          </a:p>
          <a:p>
            <a:pPr lvl="2"/>
            <a:r>
              <a:rPr lang="en-US" dirty="0"/>
              <a:t>Access</a:t>
            </a:r>
          </a:p>
          <a:p>
            <a:pPr lvl="2"/>
            <a:r>
              <a:rPr lang="en-US" dirty="0"/>
              <a:t>Formatting</a:t>
            </a:r>
          </a:p>
          <a:p>
            <a:pPr lvl="2"/>
            <a:r>
              <a:rPr lang="en-US" dirty="0"/>
              <a:t>Archiving</a:t>
            </a:r>
          </a:p>
          <a:p>
            <a:pPr lvl="1"/>
            <a:r>
              <a:rPr lang="en-US" dirty="0"/>
              <a:t>Unique hardware architectural characteristics or requirements</a:t>
            </a:r>
          </a:p>
          <a:p>
            <a:pPr lvl="1"/>
            <a:r>
              <a:rPr lang="en-US" dirty="0"/>
              <a:t>Unique software architectural characteristics or requirements</a:t>
            </a:r>
          </a:p>
          <a:p>
            <a:pPr lvl="1"/>
            <a:r>
              <a:rPr lang="en-US" dirty="0"/>
              <a:t>Specialized query languages</a:t>
            </a:r>
          </a:p>
          <a:p>
            <a:pPr lvl="1"/>
            <a:r>
              <a:rPr lang="en-US" dirty="0"/>
              <a:t>Streaming/</a:t>
            </a:r>
            <a:r>
              <a:rPr lang="en-US" dirty="0" err="1"/>
              <a:t>Realtime</a:t>
            </a:r>
            <a:r>
              <a:rPr lang="en-US" dirty="0"/>
              <a:t> data analysis </a:t>
            </a:r>
          </a:p>
          <a:p>
            <a:pPr lvl="1"/>
            <a:r>
              <a:rPr lang="en-US" dirty="0"/>
              <a:t>Detection/Classification of anomalous behavior 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67601" y="6176963"/>
            <a:ext cx="49071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Focus Group B: NSF Spectrum Measurement Infrastructure Workshop at IIT, Apr. 6-7, 2016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5947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89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Some ideas with regard to data architectures:</a:t>
            </a:r>
          </a:p>
          <a:p>
            <a:pPr marL="0" indent="0">
              <a:buNone/>
            </a:pPr>
            <a:r>
              <a:rPr lang="en-US" sz="1600" dirty="0" smtClean="0"/>
              <a:t>Start with a benchmark –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a sample of 10 common queries</a:t>
            </a:r>
          </a:p>
          <a:p>
            <a:pPr marL="0" indent="0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QoS</a:t>
            </a:r>
            <a:r>
              <a:rPr lang="en-US" sz="1600" dirty="0" smtClean="0"/>
              <a:t> goals – data integrity, completeness, accessibility, …</a:t>
            </a:r>
          </a:p>
          <a:p>
            <a:pPr marL="0" indent="0">
              <a:buNone/>
            </a:pPr>
            <a:r>
              <a:rPr lang="en-US" sz="1600" dirty="0" smtClean="0"/>
              <a:t>What are the numerical “building blocks” that will be used by researchers and practitioners? </a:t>
            </a:r>
          </a:p>
          <a:p>
            <a:pPr marL="0" indent="0">
              <a:buNone/>
            </a:pPr>
            <a:r>
              <a:rPr lang="en-US" sz="1600" dirty="0" smtClean="0"/>
              <a:t>Should there be an interpretation of the data included in the data?</a:t>
            </a:r>
          </a:p>
          <a:p>
            <a:pPr marL="0" indent="0">
              <a:buNone/>
            </a:pPr>
            <a:r>
              <a:rPr lang="en-US" sz="1600" dirty="0" smtClean="0"/>
              <a:t>How can the results be made more accessible?</a:t>
            </a:r>
          </a:p>
          <a:p>
            <a:pPr marL="0" indent="0">
              <a:buNone/>
            </a:pPr>
            <a:r>
              <a:rPr lang="en-US" sz="1600" dirty="0" smtClean="0"/>
              <a:t>What is needed for Visualization? For Machine Learning?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This needs some serious investigation but should be done in the course of research questions rather than independently</a:t>
            </a:r>
          </a:p>
          <a:p>
            <a:pPr marL="0" indent="0">
              <a:buNone/>
            </a:pPr>
            <a:r>
              <a:rPr lang="en-US" sz="1600" dirty="0" smtClean="0"/>
              <a:t>How can we reduce the learning curve for doing analytics on collected data?</a:t>
            </a:r>
          </a:p>
          <a:p>
            <a:pPr marL="0" indent="0">
              <a:buNone/>
            </a:pPr>
            <a:r>
              <a:rPr lang="en-US" sz="1600" dirty="0" smtClean="0"/>
              <a:t>How do we address the real-time data analysis use cases? </a:t>
            </a:r>
          </a:p>
          <a:p>
            <a:pPr marL="0" indent="0">
              <a:buNone/>
            </a:pPr>
            <a:r>
              <a:rPr lang="en-US" sz="1600" dirty="0" smtClean="0"/>
              <a:t>How to effectively use spectrum based on spectrum monitoring?</a:t>
            </a:r>
          </a:p>
          <a:p>
            <a:pPr marL="0" indent="0">
              <a:buNone/>
            </a:pPr>
            <a:r>
              <a:rPr lang="en-US" sz="1600" dirty="0" smtClean="0"/>
              <a:t>How do we do predictive analytics?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lvl="3"/>
            <a:endParaRPr lang="en-US" sz="1600" dirty="0" smtClean="0"/>
          </a:p>
          <a:p>
            <a:pPr lvl="3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67601" y="6176963"/>
            <a:ext cx="49071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Focus Group B: NSF Spectrum Measurement Infrastructure Workshop at IIT, Apr. 6-7, 2016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7711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40182"/>
            <a:ext cx="10515600" cy="1325563"/>
          </a:xfrm>
        </p:spPr>
        <p:txBody>
          <a:bodyPr/>
          <a:lstStyle/>
          <a:p>
            <a:r>
              <a:rPr lang="en-US" dirty="0" smtClean="0"/>
              <a:t>The cost of a sensor infra-structure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577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At least one and possibly two or more sensors are needed per AP or BS in dense urban and likely less for less dense networks. </a:t>
            </a:r>
          </a:p>
          <a:p>
            <a:pPr marL="0" indent="0">
              <a:buNone/>
            </a:pPr>
            <a:r>
              <a:rPr lang="en-US" sz="1600" dirty="0"/>
              <a:t>Each sensor would cost about $100</a:t>
            </a:r>
          </a:p>
          <a:p>
            <a:pPr marL="0" indent="0">
              <a:buNone/>
            </a:pPr>
            <a:r>
              <a:rPr lang="en-US" sz="1600" dirty="0"/>
              <a:t>Backhaul costs would be high unless a fiber infrastructure in already in place. Wireless backhaul not ready. Requires investigation.</a:t>
            </a:r>
          </a:p>
          <a:p>
            <a:pPr marL="0" indent="0">
              <a:buNone/>
            </a:pPr>
            <a:r>
              <a:rPr lang="en-US" sz="1600" dirty="0"/>
              <a:t>It costs between $13 and $60 per sensor per month to store and process the data</a:t>
            </a:r>
          </a:p>
          <a:p>
            <a:pPr marL="0" indent="0">
              <a:buNone/>
            </a:pPr>
            <a:r>
              <a:rPr lang="en-US" sz="1600" dirty="0"/>
              <a:t>There are significant O&amp;M costs that need to be investigated</a:t>
            </a:r>
          </a:p>
          <a:p>
            <a:pPr marL="0" indent="0">
              <a:buNone/>
            </a:pPr>
            <a:r>
              <a:rPr lang="en-US" sz="1600" dirty="0"/>
              <a:t>The bill for a large city could be around $300/</a:t>
            </a:r>
            <a:r>
              <a:rPr lang="en-US" sz="1600" dirty="0" err="1"/>
              <a:t>yr</a:t>
            </a:r>
            <a:r>
              <a:rPr lang="en-US" sz="1600" dirty="0"/>
              <a:t> (yikes</a:t>
            </a:r>
            <a:r>
              <a:rPr lang="en-US" sz="1600" dirty="0" smtClean="0"/>
              <a:t>!)</a:t>
            </a:r>
          </a:p>
          <a:p>
            <a:pPr marL="0" indent="0">
              <a:buNone/>
            </a:pPr>
            <a:r>
              <a:rPr lang="en-US" sz="1600" dirty="0" smtClean="0"/>
              <a:t>Some creativity needed here to make sensor-supported spectrum sharing work.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e.g. can it be done with low bitrate reporting? 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And then what is the gain over DB-based sharing?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There are various </a:t>
            </a:r>
            <a:r>
              <a:rPr lang="en-US" sz="1600" dirty="0" smtClean="0"/>
              <a:t>“business” </a:t>
            </a:r>
            <a:r>
              <a:rPr lang="en-US" sz="1600" dirty="0"/>
              <a:t>models: </a:t>
            </a:r>
          </a:p>
          <a:p>
            <a:pPr marL="0" indent="0">
              <a:buNone/>
            </a:pPr>
            <a:r>
              <a:rPr lang="en-US" sz="1600" dirty="0"/>
              <a:t>	gov’t pays (directly or indirectly) to collect the data in an ad-hoc manner</a:t>
            </a:r>
          </a:p>
          <a:p>
            <a:pPr marL="0" indent="0">
              <a:buNone/>
            </a:pPr>
            <a:r>
              <a:rPr lang="en-US" sz="1600" dirty="0"/>
              <a:t>	it is a non-profit enterprise with volunteers providing data to a broker (e.g. Weather or Wikipedia)</a:t>
            </a:r>
          </a:p>
          <a:p>
            <a:pPr marL="0" indent="0">
              <a:buNone/>
            </a:pPr>
            <a:r>
              <a:rPr lang="en-US" sz="1600" dirty="0"/>
              <a:t>	Someone makes a profitable business out of collecting, storing, preparing (and etc.) the data and </a:t>
            </a:r>
          </a:p>
          <a:p>
            <a:pPr marL="0" indent="0">
              <a:buNone/>
            </a:pPr>
            <a:r>
              <a:rPr lang="en-US" sz="1600" dirty="0"/>
              <a:t>	makes it available to people who pay to access it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lvl="3"/>
            <a:endParaRPr lang="en-US" sz="1600" dirty="0" smtClean="0"/>
          </a:p>
          <a:p>
            <a:pPr lvl="3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67601" y="6511817"/>
            <a:ext cx="49071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Focus Group B: NSF Spectrum Measurement Infrastructure Workshop at IIT, Apr. 6-7, 2016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6798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526</Words>
  <Application>Microsoft Office PowerPoint</Application>
  <PresentationFormat>Widescreen</PresentationFormat>
  <Paragraphs>97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Focus Group B</vt:lpstr>
      <vt:lpstr>Data Collection Models  (or “how do we make the data most useful”) </vt:lpstr>
      <vt:lpstr>Data Collection Models (or “how do we make the data most useful”)</vt:lpstr>
      <vt:lpstr>Data Architectures </vt:lpstr>
      <vt:lpstr>Data Architectures</vt:lpstr>
      <vt:lpstr>The cost of a sensor infra-structure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Group B</dc:title>
  <dc:creator>Fleming, Phil (Nokia - US/Arlington Heights)</dc:creator>
  <cp:lastModifiedBy>Dennis Roberson</cp:lastModifiedBy>
  <cp:revision>20</cp:revision>
  <dcterms:created xsi:type="dcterms:W3CDTF">2016-04-07T03:33:46Z</dcterms:created>
  <dcterms:modified xsi:type="dcterms:W3CDTF">2016-04-07T18:24:07Z</dcterms:modified>
</cp:coreProperties>
</file>