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01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38B93-F491-4EA6-989D-E6EC431072D9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7566B-0A14-4434-884D-0C4EC36BF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7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7566B-0A14-4434-884D-0C4EC36BF8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26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48DF-D6BB-4686-8C4F-B798419C82A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C474-EAA5-40EE-91B0-61E5255D6B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48DF-D6BB-4686-8C4F-B798419C82A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C474-EAA5-40EE-91B0-61E5255D6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48DF-D6BB-4686-8C4F-B798419C82A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C474-EAA5-40EE-91B0-61E5255D6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48DF-D6BB-4686-8C4F-B798419C82A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C474-EAA5-40EE-91B0-61E5255D6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48DF-D6BB-4686-8C4F-B798419C82A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773C474-EAA5-40EE-91B0-61E5255D6B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48DF-D6BB-4686-8C4F-B798419C82A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C474-EAA5-40EE-91B0-61E5255D6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48DF-D6BB-4686-8C4F-B798419C82A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C474-EAA5-40EE-91B0-61E5255D6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48DF-D6BB-4686-8C4F-B798419C82A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C474-EAA5-40EE-91B0-61E5255D6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48DF-D6BB-4686-8C4F-B798419C82A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C474-EAA5-40EE-91B0-61E5255D6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48DF-D6BB-4686-8C4F-B798419C82A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C474-EAA5-40EE-91B0-61E5255D6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48DF-D6BB-4686-8C4F-B798419C82A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C474-EAA5-40EE-91B0-61E5255D6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9848DF-D6BB-4686-8C4F-B798419C82A4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773C474-EAA5-40EE-91B0-61E5255D6BE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Dynamic Spectrum Access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sz="4300" dirty="0" smtClean="0"/>
              <a:t>Methods, Requirements, and Concerns</a:t>
            </a:r>
          </a:p>
          <a:p>
            <a:endParaRPr lang="en-US" dirty="0"/>
          </a:p>
          <a:p>
            <a:r>
              <a:rPr lang="en-US" sz="2000" dirty="0" smtClean="0"/>
              <a:t>Greg Buchwald	Motorola Solutions, Inc.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Database-Enabled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09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Offers greatest protection to incumbents</a:t>
            </a:r>
          </a:p>
          <a:p>
            <a:r>
              <a:rPr lang="en-US" dirty="0" smtClean="0"/>
              <a:t>Requires access to the internet or control channel to query a trusted source database</a:t>
            </a:r>
          </a:p>
          <a:p>
            <a:r>
              <a:rPr lang="en-US" dirty="0" smtClean="0"/>
              <a:t>Current de facto method of choice</a:t>
            </a:r>
          </a:p>
          <a:p>
            <a:pPr lvl="1"/>
            <a:r>
              <a:rPr lang="en-US" dirty="0" smtClean="0"/>
              <a:t>TVWS</a:t>
            </a:r>
          </a:p>
          <a:p>
            <a:pPr lvl="1"/>
            <a:r>
              <a:rPr lang="en-US" dirty="0" smtClean="0"/>
              <a:t>3.55GHz</a:t>
            </a:r>
          </a:p>
          <a:p>
            <a:pPr lvl="2"/>
            <a:r>
              <a:rPr lang="en-US" dirty="0" smtClean="0"/>
              <a:t>Trusted sensing; credentials via database</a:t>
            </a:r>
          </a:p>
          <a:p>
            <a:r>
              <a:rPr lang="en-US" dirty="0" smtClean="0"/>
              <a:t>Excellent for fixed or nomadic access; can present issues for some mobile use-cases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MSI is a proponent of Geo-location Database spectrum access methods and has been a contributor to the art.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Spectrum Sensing-Enabled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On the surface, appears to be the best solution, but:</a:t>
            </a:r>
          </a:p>
          <a:p>
            <a:r>
              <a:rPr lang="en-US" dirty="0" smtClean="0"/>
              <a:t>Issues practical issues can make this difficult</a:t>
            </a:r>
          </a:p>
          <a:p>
            <a:pPr lvl="1"/>
            <a:r>
              <a:rPr lang="en-US" dirty="0" smtClean="0"/>
              <a:t>Hidden nodes</a:t>
            </a:r>
          </a:p>
          <a:p>
            <a:pPr lvl="1"/>
            <a:r>
              <a:rPr lang="en-US" dirty="0" smtClean="0"/>
              <a:t>Protection of RX sites; Receivers don’t radiate (much)</a:t>
            </a:r>
          </a:p>
          <a:p>
            <a:pPr lvl="1"/>
            <a:r>
              <a:rPr lang="en-US" dirty="0" smtClean="0"/>
              <a:t>Generally, must sense below the noise floor to avoid de-sense of incumbent services (time element)</a:t>
            </a:r>
          </a:p>
          <a:p>
            <a:pPr lvl="2"/>
            <a:r>
              <a:rPr lang="en-US" dirty="0" smtClean="0"/>
              <a:t>-132dBm Narrowband emissions</a:t>
            </a:r>
          </a:p>
          <a:p>
            <a:pPr lvl="2"/>
            <a:r>
              <a:rPr lang="en-US" dirty="0" smtClean="0"/>
              <a:t>-118dBm LTE (with many caveats)</a:t>
            </a:r>
          </a:p>
          <a:p>
            <a:pPr lvl="2"/>
            <a:r>
              <a:rPr lang="en-US" dirty="0" smtClean="0"/>
              <a:t>-116dBm TV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MSI fielded an early TVWS sensing system during FCC testing; channel sampling and ranking.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Making Sensing Work Properly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Multiple system components required</a:t>
            </a:r>
          </a:p>
          <a:p>
            <a:pPr lvl="1"/>
            <a:r>
              <a:rPr lang="en-US" dirty="0" smtClean="0"/>
              <a:t>Network of fixed sensing devices</a:t>
            </a:r>
          </a:p>
          <a:p>
            <a:pPr lvl="2"/>
            <a:r>
              <a:rPr lang="en-US" dirty="0" smtClean="0"/>
              <a:t>Establishes a long term and dynamic database of known waveforms correlated to frequency, location, and temporal behaviors</a:t>
            </a:r>
          </a:p>
          <a:p>
            <a:pPr lvl="2"/>
            <a:r>
              <a:rPr lang="en-US" dirty="0" smtClean="0"/>
              <a:t>Cooperative sensing gain – several papers on the subject</a:t>
            </a:r>
          </a:p>
          <a:p>
            <a:pPr lvl="1"/>
            <a:r>
              <a:rPr lang="en-US" dirty="0" smtClean="0"/>
              <a:t>Augmented by sensing-enabled subscriber / individuals units</a:t>
            </a:r>
          </a:p>
          <a:p>
            <a:pPr lvl="2"/>
            <a:r>
              <a:rPr lang="en-US" dirty="0" smtClean="0"/>
              <a:t>A form of “pay for play”; pay with device use and battery life in return for access</a:t>
            </a:r>
          </a:p>
          <a:p>
            <a:pPr lvl="2"/>
            <a:r>
              <a:rPr lang="en-US" dirty="0" smtClean="0"/>
              <a:t>At a minimum, sense the spectral neighborhood you intend to utilize</a:t>
            </a:r>
          </a:p>
          <a:p>
            <a:pPr lvl="2"/>
            <a:r>
              <a:rPr lang="en-US" dirty="0" smtClean="0"/>
              <a:t>Essentially passive mesh sensing with active feedback to the network of fixed devices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Sensing levels</a:t>
            </a:r>
          </a:p>
          <a:p>
            <a:pPr lvl="1"/>
            <a:r>
              <a:rPr lang="en-US" dirty="0" smtClean="0"/>
              <a:t>Generally into the noise; collaborative</a:t>
            </a:r>
          </a:p>
          <a:p>
            <a:pPr lvl="1"/>
            <a:r>
              <a:rPr lang="en-US" dirty="0" smtClean="0"/>
              <a:t>Dynamic range; IM performance of sensing RX</a:t>
            </a:r>
          </a:p>
          <a:p>
            <a:r>
              <a:rPr lang="en-US" dirty="0" smtClean="0"/>
              <a:t>Waveform ID and spectral characteristics of the DSA signals</a:t>
            </a:r>
          </a:p>
          <a:p>
            <a:pPr lvl="1"/>
            <a:r>
              <a:rPr lang="en-US" dirty="0" smtClean="0"/>
              <a:t>Determine interference threshold and resilience</a:t>
            </a:r>
          </a:p>
          <a:p>
            <a:r>
              <a:rPr lang="en-US" dirty="0" smtClean="0"/>
              <a:t>Hidden nodes / RX-only</a:t>
            </a:r>
          </a:p>
          <a:p>
            <a:pPr lvl="1"/>
            <a:r>
              <a:rPr lang="en-US" dirty="0" smtClean="0"/>
              <a:t> Particularly in P-P cm and mm wave bands</a:t>
            </a:r>
          </a:p>
          <a:p>
            <a:r>
              <a:rPr lang="en-US" dirty="0" smtClean="0"/>
              <a:t>Some services require more protection than others (not my words but in full agreement)</a:t>
            </a:r>
          </a:p>
          <a:p>
            <a:pPr lvl="1"/>
            <a:r>
              <a:rPr lang="en-US" dirty="0" smtClean="0"/>
              <a:t>May not be fixed; may need dynamic rules </a:t>
            </a:r>
          </a:p>
          <a:p>
            <a:r>
              <a:rPr lang="en-US" dirty="0" smtClean="0"/>
              <a:t>Stepping on preamble / headers of signals; response time</a:t>
            </a:r>
          </a:p>
          <a:p>
            <a:r>
              <a:rPr lang="en-US" dirty="0" smtClean="0"/>
              <a:t>Protecting critical infrastructure services</a:t>
            </a:r>
          </a:p>
          <a:p>
            <a:endParaRPr lang="en-US" dirty="0"/>
          </a:p>
        </p:txBody>
      </p:sp>
      <p:pic>
        <p:nvPicPr>
          <p:cNvPr id="4" name="Picture 3" descr="cyclic spectrum occupancy 1 IIT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8400" y="152400"/>
            <a:ext cx="2743200" cy="20540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Something to Ponder</a:t>
            </a:r>
            <a:endParaRPr lang="en-US" dirty="0"/>
          </a:p>
        </p:txBody>
      </p:sp>
      <p:pic>
        <p:nvPicPr>
          <p:cNvPr id="4" name="Picture 3" descr="2RBfull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143000"/>
            <a:ext cx="3907041" cy="2667000"/>
          </a:xfrm>
          <a:prstGeom prst="rect">
            <a:avLst/>
          </a:prstGeom>
        </p:spPr>
      </p:pic>
      <p:pic>
        <p:nvPicPr>
          <p:cNvPr id="5" name="Picture 4" descr="8RBfullpow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24400" y="1143000"/>
            <a:ext cx="3972323" cy="2657475"/>
          </a:xfrm>
          <a:prstGeom prst="rect">
            <a:avLst/>
          </a:prstGeom>
        </p:spPr>
      </p:pic>
      <p:pic>
        <p:nvPicPr>
          <p:cNvPr id="6" name="Picture 5" descr="full rb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90800" y="4038600"/>
            <a:ext cx="3648075" cy="24673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39000" y="5715000"/>
            <a:ext cx="1316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484</TotalTime>
  <Words>345</Words>
  <Application>Microsoft Office PowerPoint</Application>
  <PresentationFormat>On-screen Show (4:3)</PresentationFormat>
  <Paragraphs>47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Dynamic Spectrum Access</vt:lpstr>
      <vt:lpstr>Database-Enabled Access</vt:lpstr>
      <vt:lpstr>Spectrum Sensing-Enabled Access</vt:lpstr>
      <vt:lpstr>Making Sensing Work Properly</vt:lpstr>
      <vt:lpstr>Concerns</vt:lpstr>
      <vt:lpstr>Something to Ponder</vt:lpstr>
    </vt:vector>
  </TitlesOfParts>
  <Company>Motorola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Spectrum Access</dc:title>
  <dc:creator>agb002</dc:creator>
  <cp:lastModifiedBy>Dennis Roberson</cp:lastModifiedBy>
  <cp:revision>3</cp:revision>
  <dcterms:created xsi:type="dcterms:W3CDTF">2016-04-05T16:04:26Z</dcterms:created>
  <dcterms:modified xsi:type="dcterms:W3CDTF">2016-04-06T20:23:22Z</dcterms:modified>
</cp:coreProperties>
</file>