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notesMasterIdLst>
    <p:notesMasterId r:id="rId12"/>
  </p:notesMasterIdLst>
  <p:handoutMasterIdLst>
    <p:handoutMasterId r:id="rId13"/>
  </p:handoutMasterIdLst>
  <p:sldIdLst>
    <p:sldId id="269" r:id="rId2"/>
    <p:sldId id="407" r:id="rId3"/>
    <p:sldId id="404" r:id="rId4"/>
    <p:sldId id="408" r:id="rId5"/>
    <p:sldId id="405" r:id="rId6"/>
    <p:sldId id="406" r:id="rId7"/>
    <p:sldId id="409" r:id="rId8"/>
    <p:sldId id="393" r:id="rId9"/>
    <p:sldId id="399" r:id="rId10"/>
    <p:sldId id="392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5C8"/>
    <a:srgbClr val="BABD07"/>
    <a:srgbClr val="0D690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9" autoAdjust="0"/>
    <p:restoredTop sz="91001" autoAdjust="0"/>
  </p:normalViewPr>
  <p:slideViewPr>
    <p:cSldViewPr snapToGrid="0" showGuides="1">
      <p:cViewPr varScale="1">
        <p:scale>
          <a:sx n="68" d="100"/>
          <a:sy n="68" d="100"/>
        </p:scale>
        <p:origin x="444" y="56"/>
      </p:cViewPr>
      <p:guideLst>
        <p:guide orient="horz" pos="2162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2310" y="-12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5904C4-010F-4896-9D22-0FDDB5A0FF93}" type="datetimeFigureOut">
              <a:rPr lang="en-US" smtClean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4/3/2016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Distribution Statement</a:t>
            </a:r>
            <a:endParaRPr lang="en-US" dirty="0">
              <a:solidFill>
                <a:schemeClr val="bg1">
                  <a:lumMod val="6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899D1F1-6DC0-4977-808C-FD0BF7AD2565}" type="slidenum">
              <a:rPr lang="en-US" smtClean="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6" descr="TITLE-HEADER LOG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787" y="-77470"/>
            <a:ext cx="1582209" cy="108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592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92715C0D-0E45-40B4-BE1B-664AAA8E6B7F}" type="datetimeFigureOut">
              <a:rPr lang="en-US" smtClean="0"/>
              <a:pPr/>
              <a:t>4/3/2016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89535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648200"/>
            <a:ext cx="5608320" cy="395097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Distribution Statement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fld id="{639B577F-6036-4BCD-9021-A736CBC2873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6" descr="TITLE-HEADER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7" y="-77470"/>
            <a:ext cx="1582209" cy="108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633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ahoma" pitchFamily="34" charset="0"/>
        <a:ea typeface="Tahoma" pitchFamily="34" charset="0"/>
        <a:cs typeface="Tahom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B577F-6036-4BCD-9021-A736CBC2873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650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B577F-6036-4BCD-9021-A736CBC2873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504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B577F-6036-4BCD-9021-A736CBC2873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805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8953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9DD344-8D0D-9A40-B09B-A7DF2B7DDDA9}" type="slidenum">
              <a:rPr lang="en-US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692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333500" y="6550026"/>
            <a:ext cx="6477000" cy="298450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Distribution Statement C. Distribution authorized to U.S. Government agencies and their contractors. 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2625" y="1456511"/>
            <a:ext cx="7772400" cy="457200"/>
          </a:xfrm>
        </p:spPr>
        <p:txBody>
          <a:bodyPr anchor="b" anchorCtr="0"/>
          <a:lstStyle>
            <a:lvl1pPr algn="ctr">
              <a:defRPr sz="2400" b="1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057400"/>
            <a:ext cx="6400800" cy="1752600"/>
          </a:xfrm>
        </p:spPr>
        <p:txBody>
          <a:bodyPr/>
          <a:lstStyle>
            <a:lvl1pPr marL="0" indent="0" algn="ctr">
              <a:buNone/>
              <a:defRPr sz="180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add briefer names</a:t>
            </a:r>
            <a:endParaRPr lang="en-US" dirty="0"/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381000" y="1979615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103" y="5215709"/>
            <a:ext cx="1241441" cy="749220"/>
          </a:xfrm>
          <a:prstGeom prst="rect">
            <a:avLst/>
          </a:prstGeom>
        </p:spPr>
      </p:pic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375646" y="4049486"/>
            <a:ext cx="6393425" cy="720221"/>
          </a:xfrm>
        </p:spPr>
        <p:txBody>
          <a:bodyPr/>
          <a:lstStyle>
            <a:lvl1pPr marL="0" indent="0" algn="ctr" eaLnBrk="1" hangingPunct="1">
              <a:buNone/>
              <a:defRPr sz="16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Click to edit “Briefing prepared for”</a:t>
            </a:r>
            <a:endParaRPr lang="en-US" dirty="0" smtClean="0">
              <a:latin typeface="Tahoma" charset="0"/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740025" y="4790048"/>
            <a:ext cx="3657599" cy="322825"/>
          </a:xfrm>
        </p:spPr>
        <p:txBody>
          <a:bodyPr/>
          <a:lstStyle>
            <a:lvl1pPr marL="0" indent="0" algn="ctr" eaLnBrk="1" hangingPunct="1">
              <a:buNone/>
              <a:defRPr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Click to edit date</a:t>
            </a:r>
            <a:endParaRPr lang="en-US" dirty="0" smtClean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534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Distribution Statement C. Distribution authorized to U.S. Government agencies and their contractors.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384627" y="960120"/>
            <a:ext cx="8378373" cy="5301344"/>
          </a:xfrm>
        </p:spPr>
        <p:txBody>
          <a:bodyPr/>
          <a:lstStyle>
            <a:lvl1pPr marL="174625" indent="-174625">
              <a:buFont typeface="Arial" pitchFamily="34" charset="0"/>
              <a:buChar char="•"/>
              <a:defRPr sz="1800" baseline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  <a:lvl2pPr marL="515938" indent="-174625">
              <a:buFont typeface="Arial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9775" indent="-107950">
              <a:buFont typeface="Arial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Insert text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622426" y="151418"/>
            <a:ext cx="6067424" cy="633860"/>
          </a:xfrm>
        </p:spPr>
        <p:txBody>
          <a:bodyPr>
            <a:normAutofit/>
          </a:bodyPr>
          <a:lstStyle>
            <a:lvl1pPr algn="l">
              <a:defRPr sz="2400" b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381000" y="840101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4" y="130207"/>
            <a:ext cx="1085438" cy="655071"/>
          </a:xfrm>
          <a:prstGeom prst="rect">
            <a:avLst/>
          </a:prstGeom>
        </p:spPr>
      </p:pic>
      <p:pic>
        <p:nvPicPr>
          <p:cNvPr id="10" name="Picture 3" descr="STO _Logo_EW_Edi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130207"/>
            <a:ext cx="10731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372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Distribution Statement C. Distribution authorized to U.S. Government agencies and their contractors.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381001" y="960120"/>
            <a:ext cx="8382000" cy="2610853"/>
          </a:xfrm>
        </p:spPr>
        <p:txBody>
          <a:bodyPr/>
          <a:lstStyle>
            <a:lvl1pPr marL="174625" indent="-174625">
              <a:buFont typeface="Arial" pitchFamily="34" charset="0"/>
              <a:buChar char="•"/>
              <a:defRPr sz="1800" baseline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  <a:lvl2pPr marL="515938" indent="-174625">
              <a:buFont typeface="Arial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9775" indent="-107950">
              <a:buFont typeface="Arial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Insert text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622426" y="151418"/>
            <a:ext cx="6067424" cy="633860"/>
          </a:xfrm>
        </p:spPr>
        <p:txBody>
          <a:bodyPr>
            <a:normAutofit/>
          </a:bodyPr>
          <a:lstStyle>
            <a:lvl1pPr algn="l">
              <a:defRPr sz="2400" b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381000" y="840101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4" y="130207"/>
            <a:ext cx="1085438" cy="655071"/>
          </a:xfrm>
          <a:prstGeom prst="rect">
            <a:avLst/>
          </a:prstGeom>
        </p:spPr>
      </p:pic>
      <p:pic>
        <p:nvPicPr>
          <p:cNvPr id="10" name="Picture 3" descr="STO _Logo_EW_Edi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130207"/>
            <a:ext cx="10731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81001" y="3576520"/>
            <a:ext cx="8382000" cy="2610853"/>
          </a:xfrm>
        </p:spPr>
        <p:txBody>
          <a:bodyPr/>
          <a:lstStyle>
            <a:lvl1pPr marL="174625" indent="-174625">
              <a:buFont typeface="Arial" pitchFamily="34" charset="0"/>
              <a:buChar char="•"/>
              <a:defRPr sz="1800" baseline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  <a:lvl2pPr marL="515938" indent="-174625">
              <a:buFont typeface="Arial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9775" indent="-107950">
              <a:buFont typeface="Arial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Insert text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079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Distribution Statement C. Distribution authorized to U.S. Government agencies and their contractors.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622426" y="151418"/>
            <a:ext cx="6067424" cy="633860"/>
          </a:xfrm>
        </p:spPr>
        <p:txBody>
          <a:bodyPr>
            <a:normAutofit/>
          </a:bodyPr>
          <a:lstStyle>
            <a:lvl1pPr algn="l">
              <a:defRPr sz="2400" b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381000" y="840101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4" y="130207"/>
            <a:ext cx="1085438" cy="655071"/>
          </a:xfrm>
          <a:prstGeom prst="rect">
            <a:avLst/>
          </a:prstGeom>
        </p:spPr>
      </p:pic>
      <p:sp>
        <p:nvSpPr>
          <p:cNvPr id="9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384414" y="960120"/>
            <a:ext cx="4186860" cy="5337630"/>
          </a:xfrm>
        </p:spPr>
        <p:txBody>
          <a:bodyPr/>
          <a:lstStyle>
            <a:lvl1pPr marL="174625" indent="-174625">
              <a:buFont typeface="Arial" pitchFamily="34" charset="0"/>
              <a:buChar char="•"/>
              <a:defRPr sz="1800" baseline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  <a:lvl2pPr marL="515938" indent="-174625">
              <a:buFont typeface="Arial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9775" indent="-107950">
              <a:buFont typeface="Arial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Insert text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0" name="Picture 3" descr="STO _Logo_EW_Edi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130207"/>
            <a:ext cx="10731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sz="quarter" idx="34" hasCustomPrompt="1"/>
          </p:nvPr>
        </p:nvSpPr>
        <p:spPr>
          <a:xfrm>
            <a:off x="4579045" y="960120"/>
            <a:ext cx="4186860" cy="5337630"/>
          </a:xfrm>
        </p:spPr>
        <p:txBody>
          <a:bodyPr/>
          <a:lstStyle>
            <a:lvl1pPr marL="174625" indent="-174625">
              <a:buFont typeface="Arial" pitchFamily="34" charset="0"/>
              <a:buChar char="•"/>
              <a:defRPr sz="1800" baseline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  <a:lvl2pPr marL="515938" indent="-174625">
              <a:buFont typeface="Arial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9775" indent="-107950">
              <a:buFont typeface="Arial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Insert text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11131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Distribution Statement C. Distribution authorized to U.S. Government agencies and their contractors.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622426" y="151418"/>
            <a:ext cx="6067424" cy="633860"/>
          </a:xfrm>
        </p:spPr>
        <p:txBody>
          <a:bodyPr>
            <a:normAutofit/>
          </a:bodyPr>
          <a:lstStyle>
            <a:lvl1pPr algn="l">
              <a:defRPr sz="2400" b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381000" y="840101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4" y="130207"/>
            <a:ext cx="1085438" cy="655071"/>
          </a:xfrm>
          <a:prstGeom prst="rect">
            <a:avLst/>
          </a:prstGeom>
        </p:spPr>
      </p:pic>
      <p:pic>
        <p:nvPicPr>
          <p:cNvPr id="10" name="Picture 3" descr="STO _Logo_EW_Edi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130207"/>
            <a:ext cx="10731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056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Distribution Statement C. Distribution authorized to U.S. Government agencies and their contractors.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622425" y="152400"/>
            <a:ext cx="6067425" cy="632878"/>
          </a:xfrm>
        </p:spPr>
        <p:txBody>
          <a:bodyPr/>
          <a:lstStyle>
            <a:lvl1pPr>
              <a:defRPr sz="2200" baseline="0"/>
            </a:lvl1pPr>
          </a:lstStyle>
          <a:p>
            <a:r>
              <a:rPr lang="en-US" dirty="0" smtClean="0"/>
              <a:t>Program Name (Acronym)</a:t>
            </a:r>
            <a:br>
              <a:rPr lang="en-US" dirty="0" smtClean="0"/>
            </a:br>
            <a:r>
              <a:rPr lang="en-US" dirty="0" smtClean="0"/>
              <a:t>PM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4" y="130207"/>
            <a:ext cx="1085438" cy="65507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>
            <a:off x="0" y="1355726"/>
            <a:ext cx="9144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4572000" y="1355726"/>
            <a:ext cx="0" cy="5070474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159746" y="1658246"/>
            <a:ext cx="4245341" cy="4727448"/>
          </a:xfrm>
        </p:spPr>
        <p:txBody>
          <a:bodyPr/>
          <a:lstStyle>
            <a:lvl1pPr marL="115888" indent="-115888">
              <a:buFont typeface="Arial" pitchFamily="34" charset="0"/>
              <a:buChar char="•"/>
              <a:defRPr sz="140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  <a:lvl2pPr marL="341313" indent="-109538">
              <a:buFont typeface="Arial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3088" indent="-115888">
              <a:buFont typeface="Arial" pitchFamily="34" charset="0"/>
              <a:buChar char="•"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Insert text, images, and/or charts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572000" y="3985529"/>
            <a:ext cx="45720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Content Placeholder 10"/>
          <p:cNvSpPr>
            <a:spLocks noGrp="1"/>
          </p:cNvSpPr>
          <p:nvPr>
            <p:ph sz="quarter" idx="33" hasCustomPrompt="1"/>
          </p:nvPr>
        </p:nvSpPr>
        <p:spPr>
          <a:xfrm>
            <a:off x="4724402" y="1658249"/>
            <a:ext cx="4238169" cy="217352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14300" indent="-114300">
              <a:buFont typeface="Arial" panose="020B0604020202020204" pitchFamily="34" charset="0"/>
              <a:buChar char="•"/>
              <a:defRPr lang="en-US" sz="1200" dirty="0" smtClean="0">
                <a:ea typeface="Tahoma" pitchFamily="34" charset="0"/>
              </a:defRPr>
            </a:lvl1pPr>
            <a:lvl2pPr marL="342900" marR="0" indent="-114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en-US" sz="1100" dirty="0" smtClean="0"/>
            </a:lvl2pPr>
            <a:lvl3pPr marL="457200" indent="114300">
              <a:defRPr sz="1050"/>
            </a:lvl3pPr>
          </a:lstStyle>
          <a:p>
            <a:pPr lvl="0"/>
            <a:r>
              <a:rPr lang="en-US" dirty="0" smtClean="0"/>
              <a:t>Insert text, images, and/or charts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Content Placeholder 10"/>
          <p:cNvSpPr>
            <a:spLocks noGrp="1"/>
          </p:cNvSpPr>
          <p:nvPr>
            <p:ph sz="quarter" idx="34" hasCustomPrompt="1"/>
          </p:nvPr>
        </p:nvSpPr>
        <p:spPr>
          <a:xfrm>
            <a:off x="4724402" y="4219973"/>
            <a:ext cx="4238169" cy="217352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14300" indent="-114300">
              <a:buFont typeface="Arial" panose="020B0604020202020204" pitchFamily="34" charset="0"/>
              <a:buChar char="•"/>
              <a:defRPr lang="en-US" sz="1200" dirty="0" smtClean="0">
                <a:ea typeface="Tahoma" pitchFamily="34" charset="0"/>
              </a:defRPr>
            </a:lvl1pPr>
            <a:lvl2pPr marL="342900" marR="0" indent="-1143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en-US" sz="1100" dirty="0" smtClean="0"/>
            </a:lvl2pPr>
            <a:lvl3pPr marL="571500" indent="-114300">
              <a:defRPr sz="1050"/>
            </a:lvl3pPr>
          </a:lstStyle>
          <a:p>
            <a:pPr lvl="0"/>
            <a:r>
              <a:rPr lang="en-US" dirty="0" smtClean="0"/>
              <a:t>Insert text, images, and/or charts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592763" y="3971925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STATUS</a:t>
            </a: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900113" y="1363663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OVERVIEW</a:t>
            </a:r>
          </a:p>
        </p:txBody>
      </p:sp>
      <p:sp>
        <p:nvSpPr>
          <p:cNvPr id="20" name="TextBox 18"/>
          <p:cNvSpPr txBox="1">
            <a:spLocks noChangeArrowheads="1"/>
          </p:cNvSpPr>
          <p:nvPr/>
        </p:nvSpPr>
        <p:spPr bwMode="auto">
          <a:xfrm>
            <a:off x="4841875" y="1363663"/>
            <a:ext cx="4002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OUTCOMES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578" y="1109505"/>
            <a:ext cx="6238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PE: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2416" y="1097280"/>
            <a:ext cx="9242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PROJECT: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302228" y="1109505"/>
            <a:ext cx="1489074" cy="246221"/>
          </a:xfrm>
          <a:noFill/>
        </p:spPr>
        <p:txBody>
          <a:bodyPr wrap="square" lIns="45720" rtlCol="0">
            <a:spAutoFit/>
          </a:bodyPr>
          <a:lstStyle>
            <a:lvl1pPr marL="0" indent="0">
              <a:buNone/>
              <a:defRPr lang="en-US" sz="1000" baseline="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6" name="Text Placeholder 39"/>
          <p:cNvSpPr>
            <a:spLocks noGrp="1"/>
          </p:cNvSpPr>
          <p:nvPr>
            <p:ph type="body" sz="quarter" idx="29" hasCustomPrompt="1"/>
          </p:nvPr>
        </p:nvSpPr>
        <p:spPr>
          <a:xfrm>
            <a:off x="7589221" y="1110833"/>
            <a:ext cx="731520" cy="230832"/>
          </a:xfrm>
          <a:noFill/>
        </p:spPr>
        <p:txBody>
          <a:bodyPr wrap="square" lIns="91440" tIns="45720" rIns="91440" bIns="45720" rtlCol="0">
            <a:spAutoFit/>
          </a:bodyPr>
          <a:lstStyle>
            <a:lvl1pPr marL="0" indent="0" algn="ctr">
              <a:buNone/>
              <a:defRPr lang="en-US" sz="9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 smtClean="0"/>
              <a:t>0.000</a:t>
            </a:r>
            <a:endParaRPr lang="en-US" dirty="0"/>
          </a:p>
        </p:txBody>
      </p:sp>
      <p:sp>
        <p:nvSpPr>
          <p:cNvPr id="37" name="Text Placeholder 39"/>
          <p:cNvSpPr>
            <a:spLocks noGrp="1"/>
          </p:cNvSpPr>
          <p:nvPr>
            <p:ph type="body" sz="quarter" idx="30" hasCustomPrompt="1"/>
          </p:nvPr>
        </p:nvSpPr>
        <p:spPr>
          <a:xfrm>
            <a:off x="8324114" y="1110833"/>
            <a:ext cx="731520" cy="230832"/>
          </a:xfrm>
          <a:noFill/>
        </p:spPr>
        <p:txBody>
          <a:bodyPr wrap="square" lIns="91440" tIns="45720" rIns="91440" bIns="45720" rtlCol="0">
            <a:spAutoFit/>
          </a:bodyPr>
          <a:lstStyle>
            <a:lvl1pPr marL="0" indent="0" algn="ctr">
              <a:buNone/>
              <a:defRPr lang="en-US" sz="9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 smtClean="0"/>
              <a:t>0.000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710355" y="1102248"/>
            <a:ext cx="1240732" cy="24622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10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 smtClean="0"/>
              <a:t>-</a:t>
            </a:r>
            <a:endParaRPr lang="en-US" dirty="0"/>
          </a:p>
        </p:txBody>
      </p:sp>
      <p:pic>
        <p:nvPicPr>
          <p:cNvPr id="27" name="Picture 3" descr="STO _Logo_EW_Edi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850" y="130207"/>
            <a:ext cx="10731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Placeholder 39"/>
          <p:cNvSpPr>
            <a:spLocks noGrp="1"/>
          </p:cNvSpPr>
          <p:nvPr>
            <p:ph type="body" sz="quarter" idx="37" hasCustomPrompt="1"/>
          </p:nvPr>
        </p:nvSpPr>
        <p:spPr>
          <a:xfrm>
            <a:off x="7588861" y="872438"/>
            <a:ext cx="731520" cy="230832"/>
          </a:xfrm>
          <a:noFill/>
        </p:spPr>
        <p:txBody>
          <a:bodyPr wrap="square" lIns="91440" tIns="45720" rIns="91440" bIns="45720" rtlCol="0">
            <a:spAutoFit/>
          </a:bodyPr>
          <a:lstStyle>
            <a:lvl1pPr marL="0" indent="0" algn="ctr">
              <a:buNone/>
              <a:defRPr lang="en-US" sz="9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 smtClean="0"/>
              <a:t>FYXX</a:t>
            </a:r>
            <a:endParaRPr lang="en-US" dirty="0"/>
          </a:p>
        </p:txBody>
      </p:sp>
      <p:sp>
        <p:nvSpPr>
          <p:cNvPr id="39" name="Text Placeholder 39"/>
          <p:cNvSpPr>
            <a:spLocks noGrp="1"/>
          </p:cNvSpPr>
          <p:nvPr>
            <p:ph type="body" sz="quarter" idx="38" hasCustomPrompt="1"/>
          </p:nvPr>
        </p:nvSpPr>
        <p:spPr>
          <a:xfrm>
            <a:off x="8323754" y="872438"/>
            <a:ext cx="731520" cy="230832"/>
          </a:xfrm>
          <a:noFill/>
        </p:spPr>
        <p:txBody>
          <a:bodyPr wrap="square" lIns="91440" tIns="45720" rIns="91440" bIns="45720" rtlCol="0">
            <a:spAutoFit/>
          </a:bodyPr>
          <a:lstStyle>
            <a:lvl1pPr marL="0" indent="0" algn="ctr">
              <a:buNone/>
              <a:defRPr lang="en-US" sz="9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 smtClean="0"/>
              <a:t>FYXX</a:t>
            </a:r>
            <a:endParaRPr lang="en-US" dirty="0"/>
          </a:p>
        </p:txBody>
      </p:sp>
      <p:sp>
        <p:nvSpPr>
          <p:cNvPr id="28" name="Text Placeholder 39"/>
          <p:cNvSpPr>
            <a:spLocks noGrp="1"/>
          </p:cNvSpPr>
          <p:nvPr>
            <p:ph type="body" sz="quarter" idx="39" hasCustomPrompt="1"/>
          </p:nvPr>
        </p:nvSpPr>
        <p:spPr>
          <a:xfrm>
            <a:off x="6857937" y="1109993"/>
            <a:ext cx="731520" cy="230832"/>
          </a:xfrm>
          <a:noFill/>
        </p:spPr>
        <p:txBody>
          <a:bodyPr wrap="square" lIns="91440" tIns="45720" rIns="91440" bIns="45720" rtlCol="0">
            <a:spAutoFit/>
          </a:bodyPr>
          <a:lstStyle>
            <a:lvl1pPr marL="0" indent="0" algn="ctr">
              <a:buNone/>
              <a:defRPr lang="en-US" sz="9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 smtClean="0"/>
              <a:t>0.000</a:t>
            </a:r>
            <a:endParaRPr lang="en-US" dirty="0"/>
          </a:p>
        </p:txBody>
      </p:sp>
      <p:sp>
        <p:nvSpPr>
          <p:cNvPr id="30" name="Text Placeholder 39"/>
          <p:cNvSpPr>
            <a:spLocks noGrp="1"/>
          </p:cNvSpPr>
          <p:nvPr>
            <p:ph type="body" sz="quarter" idx="40" hasCustomPrompt="1"/>
          </p:nvPr>
        </p:nvSpPr>
        <p:spPr>
          <a:xfrm>
            <a:off x="6857577" y="871598"/>
            <a:ext cx="731520" cy="230832"/>
          </a:xfrm>
          <a:noFill/>
        </p:spPr>
        <p:txBody>
          <a:bodyPr wrap="square" lIns="91440" tIns="45720" rIns="91440" bIns="45720" rtlCol="0">
            <a:spAutoFit/>
          </a:bodyPr>
          <a:lstStyle>
            <a:lvl1pPr marL="0" indent="0" algn="ctr">
              <a:buNone/>
              <a:defRPr lang="en-US" sz="9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 smtClean="0"/>
              <a:t>FYXX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994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5685EA-08AE-41FA-9AED-826B9175E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037" y="2759765"/>
            <a:ext cx="1601926" cy="966776"/>
          </a:xfrm>
          <a:prstGeom prst="rect">
            <a:avLst/>
          </a:prstGeom>
        </p:spPr>
      </p:pic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333500" y="6550026"/>
            <a:ext cx="6477000" cy="298450"/>
          </a:xfr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Distribution Statement C. Distribution authorized to U.S. Government agencies and their contractors.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685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219200"/>
            <a:ext cx="838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3500" y="6550026"/>
            <a:ext cx="6477000" cy="298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 baseline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Distribution Statement C. Distribution authorized to U.S. Government agencies and their contractors. 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9055" y="6553200"/>
            <a:ext cx="762000" cy="29210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baseline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itle Placeholder 9"/>
          <p:cNvSpPr>
            <a:spLocks noGrp="1"/>
          </p:cNvSpPr>
          <p:nvPr>
            <p:ph type="title"/>
          </p:nvPr>
        </p:nvSpPr>
        <p:spPr bwMode="auto">
          <a:xfrm>
            <a:off x="1622425" y="152400"/>
            <a:ext cx="6372226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437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3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5938" indent="-17462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39775" indent="-10795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jpe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Relationship Id="rId9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Advanced RF Mapping – </a:t>
            </a:r>
            <a:r>
              <a:rPr lang="en-US" dirty="0" err="1" smtClean="0"/>
              <a:t>RadioMap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Joseph Evans</a:t>
            </a:r>
          </a:p>
          <a:p>
            <a:r>
              <a:rPr lang="en-US" dirty="0" smtClean="0"/>
              <a:t>Program Manager, DARPA/STO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NSF Spectrum Measurement Workshop</a:t>
            </a:r>
          </a:p>
          <a:p>
            <a:r>
              <a:rPr lang="en-US" dirty="0" smtClean="0"/>
              <a:t>Chicago, IL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April 2016</a:t>
            </a:r>
            <a:endParaRPr lang="en-US" dirty="0"/>
          </a:p>
        </p:txBody>
      </p:sp>
      <p:sp>
        <p:nvSpPr>
          <p:cNvPr id="7" name="Footer Placeholder 1"/>
          <p:cNvSpPr txBox="1">
            <a:spLocks/>
          </p:cNvSpPr>
          <p:nvPr/>
        </p:nvSpPr>
        <p:spPr>
          <a:xfrm>
            <a:off x="0" y="0"/>
            <a:ext cx="9144000" cy="24142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 baseline="0">
                <a:solidFill>
                  <a:srgbClr val="89898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en-US" sz="1000" dirty="0" smtClean="0"/>
              <a:t>UNCLASSIFIED</a:t>
            </a:r>
            <a:endParaRPr lang="en-US" sz="1000" dirty="0"/>
          </a:p>
        </p:txBody>
      </p:sp>
      <p:sp>
        <p:nvSpPr>
          <p:cNvPr id="10" name="Footer Placeholder 1"/>
          <p:cNvSpPr>
            <a:spLocks noGrp="1"/>
          </p:cNvSpPr>
          <p:nvPr/>
        </p:nvSpPr>
        <p:spPr>
          <a:xfrm>
            <a:off x="1292071" y="6455462"/>
            <a:ext cx="6477000" cy="298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kern="1200" baseline="0">
                <a:solidFill>
                  <a:srgbClr val="898989"/>
                </a:solidFill>
                <a:latin typeface="Tahoma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Approved for public release; distribution is unlimited.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80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5685EA-08AE-41FA-9AED-826B9175E83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Footer Placeholder 1"/>
          <p:cNvSpPr txBox="1">
            <a:spLocks/>
          </p:cNvSpPr>
          <p:nvPr/>
        </p:nvSpPr>
        <p:spPr>
          <a:xfrm>
            <a:off x="0" y="0"/>
            <a:ext cx="9144000" cy="24142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 baseline="0">
                <a:solidFill>
                  <a:srgbClr val="89898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en-US" sz="1000" dirty="0" smtClean="0"/>
              <a:t>UNCLASSIFIED</a:t>
            </a:r>
            <a:endParaRPr lang="en-US" sz="1000" dirty="0"/>
          </a:p>
        </p:txBody>
      </p:sp>
      <p:sp>
        <p:nvSpPr>
          <p:cNvPr id="5" name="Footer Placeholder 1"/>
          <p:cNvSpPr>
            <a:spLocks noGrp="1"/>
          </p:cNvSpPr>
          <p:nvPr/>
        </p:nvSpPr>
        <p:spPr>
          <a:xfrm>
            <a:off x="1290041" y="6565201"/>
            <a:ext cx="6477000" cy="298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kern="1200" baseline="0">
                <a:solidFill>
                  <a:srgbClr val="898989"/>
                </a:solidFill>
                <a:latin typeface="Tahoma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Approved for public release; distribution is unlimited.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64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Spectrum Management</a:t>
            </a:r>
          </a:p>
          <a:p>
            <a:pPr marL="682625" indent="-341313"/>
            <a:r>
              <a:rPr lang="en-US" sz="2000" dirty="0"/>
              <a:t>National Broadband Plan: </a:t>
            </a:r>
            <a:r>
              <a:rPr lang="en-US" sz="2000" i="1" dirty="0"/>
              <a:t>Re-allocating DoD Spectrum</a:t>
            </a:r>
          </a:p>
          <a:p>
            <a:pPr marL="682625" indent="-341313"/>
            <a:r>
              <a:rPr lang="en-US" sz="2000" dirty="0"/>
              <a:t>DoD Spectrum Strategy: </a:t>
            </a:r>
            <a:r>
              <a:rPr lang="en-US" sz="2000" i="1" dirty="0"/>
              <a:t>Move toward spectrum </a:t>
            </a:r>
            <a:r>
              <a:rPr lang="en-US" sz="2000" i="1" dirty="0" smtClean="0"/>
              <a:t>sharing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Spectrum </a:t>
            </a:r>
            <a:r>
              <a:rPr lang="en-US" sz="2000" b="1" dirty="0"/>
              <a:t>Situational Awareness (SA</a:t>
            </a:r>
            <a:r>
              <a:rPr lang="en-US" sz="2000" b="1" dirty="0" smtClean="0"/>
              <a:t>)</a:t>
            </a:r>
          </a:p>
          <a:p>
            <a:pPr marL="682625" indent="-341313"/>
            <a:r>
              <a:rPr lang="en-US" sz="2000" dirty="0"/>
              <a:t>Providing tactical military units with awareness of the signal environment: (friendly, commercial, adversary)</a:t>
            </a:r>
          </a:p>
          <a:p>
            <a:pPr marL="682625" indent="-341313"/>
            <a:r>
              <a:rPr lang="en-US" sz="2000" dirty="0"/>
              <a:t>Support to emerging Department of Defense concepts </a:t>
            </a:r>
          </a:p>
          <a:p>
            <a:pPr marL="906463" lvl="2" indent="-341313"/>
            <a:r>
              <a:rPr lang="en-US" sz="1800" dirty="0" smtClean="0"/>
              <a:t>U. S. Marine Corps </a:t>
            </a:r>
            <a:r>
              <a:rPr lang="en-US" sz="1800" dirty="0"/>
              <a:t>Cyber Electronic Warfare Coordination Cell</a:t>
            </a:r>
          </a:p>
          <a:p>
            <a:pPr marL="906463" lvl="2" indent="-341313"/>
            <a:r>
              <a:rPr lang="en-US" sz="1800" dirty="0"/>
              <a:t>U. S. Army Cyber Electromagnetic Activities</a:t>
            </a:r>
          </a:p>
          <a:p>
            <a:pPr marL="906463" lvl="2" indent="-341313"/>
            <a:r>
              <a:rPr lang="en-US" sz="1800" dirty="0"/>
              <a:t>U. S. Navy Electromagnetic Maneuver </a:t>
            </a:r>
            <a:r>
              <a:rPr lang="en-US" sz="1800" dirty="0" smtClean="0"/>
              <a:t>Warfare</a:t>
            </a:r>
            <a:endParaRPr lang="en-US" sz="1800" b="1" dirty="0" smtClean="0"/>
          </a:p>
          <a:p>
            <a:pPr marL="0" indent="0">
              <a:buNone/>
            </a:pPr>
            <a:r>
              <a:rPr lang="en-US" sz="2000" b="1" dirty="0" smtClean="0"/>
              <a:t>Technical Innovations</a:t>
            </a:r>
          </a:p>
          <a:p>
            <a:pPr marL="682625" indent="-341313"/>
            <a:r>
              <a:rPr lang="en-US" sz="2000" dirty="0" smtClean="0"/>
              <a:t>Sensing </a:t>
            </a:r>
            <a:r>
              <a:rPr lang="en-US" sz="2000" dirty="0"/>
              <a:t>capability to be built into existing tactical software-defined radios: </a:t>
            </a:r>
            <a:r>
              <a:rPr lang="en-US" sz="2000" i="1" dirty="0"/>
              <a:t>e.g., </a:t>
            </a:r>
            <a:r>
              <a:rPr lang="en-US" sz="2000" i="1" dirty="0" smtClean="0"/>
              <a:t>PRC-117G</a:t>
            </a:r>
          </a:p>
          <a:p>
            <a:pPr marL="682625" indent="-341313"/>
            <a:r>
              <a:rPr lang="en-US" sz="2000" dirty="0"/>
              <a:t>M</a:t>
            </a:r>
            <a:r>
              <a:rPr lang="en-US" sz="2000" dirty="0" smtClean="0"/>
              <a:t>anagement and tasking of heterogeneous sensor network, a.k.a. Wireless And Large-area Distributed Operations (WALDO)</a:t>
            </a:r>
          </a:p>
          <a:p>
            <a:pPr marL="682625" indent="-341313"/>
            <a:endParaRPr lang="en-US" sz="2000" dirty="0" smtClean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Program Purpose</a:t>
            </a:r>
            <a:endParaRPr lang="en-US" sz="3200" dirty="0"/>
          </a:p>
        </p:txBody>
      </p:sp>
      <p:sp>
        <p:nvSpPr>
          <p:cNvPr id="7" name="Footer Placeholder 1"/>
          <p:cNvSpPr>
            <a:spLocks noGrp="1"/>
          </p:cNvSpPr>
          <p:nvPr/>
        </p:nvSpPr>
        <p:spPr>
          <a:xfrm>
            <a:off x="1292071" y="6455462"/>
            <a:ext cx="6477000" cy="298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kern="1200" baseline="0">
                <a:solidFill>
                  <a:srgbClr val="898989"/>
                </a:solidFill>
                <a:latin typeface="Tahoma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Approved for public release; distribution is unlimited.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501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>
                <a:latin typeface="+mj-lt"/>
              </a:rPr>
              <a:pPr>
                <a:defRPr/>
              </a:pPr>
              <a:t>3</a:t>
            </a:fld>
            <a:endParaRPr lang="en-US" dirty="0">
              <a:latin typeface="+mj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RadioMap Overview</a:t>
            </a:r>
            <a:endParaRPr lang="en-US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3082" y="6208791"/>
            <a:ext cx="2491332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rIns="0" rtlCol="0">
            <a:spAutoFit/>
          </a:bodyPr>
          <a:lstStyle/>
          <a:p>
            <a:pPr marL="0" lvl="1">
              <a:tabLst>
                <a:tab pos="685800" algn="l"/>
              </a:tabLst>
            </a:pPr>
            <a:r>
              <a:rPr lang="en-US" sz="1100" dirty="0" err="1" smtClean="0">
                <a:latin typeface="+mj-lt"/>
              </a:rPr>
              <a:t>MCCN</a:t>
            </a:r>
            <a:r>
              <a:rPr lang="en-US" sz="1100" dirty="0" smtClean="0">
                <a:latin typeface="+mj-lt"/>
              </a:rPr>
              <a:t>	Marine Corps CREW New </a:t>
            </a:r>
            <a:endParaRPr lang="en-US" sz="110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/>
        </p:nvSpPr>
        <p:spPr>
          <a:xfrm>
            <a:off x="0" y="0"/>
            <a:ext cx="9144000" cy="24142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 baseline="0">
                <a:solidFill>
                  <a:srgbClr val="89898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en-US" sz="1000" dirty="0" smtClean="0"/>
              <a:t>UNCLASSIFIED</a:t>
            </a:r>
            <a:endParaRPr lang="en-US" sz="10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361" y="882221"/>
            <a:ext cx="4455739" cy="2826050"/>
          </a:xfrm>
          <a:prstGeom prst="rect">
            <a:avLst/>
          </a:prstGeom>
        </p:spPr>
      </p:pic>
      <p:pic>
        <p:nvPicPr>
          <p:cNvPr id="27" name="Picture 26" descr="LMCO CREW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944" y="1640446"/>
            <a:ext cx="555088" cy="401029"/>
          </a:xfrm>
          <a:prstGeom prst="rect">
            <a:avLst/>
          </a:prstGeom>
          <a:ln>
            <a:noFill/>
          </a:ln>
          <a:effectLst>
            <a:glow rad="63500">
              <a:schemeClr val="bg1">
                <a:lumMod val="9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4" descr="http://t1.gstatic.com/images?q=tbn:ANd9GcR5ZMgrWH1JcAN5iB4w4LbA7Ly_3DrWBGz_u7I3mUE3aepGIuUL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4129" y="2230830"/>
            <a:ext cx="547185" cy="276683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8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42"/>
          <a:stretch/>
        </p:blipFill>
        <p:spPr>
          <a:xfrm>
            <a:off x="4208755" y="3719547"/>
            <a:ext cx="4470623" cy="2835212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8100" h="38100" prst="hardEdge"/>
            <a:extrusionClr>
              <a:srgbClr val="000000"/>
            </a:extrusionClr>
          </a:sp3d>
        </p:spPr>
      </p:pic>
      <p:pic>
        <p:nvPicPr>
          <p:cNvPr id="30" name="Picture 45" descr="cellphone3"/>
          <p:cNvPicPr>
            <a:picLocks noChangeAspect="1"/>
          </p:cNvPicPr>
          <p:nvPr/>
        </p:nvPicPr>
        <p:blipFill rotWithShape="1">
          <a:blip r:embed="rId7" cstate="print"/>
          <a:srcRect l="52462" r="10460"/>
          <a:stretch/>
        </p:blipFill>
        <p:spPr bwMode="auto">
          <a:xfrm>
            <a:off x="7349140" y="1966455"/>
            <a:ext cx="216739" cy="44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50800">
              <a:schemeClr val="bg1">
                <a:lumMod val="85000"/>
                <a:alpha val="41000"/>
              </a:schemeClr>
            </a:glow>
          </a:effectLst>
        </p:spPr>
      </p:pic>
      <p:sp>
        <p:nvSpPr>
          <p:cNvPr id="31" name="TextBox 30"/>
          <p:cNvSpPr txBox="1"/>
          <p:nvPr/>
        </p:nvSpPr>
        <p:spPr>
          <a:xfrm>
            <a:off x="7180575" y="3363021"/>
            <a:ext cx="999254" cy="184666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bg1">
                <a:lumMod val="95000"/>
              </a:schemeClr>
            </a:glo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/>
              <a:t>RF Emitter</a:t>
            </a:r>
            <a:endParaRPr lang="en-US" sz="1200" b="1" dirty="0"/>
          </a:p>
        </p:txBody>
      </p:sp>
      <p:cxnSp>
        <p:nvCxnSpPr>
          <p:cNvPr id="32" name="Straight Arrow Connector 31"/>
          <p:cNvCxnSpPr>
            <a:stCxn id="37" idx="0"/>
            <a:endCxn id="38" idx="3"/>
          </p:cNvCxnSpPr>
          <p:nvPr/>
        </p:nvCxnSpPr>
        <p:spPr bwMode="auto">
          <a:xfrm flipV="1">
            <a:off x="5307505" y="2569500"/>
            <a:ext cx="765838" cy="671828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3" name="Picture 4" descr="http://t1.gstatic.com/images?q=tbn:ANd9GcR5ZMgrWH1JcAN5iB4w4LbA7Ly_3DrWBGz_u7I3mUE3aepGIuUL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4491" y="2765973"/>
            <a:ext cx="547185" cy="276683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8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 descr="http://t1.gstatic.com/images?q=tbn:ANd9GcR5ZMgrWH1JcAN5iB4w4LbA7Ly_3DrWBGz_u7I3mUE3aepGIuUL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4129" y="3149311"/>
            <a:ext cx="547185" cy="276683"/>
          </a:xfrm>
          <a:prstGeom prst="rect">
            <a:avLst/>
          </a:prstGeom>
          <a:noFill/>
          <a:ln>
            <a:noFill/>
          </a:ln>
          <a:effectLst>
            <a:glow rad="63500">
              <a:schemeClr val="bg1">
                <a:lumMod val="8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l 34"/>
          <p:cNvSpPr/>
          <p:nvPr/>
        </p:nvSpPr>
        <p:spPr>
          <a:xfrm>
            <a:off x="7229019" y="1946348"/>
            <a:ext cx="459672" cy="47998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>
            <a:stCxn id="31" idx="2"/>
          </p:cNvCxnSpPr>
          <p:nvPr/>
        </p:nvCxnSpPr>
        <p:spPr bwMode="auto">
          <a:xfrm flipH="1">
            <a:off x="7648163" y="3547687"/>
            <a:ext cx="32039" cy="1460659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4807878" y="3241328"/>
            <a:ext cx="999254" cy="184666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bg1">
                <a:lumMod val="95000"/>
              </a:schemeClr>
            </a:glo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/>
              <a:t>PRC-117g</a:t>
            </a:r>
            <a:endParaRPr lang="en-US" sz="1200" b="1" dirty="0"/>
          </a:p>
        </p:txBody>
      </p:sp>
      <p:sp>
        <p:nvSpPr>
          <p:cNvPr id="38" name="Oval 37"/>
          <p:cNvSpPr/>
          <p:nvPr/>
        </p:nvSpPr>
        <p:spPr>
          <a:xfrm>
            <a:off x="5967727" y="2058119"/>
            <a:ext cx="721191" cy="59912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stCxn id="31" idx="0"/>
            <a:endCxn id="35" idx="4"/>
          </p:cNvCxnSpPr>
          <p:nvPr/>
        </p:nvCxnSpPr>
        <p:spPr bwMode="auto">
          <a:xfrm flipH="1" flipV="1">
            <a:off x="7458855" y="2426336"/>
            <a:ext cx="221347" cy="936685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4379603" y="6116458"/>
            <a:ext cx="999254" cy="184666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bg1">
                <a:lumMod val="95000"/>
              </a:schemeClr>
            </a:glo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smtClean="0"/>
              <a:t>RF </a:t>
            </a:r>
            <a:r>
              <a:rPr lang="en-US" sz="1200" b="1" dirty="0" err="1" smtClean="0"/>
              <a:t>Heatmap</a:t>
            </a:r>
            <a:endParaRPr lang="en-US" sz="1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328723" y="1219443"/>
            <a:ext cx="999254" cy="184666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bg1">
                <a:lumMod val="95000"/>
              </a:schemeClr>
            </a:glo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 err="1" smtClean="0"/>
              <a:t>MCCN</a:t>
            </a:r>
            <a:endParaRPr lang="en-US" sz="1200" b="1" dirty="0"/>
          </a:p>
        </p:txBody>
      </p:sp>
      <p:sp>
        <p:nvSpPr>
          <p:cNvPr id="42" name="Oval 41"/>
          <p:cNvSpPr/>
          <p:nvPr/>
        </p:nvSpPr>
        <p:spPr>
          <a:xfrm>
            <a:off x="7910004" y="1516971"/>
            <a:ext cx="721191" cy="59912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>
            <a:stCxn id="41" idx="3"/>
            <a:endCxn id="42" idx="1"/>
          </p:cNvCxnSpPr>
          <p:nvPr/>
        </p:nvCxnSpPr>
        <p:spPr bwMode="auto">
          <a:xfrm>
            <a:off x="7327977" y="1311776"/>
            <a:ext cx="687643" cy="292934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Oval 43"/>
          <p:cNvSpPr/>
          <p:nvPr/>
        </p:nvSpPr>
        <p:spPr>
          <a:xfrm>
            <a:off x="6033171" y="4800547"/>
            <a:ext cx="649546" cy="56075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45" name="Straight Arrow Connector 44"/>
          <p:cNvCxnSpPr>
            <a:stCxn id="37" idx="2"/>
            <a:endCxn id="44" idx="1"/>
          </p:cNvCxnSpPr>
          <p:nvPr/>
        </p:nvCxnSpPr>
        <p:spPr bwMode="auto">
          <a:xfrm>
            <a:off x="5307505" y="3425994"/>
            <a:ext cx="820790" cy="1456673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Content Placeholder 3"/>
          <p:cNvSpPr>
            <a:spLocks noGrp="1"/>
          </p:cNvSpPr>
          <p:nvPr>
            <p:ph sz="quarter" idx="13"/>
          </p:nvPr>
        </p:nvSpPr>
        <p:spPr>
          <a:xfrm>
            <a:off x="77929" y="1125009"/>
            <a:ext cx="4063372" cy="466068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>
                <a:latin typeface="+mj-lt"/>
              </a:rPr>
              <a:t>Objective: spectrum situational awareness</a:t>
            </a:r>
          </a:p>
          <a:p>
            <a:pPr marL="344488" lvl="1" indent="-177800">
              <a:spcBef>
                <a:spcPts val="600"/>
              </a:spcBef>
            </a:pPr>
            <a:r>
              <a:rPr lang="en-US" sz="1400" dirty="0">
                <a:latin typeface="+mj-lt"/>
              </a:rPr>
              <a:t>R</a:t>
            </a:r>
            <a:r>
              <a:rPr lang="en-US" sz="1400" dirty="0" smtClean="0">
                <a:latin typeface="+mj-lt"/>
              </a:rPr>
              <a:t>e-use </a:t>
            </a:r>
            <a:r>
              <a:rPr lang="en-US" sz="1400" dirty="0">
                <a:latin typeface="+mj-lt"/>
              </a:rPr>
              <a:t>of existing </a:t>
            </a:r>
            <a:r>
              <a:rPr lang="en-US" sz="1400" dirty="0" smtClean="0">
                <a:latin typeface="+mj-lt"/>
              </a:rPr>
              <a:t>devices</a:t>
            </a:r>
          </a:p>
          <a:p>
            <a:pPr marL="344488" lvl="1" indent="-177800">
              <a:spcBef>
                <a:spcPts val="600"/>
              </a:spcBef>
            </a:pPr>
            <a:r>
              <a:rPr lang="en-US" sz="1400" dirty="0" smtClean="0">
                <a:latin typeface="+mj-lt"/>
              </a:rPr>
              <a:t>No harm to primary functionality</a:t>
            </a:r>
          </a:p>
          <a:p>
            <a:pPr marL="344488" lvl="1" indent="-177800">
              <a:spcBef>
                <a:spcPts val="600"/>
              </a:spcBef>
            </a:pPr>
            <a:r>
              <a:rPr lang="en-US" sz="1400" dirty="0" smtClean="0">
                <a:latin typeface="+mj-lt"/>
              </a:rPr>
              <a:t>Real time information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+mj-lt"/>
              </a:rPr>
              <a:t>I</a:t>
            </a:r>
            <a:r>
              <a:rPr lang="en-US" sz="1600" dirty="0" smtClean="0">
                <a:latin typeface="+mj-lt"/>
              </a:rPr>
              <a:t>ncreases capacity to conduct support a variety of missions </a:t>
            </a:r>
          </a:p>
          <a:p>
            <a:pPr marL="344488" lvl="1" indent="-177800">
              <a:spcBef>
                <a:spcPts val="600"/>
              </a:spcBef>
            </a:pPr>
            <a:r>
              <a:rPr lang="en-US" sz="1400" dirty="0" smtClean="0">
                <a:latin typeface="+mj-lt"/>
              </a:rPr>
              <a:t>Command and control of sensor network</a:t>
            </a:r>
            <a:endParaRPr lang="en-US" sz="1200" dirty="0" smtClean="0"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US" sz="1600" dirty="0" smtClean="0">
                <a:latin typeface="+mj-lt"/>
              </a:rPr>
              <a:t>Currently focused on transition</a:t>
            </a:r>
          </a:p>
          <a:p>
            <a:pPr marL="344488" lvl="1" indent="-177800">
              <a:spcBef>
                <a:spcPts val="600"/>
              </a:spcBef>
            </a:pPr>
            <a:r>
              <a:rPr lang="en-US" sz="1400" dirty="0" smtClean="0">
                <a:latin typeface="+mj-lt"/>
              </a:rPr>
              <a:t>U. S. Marine Corps is transition partner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latin typeface="+mj-lt"/>
              </a:rPr>
              <a:t>Integrates 3</a:t>
            </a:r>
            <a:r>
              <a:rPr lang="en-US" sz="1600" baseline="30000" dirty="0" smtClean="0">
                <a:latin typeface="+mj-lt"/>
              </a:rPr>
              <a:t>rd</a:t>
            </a:r>
            <a:r>
              <a:rPr lang="en-US" sz="1600" dirty="0" smtClean="0">
                <a:latin typeface="+mj-lt"/>
              </a:rPr>
              <a:t> party applications and devices</a:t>
            </a:r>
          </a:p>
          <a:p>
            <a:pPr marL="344488" lvl="1" indent="-177800">
              <a:spcBef>
                <a:spcPts val="600"/>
              </a:spcBef>
            </a:pPr>
            <a:r>
              <a:rPr lang="en-US" sz="1400" dirty="0" smtClean="0">
                <a:latin typeface="+mj-lt"/>
              </a:rPr>
              <a:t>Software is flexible and </a:t>
            </a:r>
            <a:r>
              <a:rPr lang="en-US" sz="1400" dirty="0"/>
              <a:t>extensible</a:t>
            </a:r>
            <a:endParaRPr lang="en-US" sz="1400" dirty="0" smtClean="0">
              <a:latin typeface="+mj-lt"/>
            </a:endParaRPr>
          </a:p>
          <a:p>
            <a:pPr marL="344488" lvl="1" indent="-177800">
              <a:spcBef>
                <a:spcPts val="600"/>
              </a:spcBef>
            </a:pPr>
            <a:r>
              <a:rPr lang="en-US" sz="1400" dirty="0" smtClean="0">
                <a:latin typeface="+mj-lt"/>
              </a:rPr>
              <a:t>Promotes Joint Force interoperability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latin typeface="+mj-lt"/>
              </a:rPr>
              <a:t>Opportunities related to airborne component</a:t>
            </a:r>
          </a:p>
          <a:p>
            <a:pPr marL="344488" lvl="1" indent="-177800">
              <a:spcBef>
                <a:spcPts val="600"/>
              </a:spcBef>
            </a:pPr>
            <a:r>
              <a:rPr lang="en-US" sz="1400" dirty="0" smtClean="0">
                <a:latin typeface="+mj-lt"/>
              </a:rPr>
              <a:t>Precise spectrum (emitter geo-location)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97437" y="5869034"/>
            <a:ext cx="1459663" cy="553998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bg1">
                <a:lumMod val="95000"/>
              </a:schemeClr>
            </a:glow>
          </a:effectLst>
        </p:spPr>
        <p:txBody>
          <a:bodyPr wrap="square" lIns="0" tIns="0" rIns="0" bIns="0" rtlCol="0">
            <a:spAutoFit/>
          </a:bodyPr>
          <a:lstStyle/>
          <a:p>
            <a:pPr algn="ctr" defTabSz="914186"/>
            <a:r>
              <a:rPr lang="en-US" sz="1200" dirty="0">
                <a:solidFill>
                  <a:prstClr val="black"/>
                </a:solidFill>
              </a:rPr>
              <a:t>RadioMap field trial with sensors, emitter, and application</a:t>
            </a:r>
          </a:p>
        </p:txBody>
      </p:sp>
      <p:sp>
        <p:nvSpPr>
          <p:cNvPr id="46" name="Footer Placeholder 1"/>
          <p:cNvSpPr>
            <a:spLocks noGrp="1"/>
          </p:cNvSpPr>
          <p:nvPr/>
        </p:nvSpPr>
        <p:spPr>
          <a:xfrm>
            <a:off x="1333500" y="6559550"/>
            <a:ext cx="6477000" cy="298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kern="1200" baseline="0">
                <a:solidFill>
                  <a:srgbClr val="898989"/>
                </a:solidFill>
                <a:latin typeface="Tahoma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Approved for public release; distribution is unlimited.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38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>
                <a:latin typeface="+mj-lt"/>
              </a:rPr>
              <a:pPr>
                <a:defRPr/>
              </a:pPr>
              <a:t>4</a:t>
            </a:fld>
            <a:endParaRPr lang="en-US" dirty="0">
              <a:latin typeface="+mj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+mj-lt"/>
              </a:rPr>
              <a:t>Building a RadioMap</a:t>
            </a:r>
            <a:endParaRPr lang="en-US" sz="2800" dirty="0">
              <a:latin typeface="+mj-lt"/>
            </a:endParaRPr>
          </a:p>
        </p:txBody>
      </p:sp>
      <p:sp>
        <p:nvSpPr>
          <p:cNvPr id="10" name="Footer Placeholder 1"/>
          <p:cNvSpPr txBox="1">
            <a:spLocks/>
          </p:cNvSpPr>
          <p:nvPr/>
        </p:nvSpPr>
        <p:spPr>
          <a:xfrm>
            <a:off x="0" y="0"/>
            <a:ext cx="9144000" cy="24142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 baseline="0">
                <a:solidFill>
                  <a:srgbClr val="89898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en-US" sz="1000" dirty="0" smtClean="0"/>
              <a:t>UNCLASSIFIED</a:t>
            </a:r>
            <a:endParaRPr lang="en-US" sz="1000" dirty="0"/>
          </a:p>
        </p:txBody>
      </p:sp>
      <p:sp>
        <p:nvSpPr>
          <p:cNvPr id="48" name="Content Placeholder 3"/>
          <p:cNvSpPr>
            <a:spLocks noGrp="1"/>
          </p:cNvSpPr>
          <p:nvPr>
            <p:ph sz="quarter" idx="13"/>
          </p:nvPr>
        </p:nvSpPr>
        <p:spPr>
          <a:xfrm>
            <a:off x="240972" y="1125010"/>
            <a:ext cx="4341316" cy="380979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 smtClean="0">
                <a:latin typeface="+mj-lt"/>
              </a:rPr>
              <a:t>Desire to estimate the RadioMap in an area of operation</a:t>
            </a:r>
            <a:endParaRPr lang="en-US" dirty="0" smtClean="0"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+mj-lt"/>
              </a:rPr>
              <a:t>Typically can only deploy a limited number of sensors due to availability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+mj-lt"/>
              </a:rPr>
              <a:t>Sensor deployment limited by mission profile and security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+mj-lt"/>
              </a:rPr>
              <a:t>Network used to gather spectrum observation by deployed sensors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331" y="1014840"/>
            <a:ext cx="4228964" cy="3555203"/>
          </a:xfrm>
          <a:prstGeom prst="rect">
            <a:avLst/>
          </a:prstGeom>
        </p:spPr>
      </p:pic>
      <p:sp>
        <p:nvSpPr>
          <p:cNvPr id="46" name="Content Placeholder 3"/>
          <p:cNvSpPr txBox="1">
            <a:spLocks/>
          </p:cNvSpPr>
          <p:nvPr/>
        </p:nvSpPr>
        <p:spPr bwMode="auto">
          <a:xfrm>
            <a:off x="324058" y="4716096"/>
            <a:ext cx="8516460" cy="164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174625" indent="-1746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  <a:lvl2pPr marL="515938" indent="-1746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39775" indent="-1079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 smtClean="0"/>
              <a:t>Potential algorithms for predicting the RF field:</a:t>
            </a:r>
          </a:p>
          <a:p>
            <a:r>
              <a:rPr lang="en-US" sz="2000" dirty="0" smtClean="0"/>
              <a:t>Geo-localize all emitters and use electromagnetic propagation models to calculate the field strength</a:t>
            </a:r>
          </a:p>
          <a:p>
            <a:r>
              <a:rPr lang="en-US" sz="2000" dirty="0" smtClean="0"/>
              <a:t>Interpolate or extrapolate based on measurement sites</a:t>
            </a:r>
          </a:p>
          <a:p>
            <a:r>
              <a:rPr lang="en-US" sz="2000" dirty="0" smtClean="0"/>
              <a:t>Match measured fields based upon hypothesized emitters</a:t>
            </a:r>
            <a:endParaRPr lang="en-US" sz="2000" dirty="0" smtClean="0">
              <a:latin typeface="+mj-lt"/>
            </a:endParaRPr>
          </a:p>
        </p:txBody>
      </p:sp>
      <p:sp>
        <p:nvSpPr>
          <p:cNvPr id="9" name="Footer Placeholder 1"/>
          <p:cNvSpPr>
            <a:spLocks noGrp="1"/>
          </p:cNvSpPr>
          <p:nvPr/>
        </p:nvSpPr>
        <p:spPr>
          <a:xfrm>
            <a:off x="1333500" y="6550026"/>
            <a:ext cx="6477000" cy="298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kern="1200" baseline="0">
                <a:solidFill>
                  <a:srgbClr val="898989"/>
                </a:solidFill>
                <a:latin typeface="Tahoma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Approved for public release; distribution is unlimited.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5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8A4018-810F-4916-8490-E436E5B2847E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5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PRISM RF Fusion Example</a:t>
            </a:r>
            <a:endParaRPr lang="en-US" dirty="0"/>
          </a:p>
        </p:txBody>
      </p:sp>
      <p:grpSp>
        <p:nvGrpSpPr>
          <p:cNvPr id="3" name="Group 54"/>
          <p:cNvGrpSpPr/>
          <p:nvPr/>
        </p:nvGrpSpPr>
        <p:grpSpPr>
          <a:xfrm>
            <a:off x="548677" y="1484065"/>
            <a:ext cx="8001000" cy="1512887"/>
            <a:chOff x="2075108" y="4687890"/>
            <a:chExt cx="8001000" cy="1512887"/>
          </a:xfrm>
        </p:grpSpPr>
        <p:sp>
          <p:nvSpPr>
            <p:cNvPr id="61" name="Rectangle 60"/>
            <p:cNvSpPr/>
            <p:nvPr/>
          </p:nvSpPr>
          <p:spPr>
            <a:xfrm>
              <a:off x="6224833" y="4687890"/>
              <a:ext cx="2133600" cy="1512887"/>
            </a:xfrm>
            <a:prstGeom prst="rect">
              <a:avLst/>
            </a:prstGeom>
            <a:solidFill>
              <a:srgbClr val="F5E993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4" rIns="9144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Georgia" pitchFamily="18" charset="0"/>
                </a:rPr>
                <a:t>  Forward Model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751508" y="4687890"/>
              <a:ext cx="2133600" cy="1512887"/>
            </a:xfrm>
            <a:prstGeom prst="rect">
              <a:avLst/>
            </a:prstGeom>
            <a:solidFill>
              <a:srgbClr val="F5E993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4" rIns="9144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Georgia" pitchFamily="18" charset="0"/>
                </a:rPr>
                <a:t>  Reverse Model</a:t>
              </a:r>
            </a:p>
          </p:txBody>
        </p:sp>
        <p:sp>
          <p:nvSpPr>
            <p:cNvPr id="63" name="Oval 62"/>
            <p:cNvSpPr/>
            <p:nvPr/>
          </p:nvSpPr>
          <p:spPr>
            <a:xfrm>
              <a:off x="2075108" y="4926013"/>
              <a:ext cx="1371600" cy="914400"/>
            </a:xfrm>
            <a:prstGeom prst="ellipse">
              <a:avLst/>
            </a:prstGeom>
            <a:gradFill>
              <a:gsLst>
                <a:gs pos="0">
                  <a:srgbClr val="0069C0"/>
                </a:gs>
                <a:gs pos="35000">
                  <a:srgbClr val="007ADE"/>
                </a:gs>
                <a:gs pos="100000">
                  <a:srgbClr val="5DB6FF"/>
                </a:gs>
              </a:gsLst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4" rIns="9144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FFFFFF"/>
                  </a:solidFill>
                  <a:latin typeface="Calibri" pitchFamily="34" charset="0"/>
                </a:rPr>
                <a:t>Start PRISM Processing</a:t>
              </a:r>
            </a:p>
          </p:txBody>
        </p:sp>
        <p:cxnSp>
          <p:nvCxnSpPr>
            <p:cNvPr id="64" name="Straight Arrow Connector 63"/>
            <p:cNvCxnSpPr>
              <a:stCxn id="63" idx="6"/>
              <a:endCxn id="65" idx="1"/>
            </p:cNvCxnSpPr>
            <p:nvPr/>
          </p:nvCxnSpPr>
          <p:spPr>
            <a:xfrm>
              <a:off x="3446710" y="5383213"/>
              <a:ext cx="49847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>
            <a:xfrm>
              <a:off x="3945183" y="5049838"/>
              <a:ext cx="1746250" cy="66675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4" rIns="9144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 err="1">
                  <a:solidFill>
                    <a:srgbClr val="000000"/>
                  </a:solidFill>
                  <a:latin typeface="Calibri" pitchFamily="34" charset="0"/>
                </a:rPr>
                <a:t>Backpropagate</a:t>
              </a:r>
              <a:r>
                <a:rPr lang="en-US" sz="1200" dirty="0">
                  <a:solidFill>
                    <a:srgbClr val="000000"/>
                  </a:solidFill>
                  <a:latin typeface="Calibri" pitchFamily="34" charset="0"/>
                </a:rPr>
                <a:t> Receiver Observations to Get PRISM TX Power Solution</a:t>
              </a:r>
            </a:p>
          </p:txBody>
        </p:sp>
        <p:cxnSp>
          <p:nvCxnSpPr>
            <p:cNvPr id="66" name="Straight Arrow Connector 65"/>
            <p:cNvCxnSpPr>
              <a:stCxn id="65" idx="3"/>
              <a:endCxn id="67" idx="1"/>
            </p:cNvCxnSpPr>
            <p:nvPr/>
          </p:nvCxnSpPr>
          <p:spPr>
            <a:xfrm>
              <a:off x="5691435" y="5383213"/>
              <a:ext cx="727075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/>
            <p:cNvSpPr/>
            <p:nvPr/>
          </p:nvSpPr>
          <p:spPr>
            <a:xfrm>
              <a:off x="6418508" y="5049838"/>
              <a:ext cx="1747838" cy="66675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4" rIns="9144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000000"/>
                  </a:solidFill>
                  <a:latin typeface="Calibri" pitchFamily="34" charset="0"/>
                </a:rPr>
                <a:t>Propagate PRISM TX Solution Forward to Generate </a:t>
              </a:r>
              <a:r>
                <a:rPr lang="en-US" sz="1200" dirty="0" err="1">
                  <a:solidFill>
                    <a:srgbClr val="000000"/>
                  </a:solidFill>
                  <a:latin typeface="Calibri" pitchFamily="34" charset="0"/>
                </a:rPr>
                <a:t>Heatmap</a:t>
              </a:r>
              <a:endParaRPr lang="en-US" sz="12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8704508" y="4926013"/>
              <a:ext cx="1371600" cy="914400"/>
            </a:xfrm>
            <a:prstGeom prst="ellipse">
              <a:avLst/>
            </a:prstGeom>
            <a:gradFill>
              <a:gsLst>
                <a:gs pos="0">
                  <a:srgbClr val="0069C0"/>
                </a:gs>
                <a:gs pos="35000">
                  <a:srgbClr val="007ADE"/>
                </a:gs>
                <a:gs pos="100000">
                  <a:srgbClr val="5DB6FF"/>
                </a:gs>
              </a:gsLst>
            </a:gra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4" rIns="9144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 smtClean="0">
                  <a:solidFill>
                    <a:srgbClr val="FFFFFF"/>
                  </a:solidFill>
                  <a:latin typeface="Calibri" pitchFamily="34" charset="0"/>
                </a:rPr>
                <a:t>Finish </a:t>
              </a:r>
              <a:r>
                <a:rPr lang="en-US" sz="1600" dirty="0">
                  <a:solidFill>
                    <a:srgbClr val="FFFFFF"/>
                  </a:solidFill>
                  <a:latin typeface="Calibri" pitchFamily="34" charset="0"/>
                </a:rPr>
                <a:t>PRISM Processing</a:t>
              </a:r>
            </a:p>
          </p:txBody>
        </p:sp>
        <p:cxnSp>
          <p:nvCxnSpPr>
            <p:cNvPr id="69" name="Straight Arrow Connector 68"/>
            <p:cNvCxnSpPr>
              <a:stCxn id="67" idx="3"/>
              <a:endCxn id="68" idx="2"/>
            </p:cNvCxnSpPr>
            <p:nvPr/>
          </p:nvCxnSpPr>
          <p:spPr>
            <a:xfrm>
              <a:off x="8166346" y="5383213"/>
              <a:ext cx="538162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0" name="Object 5"/>
            <p:cNvGraphicFramePr>
              <a:graphicFrameLocks noChangeAspect="1"/>
            </p:cNvGraphicFramePr>
            <p:nvPr/>
          </p:nvGraphicFramePr>
          <p:xfrm>
            <a:off x="3900735" y="5743577"/>
            <a:ext cx="1831975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6" name="Equation" r:id="rId3" imgW="1015920" imgH="241200" progId="Equation.3">
                    <p:embed/>
                  </p:oleObj>
                </mc:Choice>
                <mc:Fallback>
                  <p:oleObj name="Equation" r:id="rId3" imgW="101592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0735" y="5743577"/>
                          <a:ext cx="1831975" cy="4349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1"/>
            <p:cNvGraphicFramePr>
              <a:graphicFrameLocks noChangeAspect="1"/>
            </p:cNvGraphicFramePr>
            <p:nvPr/>
          </p:nvGraphicFramePr>
          <p:xfrm>
            <a:off x="6224835" y="5743575"/>
            <a:ext cx="2174875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7" name="Equation" r:id="rId5" imgW="1143000" imgH="241200" progId="Equation.3">
                    <p:embed/>
                  </p:oleObj>
                </mc:Choice>
                <mc:Fallback>
                  <p:oleObj name="Equation" r:id="rId5" imgW="11430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24835" y="5743575"/>
                          <a:ext cx="2174875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72" name="Straight Arrow Connector 71"/>
          <p:cNvCxnSpPr/>
          <p:nvPr/>
        </p:nvCxnSpPr>
        <p:spPr>
          <a:xfrm flipH="1">
            <a:off x="2947801" y="3104964"/>
            <a:ext cx="288032" cy="396044"/>
          </a:xfrm>
          <a:prstGeom prst="straightConnector1">
            <a:avLst/>
          </a:prstGeom>
          <a:ln w="127000"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5216053" y="3104964"/>
            <a:ext cx="144016" cy="396044"/>
          </a:xfrm>
          <a:prstGeom prst="straightConnector1">
            <a:avLst/>
          </a:prstGeom>
          <a:ln w="127000"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06"/>
          <p:cNvGrpSpPr/>
          <p:nvPr/>
        </p:nvGrpSpPr>
        <p:grpSpPr>
          <a:xfrm>
            <a:off x="4752020" y="3429000"/>
            <a:ext cx="4274280" cy="2884344"/>
            <a:chOff x="5220072" y="3140968"/>
            <a:chExt cx="4861174" cy="3280388"/>
          </a:xfrm>
        </p:grpSpPr>
        <p:pic>
          <p:nvPicPr>
            <p:cNvPr id="55" name="Picture 28" descr="temp2.png"/>
            <p:cNvPicPr>
              <a:picLocks noChangeAspect="1"/>
            </p:cNvPicPr>
            <p:nvPr/>
          </p:nvPicPr>
          <p:blipFill>
            <a:blip r:embed="rId7"/>
            <a:srcRect l="13087" t="17188" r="9641" b="21124"/>
            <a:stretch>
              <a:fillRect/>
            </a:stretch>
          </p:blipFill>
          <p:spPr bwMode="auto">
            <a:xfrm>
              <a:off x="5255451" y="3993341"/>
              <a:ext cx="4744940" cy="2235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31" descr="temp3.png"/>
            <p:cNvPicPr>
              <a:picLocks noChangeAspect="1"/>
            </p:cNvPicPr>
            <p:nvPr/>
          </p:nvPicPr>
          <p:blipFill>
            <a:blip r:embed="rId8"/>
            <a:srcRect l="13989" t="26266" r="26457" b="29765"/>
            <a:stretch>
              <a:fillRect/>
            </a:stretch>
          </p:blipFill>
          <p:spPr bwMode="auto">
            <a:xfrm>
              <a:off x="5276896" y="3794463"/>
              <a:ext cx="4744941" cy="2626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" name="TextBox 59"/>
            <p:cNvSpPr txBox="1">
              <a:spLocks noChangeArrowheads="1"/>
            </p:cNvSpPr>
            <p:nvPr/>
          </p:nvSpPr>
          <p:spPr bwMode="auto">
            <a:xfrm>
              <a:off x="5220072" y="3140968"/>
              <a:ext cx="486117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rPr>
                <a:t>RF Power From Solved TX Propagated Across Entire Map</a:t>
              </a:r>
            </a:p>
          </p:txBody>
        </p:sp>
        <p:sp>
          <p:nvSpPr>
            <p:cNvPr id="75" name="Oval 74"/>
            <p:cNvSpPr/>
            <p:nvPr/>
          </p:nvSpPr>
          <p:spPr>
            <a:xfrm>
              <a:off x="9503923" y="4437112"/>
              <a:ext cx="252028" cy="25202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7824293" y="4725144"/>
              <a:ext cx="252028" cy="25202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5844073" y="4977172"/>
              <a:ext cx="252028" cy="25202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5844073" y="5661248"/>
              <a:ext cx="252028" cy="25202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6636161" y="6057292"/>
              <a:ext cx="252028" cy="25202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6960197" y="5217477"/>
              <a:ext cx="252028" cy="252028"/>
            </a:xfrm>
            <a:prstGeom prst="ellipse">
              <a:avLst/>
            </a:prstGeom>
            <a:no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9503923" y="4437112"/>
              <a:ext cx="252028" cy="2520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7824293" y="4725144"/>
              <a:ext cx="252028" cy="2520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5844073" y="4977172"/>
              <a:ext cx="252028" cy="2520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5844073" y="5661248"/>
              <a:ext cx="252028" cy="2520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6636161" y="6057292"/>
              <a:ext cx="252028" cy="2520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6960197" y="5217477"/>
              <a:ext cx="252028" cy="2520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104"/>
          <p:cNvGrpSpPr/>
          <p:nvPr/>
        </p:nvGrpSpPr>
        <p:grpSpPr>
          <a:xfrm>
            <a:off x="111525" y="3679847"/>
            <a:ext cx="4568487" cy="2681194"/>
            <a:chOff x="111523" y="3419709"/>
            <a:chExt cx="5195771" cy="3049344"/>
          </a:xfrm>
        </p:grpSpPr>
        <p:pic>
          <p:nvPicPr>
            <p:cNvPr id="56" name="Picture 55" descr="temp2.png"/>
            <p:cNvPicPr>
              <a:picLocks/>
            </p:cNvPicPr>
            <p:nvPr/>
          </p:nvPicPr>
          <p:blipFill>
            <a:blip r:embed="rId7"/>
            <a:srcRect l="13087" t="17844" r="9641" b="20469"/>
            <a:stretch>
              <a:fillRect/>
            </a:stretch>
          </p:blipFill>
          <p:spPr>
            <a:xfrm>
              <a:off x="179512" y="3997032"/>
              <a:ext cx="4716524" cy="2240280"/>
            </a:xfrm>
            <a:prstGeom prst="rect">
              <a:avLst/>
            </a:prstGeom>
          </p:spPr>
        </p:pic>
        <p:grpSp>
          <p:nvGrpSpPr>
            <p:cNvPr id="7" name="Group 56"/>
            <p:cNvGrpSpPr/>
            <p:nvPr/>
          </p:nvGrpSpPr>
          <p:grpSpPr>
            <a:xfrm>
              <a:off x="111523" y="3419709"/>
              <a:ext cx="5195771" cy="3049344"/>
              <a:chOff x="409799" y="3419709"/>
              <a:chExt cx="5195771" cy="3049344"/>
            </a:xfrm>
          </p:grpSpPr>
          <p:sp>
            <p:nvSpPr>
              <p:cNvPr id="82" name="TextBox 22"/>
              <p:cNvSpPr txBox="1">
                <a:spLocks noChangeArrowheads="1"/>
              </p:cNvSpPr>
              <p:nvPr/>
            </p:nvSpPr>
            <p:spPr bwMode="auto">
              <a:xfrm>
                <a:off x="409799" y="3419709"/>
                <a:ext cx="4863756" cy="369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 pitchFamily="34" charset="0"/>
                    <a:ea typeface="ＭＳ Ｐゴシック" pitchFamily="34" charset="-128"/>
                    <a:cs typeface="Arial" pitchFamily="34" charset="0"/>
                  </a:rPr>
                  <a:t>Hypothetical TX </a:t>
                </a:r>
                <a:r>
                  <a:rPr lang="en-US" dirty="0" smtClean="0">
                    <a:solidFill>
                      <a:srgbClr val="000000"/>
                    </a:solidFill>
                    <a:latin typeface="Calibri" pitchFamily="34" charset="0"/>
                    <a:ea typeface="ＭＳ Ｐゴシック" pitchFamily="34" charset="-128"/>
                    <a:cs typeface="Arial" pitchFamily="34" charset="0"/>
                  </a:rPr>
                  <a:t>Locations (Green)</a:t>
                </a:r>
                <a:endParaRPr lang="en-US" dirty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  <p:pic>
            <p:nvPicPr>
              <p:cNvPr id="83" name="Picture 28" descr="temp2.png"/>
              <p:cNvPicPr>
                <a:picLocks noChangeAspect="1"/>
              </p:cNvPicPr>
              <p:nvPr/>
            </p:nvPicPr>
            <p:blipFill>
              <a:blip r:embed="rId7"/>
              <a:srcRect l="13087" t="17188" r="9641" b="21124"/>
              <a:stretch>
                <a:fillRect/>
              </a:stretch>
            </p:blipFill>
            <p:spPr bwMode="auto">
              <a:xfrm>
                <a:off x="469207" y="4001741"/>
                <a:ext cx="4744940" cy="22355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4" name="TextBox 32"/>
              <p:cNvSpPr txBox="1">
                <a:spLocks noChangeArrowheads="1"/>
              </p:cNvSpPr>
              <p:nvPr/>
            </p:nvSpPr>
            <p:spPr bwMode="auto">
              <a:xfrm>
                <a:off x="2792705" y="5545722"/>
                <a:ext cx="2812865" cy="923331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Calibri" pitchFamily="34" charset="0"/>
                    <a:ea typeface="ＭＳ Ｐゴシック" pitchFamily="34" charset="-128"/>
                    <a:cs typeface="Arial" pitchFamily="34" charset="0"/>
                  </a:rPr>
                  <a:t>Transmitters locations that best match receiver measurements</a:t>
                </a:r>
              </a:p>
            </p:txBody>
          </p:sp>
          <p:cxnSp>
            <p:nvCxnSpPr>
              <p:cNvPr id="85" name="Straight Arrow Connector 84"/>
              <p:cNvCxnSpPr/>
              <p:nvPr/>
            </p:nvCxnSpPr>
            <p:spPr>
              <a:xfrm flipV="1">
                <a:off x="4452166" y="4761148"/>
                <a:ext cx="310098" cy="78457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 flipH="1" flipV="1">
                <a:off x="3358107" y="5013175"/>
                <a:ext cx="567130" cy="53254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 flipH="1" flipV="1">
                <a:off x="2530011" y="5445225"/>
                <a:ext cx="291123" cy="187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/>
              <p:nvPr/>
            </p:nvCxnSpPr>
            <p:spPr>
              <a:xfrm flipH="1" flipV="1">
                <a:off x="2169972" y="6165304"/>
                <a:ext cx="651162" cy="401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/>
              <p:nvPr/>
            </p:nvCxnSpPr>
            <p:spPr>
              <a:xfrm flipH="1" flipV="1">
                <a:off x="1305877" y="5265205"/>
                <a:ext cx="1474309" cy="53081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>
                <a:stCxn id="84" idx="1"/>
              </p:cNvCxnSpPr>
              <p:nvPr/>
            </p:nvCxnSpPr>
            <p:spPr>
              <a:xfrm flipH="1" flipV="1">
                <a:off x="1428916" y="5836963"/>
                <a:ext cx="1363789" cy="1704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54"/>
            <p:cNvGrpSpPr/>
            <p:nvPr/>
          </p:nvGrpSpPr>
          <p:grpSpPr>
            <a:xfrm>
              <a:off x="755576" y="4437112"/>
              <a:ext cx="3911878" cy="1872208"/>
              <a:chOff x="1053852" y="4437112"/>
              <a:chExt cx="3911878" cy="1872208"/>
            </a:xfrm>
          </p:grpSpPr>
          <p:sp>
            <p:nvSpPr>
              <p:cNvPr id="92" name="Oval 91"/>
              <p:cNvSpPr/>
              <p:nvPr/>
            </p:nvSpPr>
            <p:spPr>
              <a:xfrm>
                <a:off x="4713702" y="4437112"/>
                <a:ext cx="252028" cy="25202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3034072" y="4725144"/>
                <a:ext cx="252028" cy="25202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053852" y="4977172"/>
                <a:ext cx="252028" cy="25202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053852" y="5661248"/>
                <a:ext cx="252028" cy="25202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1845940" y="6057292"/>
                <a:ext cx="252028" cy="25202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2169976" y="5217477"/>
                <a:ext cx="252028" cy="25202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7" name="Footer Placeholder 1"/>
          <p:cNvSpPr>
            <a:spLocks noGrp="1"/>
          </p:cNvSpPr>
          <p:nvPr/>
        </p:nvSpPr>
        <p:spPr>
          <a:xfrm>
            <a:off x="1290041" y="6565201"/>
            <a:ext cx="6477000" cy="298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kern="1200" baseline="0">
                <a:solidFill>
                  <a:srgbClr val="898989"/>
                </a:solidFill>
                <a:latin typeface="Tahoma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Approved for public release; distribution is unlimited.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36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 Placeholder 7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8A4018-810F-4916-8490-E436E5B2847E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6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Propagation Model Approach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335273" y="5805265"/>
            <a:ext cx="8485199" cy="73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The Dominant Path Model has the accuracy of a ray-tracer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with the benefits of an empirical propagation model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4" name="Content Placeholder 2"/>
          <p:cNvSpPr txBox="1">
            <a:spLocks/>
          </p:cNvSpPr>
          <p:nvPr/>
        </p:nvSpPr>
        <p:spPr bwMode="auto">
          <a:xfrm>
            <a:off x="5760133" y="1592796"/>
            <a:ext cx="3383867" cy="210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69863" indent="-169863" defTabSz="82073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39A6"/>
              </a:buClr>
              <a:defRPr/>
            </a:pPr>
            <a:r>
              <a:rPr lang="en-US" sz="2000" b="1" kern="0" dirty="0" smtClean="0">
                <a:solidFill>
                  <a:srgbClr val="000000"/>
                </a:solidFill>
                <a:ea typeface="ＭＳ Ｐゴシック" pitchFamily="-111" charset="-128"/>
                <a:cs typeface="ＭＳ Ｐゴシック" pitchFamily="-111" charset="-128"/>
              </a:rPr>
              <a:t>	Dominant Path Model</a:t>
            </a:r>
            <a:endParaRPr lang="en-US" b="1" kern="0" dirty="0" smtClean="0">
              <a:solidFill>
                <a:srgbClr val="000000"/>
              </a:solidFill>
              <a:ea typeface="ＭＳ Ｐゴシック" pitchFamily="-111" charset="-128"/>
              <a:cs typeface="ＭＳ Ｐゴシック" pitchFamily="-111" charset="-128"/>
            </a:endParaRPr>
          </a:p>
          <a:p>
            <a:pPr marL="376238" lvl="1" indent="-204788" defTabSz="82073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rgbClr val="000000"/>
                </a:solidFill>
                <a:ea typeface="ＭＳ Ｐゴシック" pitchFamily="-111" charset="-128"/>
                <a:cs typeface="Arial" pitchFamily="34" charset="0"/>
              </a:rPr>
              <a:t>Robust to model errors</a:t>
            </a:r>
          </a:p>
          <a:p>
            <a:pPr marL="376238" lvl="1" indent="-204788" defTabSz="82073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rgbClr val="000000"/>
                </a:solidFill>
                <a:ea typeface="ＭＳ Ｐゴシック" pitchFamily="-111" charset="-128"/>
                <a:cs typeface="Arial" pitchFamily="34" charset="0"/>
              </a:rPr>
              <a:t>Auto-calibration of model</a:t>
            </a:r>
          </a:p>
          <a:p>
            <a:pPr marL="376238" lvl="1" indent="-204788" defTabSz="82073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rgbClr val="000000"/>
                </a:solidFill>
                <a:ea typeface="ＭＳ Ｐゴシック" pitchFamily="-111" charset="-128"/>
                <a:cs typeface="Arial" pitchFamily="34" charset="0"/>
              </a:rPr>
              <a:t>Computationally efficient</a:t>
            </a:r>
          </a:p>
          <a:p>
            <a:pPr marL="376238" lvl="1" indent="-204788" defTabSz="820738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39A6"/>
              </a:buClr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rgbClr val="000000"/>
                </a:solidFill>
                <a:ea typeface="ＭＳ Ｐゴシック" pitchFamily="-111" charset="-128"/>
                <a:cs typeface="Arial" pitchFamily="34" charset="0"/>
              </a:rPr>
              <a:t>Combines terrain and building data to model rural and urban environments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4427984" y="1612485"/>
            <a:ext cx="1349375" cy="1257310"/>
            <a:chOff x="6202424" y="1988840"/>
            <a:chExt cx="1349375" cy="1257310"/>
          </a:xfrm>
        </p:grpSpPr>
        <p:sp>
          <p:nvSpPr>
            <p:cNvPr id="78" name="Freeform 48"/>
            <p:cNvSpPr>
              <a:spLocks noEditPoints="1"/>
            </p:cNvSpPr>
            <p:nvPr/>
          </p:nvSpPr>
          <p:spPr bwMode="auto">
            <a:xfrm>
              <a:off x="6202424" y="1988840"/>
              <a:ext cx="1349375" cy="12319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4" y="0"/>
                </a:cxn>
                <a:cxn ang="0">
                  <a:pos x="2296" y="0"/>
                </a:cxn>
                <a:cxn ang="0">
                  <a:pos x="2320" y="24"/>
                </a:cxn>
                <a:cxn ang="0">
                  <a:pos x="2320" y="2088"/>
                </a:cxn>
                <a:cxn ang="0">
                  <a:pos x="2296" y="2112"/>
                </a:cxn>
                <a:cxn ang="0">
                  <a:pos x="24" y="2112"/>
                </a:cxn>
                <a:cxn ang="0">
                  <a:pos x="0" y="2088"/>
                </a:cxn>
                <a:cxn ang="0">
                  <a:pos x="0" y="24"/>
                </a:cxn>
                <a:cxn ang="0">
                  <a:pos x="48" y="2088"/>
                </a:cxn>
                <a:cxn ang="0">
                  <a:pos x="24" y="2064"/>
                </a:cxn>
                <a:cxn ang="0">
                  <a:pos x="2296" y="2064"/>
                </a:cxn>
                <a:cxn ang="0">
                  <a:pos x="2272" y="2088"/>
                </a:cxn>
                <a:cxn ang="0">
                  <a:pos x="2272" y="24"/>
                </a:cxn>
                <a:cxn ang="0">
                  <a:pos x="2296" y="48"/>
                </a:cxn>
                <a:cxn ang="0">
                  <a:pos x="24" y="48"/>
                </a:cxn>
                <a:cxn ang="0">
                  <a:pos x="48" y="24"/>
                </a:cxn>
                <a:cxn ang="0">
                  <a:pos x="48" y="2088"/>
                </a:cxn>
              </a:cxnLst>
              <a:rect l="0" t="0" r="r" b="b"/>
              <a:pathLst>
                <a:path w="2320" h="2112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2296" y="0"/>
                  </a:lnTo>
                  <a:cubicBezTo>
                    <a:pt x="2310" y="0"/>
                    <a:pt x="2320" y="11"/>
                    <a:pt x="2320" y="24"/>
                  </a:cubicBezTo>
                  <a:lnTo>
                    <a:pt x="2320" y="2088"/>
                  </a:lnTo>
                  <a:cubicBezTo>
                    <a:pt x="2320" y="2102"/>
                    <a:pt x="2310" y="2112"/>
                    <a:pt x="2296" y="2112"/>
                  </a:cubicBezTo>
                  <a:lnTo>
                    <a:pt x="24" y="2112"/>
                  </a:lnTo>
                  <a:cubicBezTo>
                    <a:pt x="11" y="2112"/>
                    <a:pt x="0" y="2102"/>
                    <a:pt x="0" y="2088"/>
                  </a:cubicBezTo>
                  <a:lnTo>
                    <a:pt x="0" y="24"/>
                  </a:lnTo>
                  <a:close/>
                  <a:moveTo>
                    <a:pt x="48" y="2088"/>
                  </a:moveTo>
                  <a:lnTo>
                    <a:pt x="24" y="2064"/>
                  </a:lnTo>
                  <a:lnTo>
                    <a:pt x="2296" y="2064"/>
                  </a:lnTo>
                  <a:lnTo>
                    <a:pt x="2272" y="2088"/>
                  </a:lnTo>
                  <a:lnTo>
                    <a:pt x="2272" y="24"/>
                  </a:lnTo>
                  <a:lnTo>
                    <a:pt x="2296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2088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79" name="Freeform 49"/>
            <p:cNvSpPr>
              <a:spLocks noEditPoints="1"/>
            </p:cNvSpPr>
            <p:nvPr/>
          </p:nvSpPr>
          <p:spPr bwMode="auto">
            <a:xfrm>
              <a:off x="6211949" y="2828629"/>
              <a:ext cx="968375" cy="401637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4" y="0"/>
                </a:cxn>
                <a:cxn ang="0">
                  <a:pos x="1640" y="0"/>
                </a:cxn>
                <a:cxn ang="0">
                  <a:pos x="1664" y="24"/>
                </a:cxn>
                <a:cxn ang="0">
                  <a:pos x="1664" y="664"/>
                </a:cxn>
                <a:cxn ang="0">
                  <a:pos x="1640" y="688"/>
                </a:cxn>
                <a:cxn ang="0">
                  <a:pos x="24" y="688"/>
                </a:cxn>
                <a:cxn ang="0">
                  <a:pos x="0" y="664"/>
                </a:cxn>
                <a:cxn ang="0">
                  <a:pos x="0" y="24"/>
                </a:cxn>
                <a:cxn ang="0">
                  <a:pos x="48" y="664"/>
                </a:cxn>
                <a:cxn ang="0">
                  <a:pos x="24" y="640"/>
                </a:cxn>
                <a:cxn ang="0">
                  <a:pos x="1640" y="640"/>
                </a:cxn>
                <a:cxn ang="0">
                  <a:pos x="1616" y="664"/>
                </a:cxn>
                <a:cxn ang="0">
                  <a:pos x="1616" y="24"/>
                </a:cxn>
                <a:cxn ang="0">
                  <a:pos x="1640" y="48"/>
                </a:cxn>
                <a:cxn ang="0">
                  <a:pos x="24" y="48"/>
                </a:cxn>
                <a:cxn ang="0">
                  <a:pos x="48" y="24"/>
                </a:cxn>
                <a:cxn ang="0">
                  <a:pos x="48" y="664"/>
                </a:cxn>
              </a:cxnLst>
              <a:rect l="0" t="0" r="r" b="b"/>
              <a:pathLst>
                <a:path w="1664" h="688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1640" y="0"/>
                  </a:lnTo>
                  <a:cubicBezTo>
                    <a:pt x="1654" y="0"/>
                    <a:pt x="1664" y="11"/>
                    <a:pt x="1664" y="24"/>
                  </a:cubicBezTo>
                  <a:lnTo>
                    <a:pt x="1664" y="664"/>
                  </a:lnTo>
                  <a:cubicBezTo>
                    <a:pt x="1664" y="678"/>
                    <a:pt x="1654" y="688"/>
                    <a:pt x="1640" y="688"/>
                  </a:cubicBezTo>
                  <a:lnTo>
                    <a:pt x="24" y="688"/>
                  </a:lnTo>
                  <a:cubicBezTo>
                    <a:pt x="11" y="688"/>
                    <a:pt x="0" y="678"/>
                    <a:pt x="0" y="664"/>
                  </a:cubicBezTo>
                  <a:lnTo>
                    <a:pt x="0" y="24"/>
                  </a:lnTo>
                  <a:close/>
                  <a:moveTo>
                    <a:pt x="48" y="664"/>
                  </a:moveTo>
                  <a:lnTo>
                    <a:pt x="24" y="640"/>
                  </a:lnTo>
                  <a:lnTo>
                    <a:pt x="1640" y="640"/>
                  </a:lnTo>
                  <a:lnTo>
                    <a:pt x="1616" y="664"/>
                  </a:lnTo>
                  <a:lnTo>
                    <a:pt x="1616" y="24"/>
                  </a:lnTo>
                  <a:lnTo>
                    <a:pt x="1640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664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80" name="Freeform 50"/>
            <p:cNvSpPr>
              <a:spLocks noEditPoints="1"/>
            </p:cNvSpPr>
            <p:nvPr/>
          </p:nvSpPr>
          <p:spPr bwMode="auto">
            <a:xfrm>
              <a:off x="6602474" y="1998365"/>
              <a:ext cx="419100" cy="428625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4" y="0"/>
                </a:cxn>
                <a:cxn ang="0">
                  <a:pos x="696" y="0"/>
                </a:cxn>
                <a:cxn ang="0">
                  <a:pos x="720" y="24"/>
                </a:cxn>
                <a:cxn ang="0">
                  <a:pos x="720" y="712"/>
                </a:cxn>
                <a:cxn ang="0">
                  <a:pos x="696" y="736"/>
                </a:cxn>
                <a:cxn ang="0">
                  <a:pos x="24" y="736"/>
                </a:cxn>
                <a:cxn ang="0">
                  <a:pos x="0" y="712"/>
                </a:cxn>
                <a:cxn ang="0">
                  <a:pos x="0" y="24"/>
                </a:cxn>
                <a:cxn ang="0">
                  <a:pos x="48" y="712"/>
                </a:cxn>
                <a:cxn ang="0">
                  <a:pos x="24" y="688"/>
                </a:cxn>
                <a:cxn ang="0">
                  <a:pos x="696" y="688"/>
                </a:cxn>
                <a:cxn ang="0">
                  <a:pos x="672" y="712"/>
                </a:cxn>
                <a:cxn ang="0">
                  <a:pos x="672" y="24"/>
                </a:cxn>
                <a:cxn ang="0">
                  <a:pos x="696" y="48"/>
                </a:cxn>
                <a:cxn ang="0">
                  <a:pos x="24" y="48"/>
                </a:cxn>
                <a:cxn ang="0">
                  <a:pos x="48" y="24"/>
                </a:cxn>
                <a:cxn ang="0">
                  <a:pos x="48" y="712"/>
                </a:cxn>
              </a:cxnLst>
              <a:rect l="0" t="0" r="r" b="b"/>
              <a:pathLst>
                <a:path w="720" h="736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696" y="0"/>
                  </a:lnTo>
                  <a:cubicBezTo>
                    <a:pt x="710" y="0"/>
                    <a:pt x="720" y="11"/>
                    <a:pt x="720" y="24"/>
                  </a:cubicBezTo>
                  <a:lnTo>
                    <a:pt x="720" y="712"/>
                  </a:lnTo>
                  <a:cubicBezTo>
                    <a:pt x="720" y="726"/>
                    <a:pt x="710" y="736"/>
                    <a:pt x="696" y="736"/>
                  </a:cubicBezTo>
                  <a:lnTo>
                    <a:pt x="24" y="736"/>
                  </a:lnTo>
                  <a:cubicBezTo>
                    <a:pt x="11" y="736"/>
                    <a:pt x="0" y="726"/>
                    <a:pt x="0" y="712"/>
                  </a:cubicBezTo>
                  <a:lnTo>
                    <a:pt x="0" y="24"/>
                  </a:lnTo>
                  <a:close/>
                  <a:moveTo>
                    <a:pt x="48" y="712"/>
                  </a:moveTo>
                  <a:lnTo>
                    <a:pt x="24" y="688"/>
                  </a:lnTo>
                  <a:lnTo>
                    <a:pt x="696" y="688"/>
                  </a:lnTo>
                  <a:lnTo>
                    <a:pt x="672" y="712"/>
                  </a:lnTo>
                  <a:lnTo>
                    <a:pt x="672" y="24"/>
                  </a:lnTo>
                  <a:lnTo>
                    <a:pt x="696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712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81" name="Freeform 51"/>
            <p:cNvSpPr>
              <a:spLocks noEditPoints="1"/>
            </p:cNvSpPr>
            <p:nvPr/>
          </p:nvSpPr>
          <p:spPr bwMode="auto">
            <a:xfrm>
              <a:off x="7132699" y="1998365"/>
              <a:ext cx="419100" cy="420687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4" y="0"/>
                </a:cxn>
                <a:cxn ang="0">
                  <a:pos x="696" y="0"/>
                </a:cxn>
                <a:cxn ang="0">
                  <a:pos x="720" y="24"/>
                </a:cxn>
                <a:cxn ang="0">
                  <a:pos x="720" y="696"/>
                </a:cxn>
                <a:cxn ang="0">
                  <a:pos x="696" y="720"/>
                </a:cxn>
                <a:cxn ang="0">
                  <a:pos x="24" y="720"/>
                </a:cxn>
                <a:cxn ang="0">
                  <a:pos x="0" y="696"/>
                </a:cxn>
                <a:cxn ang="0">
                  <a:pos x="0" y="24"/>
                </a:cxn>
                <a:cxn ang="0">
                  <a:pos x="48" y="696"/>
                </a:cxn>
                <a:cxn ang="0">
                  <a:pos x="24" y="672"/>
                </a:cxn>
                <a:cxn ang="0">
                  <a:pos x="696" y="672"/>
                </a:cxn>
                <a:cxn ang="0">
                  <a:pos x="672" y="696"/>
                </a:cxn>
                <a:cxn ang="0">
                  <a:pos x="672" y="24"/>
                </a:cxn>
                <a:cxn ang="0">
                  <a:pos x="696" y="48"/>
                </a:cxn>
                <a:cxn ang="0">
                  <a:pos x="24" y="48"/>
                </a:cxn>
                <a:cxn ang="0">
                  <a:pos x="48" y="24"/>
                </a:cxn>
                <a:cxn ang="0">
                  <a:pos x="48" y="696"/>
                </a:cxn>
              </a:cxnLst>
              <a:rect l="0" t="0" r="r" b="b"/>
              <a:pathLst>
                <a:path w="720" h="720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696" y="0"/>
                  </a:lnTo>
                  <a:cubicBezTo>
                    <a:pt x="710" y="0"/>
                    <a:pt x="720" y="11"/>
                    <a:pt x="720" y="24"/>
                  </a:cubicBezTo>
                  <a:lnTo>
                    <a:pt x="720" y="696"/>
                  </a:lnTo>
                  <a:cubicBezTo>
                    <a:pt x="720" y="710"/>
                    <a:pt x="710" y="720"/>
                    <a:pt x="696" y="720"/>
                  </a:cubicBezTo>
                  <a:lnTo>
                    <a:pt x="24" y="720"/>
                  </a:lnTo>
                  <a:cubicBezTo>
                    <a:pt x="11" y="720"/>
                    <a:pt x="0" y="710"/>
                    <a:pt x="0" y="696"/>
                  </a:cubicBezTo>
                  <a:lnTo>
                    <a:pt x="0" y="24"/>
                  </a:lnTo>
                  <a:close/>
                  <a:moveTo>
                    <a:pt x="48" y="696"/>
                  </a:moveTo>
                  <a:lnTo>
                    <a:pt x="24" y="672"/>
                  </a:lnTo>
                  <a:lnTo>
                    <a:pt x="696" y="672"/>
                  </a:lnTo>
                  <a:lnTo>
                    <a:pt x="672" y="696"/>
                  </a:lnTo>
                  <a:lnTo>
                    <a:pt x="672" y="24"/>
                  </a:lnTo>
                  <a:lnTo>
                    <a:pt x="696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696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82" name="Freeform 52"/>
            <p:cNvSpPr>
              <a:spLocks noEditPoints="1"/>
            </p:cNvSpPr>
            <p:nvPr/>
          </p:nvSpPr>
          <p:spPr bwMode="auto">
            <a:xfrm>
              <a:off x="6367524" y="2603203"/>
              <a:ext cx="125413" cy="12541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9" y="67"/>
                </a:cxn>
                <a:cxn ang="0">
                  <a:pos x="67" y="79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79" y="13"/>
                </a:cxn>
                <a:cxn ang="0">
                  <a:pos x="13" y="79"/>
                </a:cxn>
                <a:cxn ang="0">
                  <a:pos x="0" y="67"/>
                </a:cxn>
                <a:cxn ang="0">
                  <a:pos x="67" y="0"/>
                </a:cxn>
                <a:cxn ang="0">
                  <a:pos x="79" y="13"/>
                </a:cxn>
              </a:cxnLst>
              <a:rect l="0" t="0" r="r" b="b"/>
              <a:pathLst>
                <a:path w="79" h="79">
                  <a:moveTo>
                    <a:pt x="13" y="0"/>
                  </a:moveTo>
                  <a:lnTo>
                    <a:pt x="79" y="67"/>
                  </a:lnTo>
                  <a:lnTo>
                    <a:pt x="67" y="79"/>
                  </a:lnTo>
                  <a:lnTo>
                    <a:pt x="0" y="13"/>
                  </a:lnTo>
                  <a:lnTo>
                    <a:pt x="13" y="0"/>
                  </a:lnTo>
                  <a:close/>
                  <a:moveTo>
                    <a:pt x="79" y="13"/>
                  </a:moveTo>
                  <a:lnTo>
                    <a:pt x="13" y="79"/>
                  </a:lnTo>
                  <a:lnTo>
                    <a:pt x="0" y="67"/>
                  </a:lnTo>
                  <a:lnTo>
                    <a:pt x="67" y="0"/>
                  </a:lnTo>
                  <a:lnTo>
                    <a:pt x="79" y="13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83" name="Freeform 53"/>
            <p:cNvSpPr>
              <a:spLocks noEditPoints="1"/>
            </p:cNvSpPr>
            <p:nvPr/>
          </p:nvSpPr>
          <p:spPr bwMode="auto">
            <a:xfrm>
              <a:off x="6342124" y="2577803"/>
              <a:ext cx="177800" cy="177800"/>
            </a:xfrm>
            <a:custGeom>
              <a:avLst/>
              <a:gdLst/>
              <a:ahLst/>
              <a:cxnLst>
                <a:cxn ang="0">
                  <a:pos x="1" y="148"/>
                </a:cxn>
                <a:cxn ang="0">
                  <a:pos x="15" y="89"/>
                </a:cxn>
                <a:cxn ang="0">
                  <a:pos x="49" y="43"/>
                </a:cxn>
                <a:cxn ang="0">
                  <a:pos x="98" y="11"/>
                </a:cxn>
                <a:cxn ang="0">
                  <a:pos x="157" y="1"/>
                </a:cxn>
                <a:cxn ang="0">
                  <a:pos x="216" y="15"/>
                </a:cxn>
                <a:cxn ang="0">
                  <a:pos x="263" y="49"/>
                </a:cxn>
                <a:cxn ang="0">
                  <a:pos x="294" y="98"/>
                </a:cxn>
                <a:cxn ang="0">
                  <a:pos x="304" y="157"/>
                </a:cxn>
                <a:cxn ang="0">
                  <a:pos x="291" y="216"/>
                </a:cxn>
                <a:cxn ang="0">
                  <a:pos x="257" y="264"/>
                </a:cxn>
                <a:cxn ang="0">
                  <a:pos x="207" y="294"/>
                </a:cxn>
                <a:cxn ang="0">
                  <a:pos x="148" y="304"/>
                </a:cxn>
                <a:cxn ang="0">
                  <a:pos x="89" y="290"/>
                </a:cxn>
                <a:cxn ang="0">
                  <a:pos x="43" y="257"/>
                </a:cxn>
                <a:cxn ang="0">
                  <a:pos x="11" y="207"/>
                </a:cxn>
                <a:cxn ang="0">
                  <a:pos x="58" y="198"/>
                </a:cxn>
                <a:cxn ang="0">
                  <a:pos x="82" y="230"/>
                </a:cxn>
                <a:cxn ang="0">
                  <a:pos x="116" y="251"/>
                </a:cxn>
                <a:cxn ang="0">
                  <a:pos x="157" y="257"/>
                </a:cxn>
                <a:cxn ang="0">
                  <a:pos x="198" y="247"/>
                </a:cxn>
                <a:cxn ang="0">
                  <a:pos x="230" y="223"/>
                </a:cxn>
                <a:cxn ang="0">
                  <a:pos x="250" y="189"/>
                </a:cxn>
                <a:cxn ang="0">
                  <a:pos x="257" y="148"/>
                </a:cxn>
                <a:cxn ang="0">
                  <a:pos x="247" y="107"/>
                </a:cxn>
                <a:cxn ang="0">
                  <a:pos x="224" y="76"/>
                </a:cxn>
                <a:cxn ang="0">
                  <a:pos x="189" y="54"/>
                </a:cxn>
                <a:cxn ang="0">
                  <a:pos x="148" y="48"/>
                </a:cxn>
                <a:cxn ang="0">
                  <a:pos x="107" y="58"/>
                </a:cxn>
                <a:cxn ang="0">
                  <a:pos x="76" y="82"/>
                </a:cxn>
                <a:cxn ang="0">
                  <a:pos x="54" y="116"/>
                </a:cxn>
                <a:cxn ang="0">
                  <a:pos x="48" y="157"/>
                </a:cxn>
                <a:cxn ang="0">
                  <a:pos x="58" y="198"/>
                </a:cxn>
              </a:cxnLst>
              <a:rect l="0" t="0" r="r" b="b"/>
              <a:pathLst>
                <a:path w="305" h="305">
                  <a:moveTo>
                    <a:pt x="1" y="157"/>
                  </a:moveTo>
                  <a:cubicBezTo>
                    <a:pt x="0" y="154"/>
                    <a:pt x="0" y="151"/>
                    <a:pt x="1" y="148"/>
                  </a:cubicBezTo>
                  <a:lnTo>
                    <a:pt x="11" y="98"/>
                  </a:lnTo>
                  <a:cubicBezTo>
                    <a:pt x="12" y="95"/>
                    <a:pt x="13" y="91"/>
                    <a:pt x="15" y="89"/>
                  </a:cubicBezTo>
                  <a:lnTo>
                    <a:pt x="43" y="49"/>
                  </a:lnTo>
                  <a:cubicBezTo>
                    <a:pt x="44" y="46"/>
                    <a:pt x="46" y="44"/>
                    <a:pt x="49" y="43"/>
                  </a:cubicBezTo>
                  <a:lnTo>
                    <a:pt x="89" y="15"/>
                  </a:lnTo>
                  <a:cubicBezTo>
                    <a:pt x="91" y="13"/>
                    <a:pt x="95" y="12"/>
                    <a:pt x="98" y="11"/>
                  </a:cubicBezTo>
                  <a:lnTo>
                    <a:pt x="148" y="1"/>
                  </a:lnTo>
                  <a:cubicBezTo>
                    <a:pt x="151" y="0"/>
                    <a:pt x="154" y="0"/>
                    <a:pt x="157" y="1"/>
                  </a:cubicBezTo>
                  <a:lnTo>
                    <a:pt x="207" y="11"/>
                  </a:lnTo>
                  <a:cubicBezTo>
                    <a:pt x="210" y="12"/>
                    <a:pt x="213" y="13"/>
                    <a:pt x="216" y="15"/>
                  </a:cubicBezTo>
                  <a:lnTo>
                    <a:pt x="257" y="43"/>
                  </a:lnTo>
                  <a:cubicBezTo>
                    <a:pt x="260" y="44"/>
                    <a:pt x="262" y="47"/>
                    <a:pt x="263" y="49"/>
                  </a:cubicBezTo>
                  <a:lnTo>
                    <a:pt x="290" y="89"/>
                  </a:lnTo>
                  <a:cubicBezTo>
                    <a:pt x="292" y="92"/>
                    <a:pt x="293" y="95"/>
                    <a:pt x="294" y="98"/>
                  </a:cubicBezTo>
                  <a:lnTo>
                    <a:pt x="304" y="148"/>
                  </a:lnTo>
                  <a:cubicBezTo>
                    <a:pt x="305" y="151"/>
                    <a:pt x="305" y="154"/>
                    <a:pt x="304" y="157"/>
                  </a:cubicBezTo>
                  <a:lnTo>
                    <a:pt x="294" y="207"/>
                  </a:lnTo>
                  <a:cubicBezTo>
                    <a:pt x="293" y="210"/>
                    <a:pt x="292" y="213"/>
                    <a:pt x="291" y="216"/>
                  </a:cubicBezTo>
                  <a:lnTo>
                    <a:pt x="264" y="257"/>
                  </a:lnTo>
                  <a:cubicBezTo>
                    <a:pt x="262" y="259"/>
                    <a:pt x="259" y="262"/>
                    <a:pt x="257" y="264"/>
                  </a:cubicBezTo>
                  <a:lnTo>
                    <a:pt x="216" y="291"/>
                  </a:lnTo>
                  <a:cubicBezTo>
                    <a:pt x="213" y="292"/>
                    <a:pt x="210" y="293"/>
                    <a:pt x="207" y="294"/>
                  </a:cubicBezTo>
                  <a:lnTo>
                    <a:pt x="157" y="304"/>
                  </a:lnTo>
                  <a:cubicBezTo>
                    <a:pt x="154" y="305"/>
                    <a:pt x="151" y="305"/>
                    <a:pt x="148" y="304"/>
                  </a:cubicBezTo>
                  <a:lnTo>
                    <a:pt x="98" y="294"/>
                  </a:lnTo>
                  <a:cubicBezTo>
                    <a:pt x="95" y="293"/>
                    <a:pt x="92" y="292"/>
                    <a:pt x="89" y="290"/>
                  </a:cubicBezTo>
                  <a:lnTo>
                    <a:pt x="49" y="263"/>
                  </a:lnTo>
                  <a:cubicBezTo>
                    <a:pt x="47" y="262"/>
                    <a:pt x="44" y="260"/>
                    <a:pt x="43" y="257"/>
                  </a:cubicBezTo>
                  <a:lnTo>
                    <a:pt x="15" y="216"/>
                  </a:lnTo>
                  <a:cubicBezTo>
                    <a:pt x="13" y="213"/>
                    <a:pt x="12" y="210"/>
                    <a:pt x="11" y="207"/>
                  </a:cubicBezTo>
                  <a:lnTo>
                    <a:pt x="1" y="157"/>
                  </a:lnTo>
                  <a:close/>
                  <a:moveTo>
                    <a:pt x="58" y="198"/>
                  </a:moveTo>
                  <a:lnTo>
                    <a:pt x="54" y="189"/>
                  </a:lnTo>
                  <a:lnTo>
                    <a:pt x="82" y="230"/>
                  </a:lnTo>
                  <a:lnTo>
                    <a:pt x="76" y="224"/>
                  </a:lnTo>
                  <a:lnTo>
                    <a:pt x="116" y="251"/>
                  </a:lnTo>
                  <a:lnTo>
                    <a:pt x="107" y="247"/>
                  </a:lnTo>
                  <a:lnTo>
                    <a:pt x="157" y="257"/>
                  </a:lnTo>
                  <a:lnTo>
                    <a:pt x="148" y="257"/>
                  </a:lnTo>
                  <a:lnTo>
                    <a:pt x="198" y="247"/>
                  </a:lnTo>
                  <a:lnTo>
                    <a:pt x="189" y="250"/>
                  </a:lnTo>
                  <a:lnTo>
                    <a:pt x="230" y="223"/>
                  </a:lnTo>
                  <a:lnTo>
                    <a:pt x="223" y="230"/>
                  </a:lnTo>
                  <a:lnTo>
                    <a:pt x="250" y="189"/>
                  </a:lnTo>
                  <a:lnTo>
                    <a:pt x="247" y="198"/>
                  </a:lnTo>
                  <a:lnTo>
                    <a:pt x="257" y="148"/>
                  </a:lnTo>
                  <a:lnTo>
                    <a:pt x="257" y="157"/>
                  </a:lnTo>
                  <a:lnTo>
                    <a:pt x="247" y="107"/>
                  </a:lnTo>
                  <a:lnTo>
                    <a:pt x="251" y="116"/>
                  </a:lnTo>
                  <a:lnTo>
                    <a:pt x="224" y="76"/>
                  </a:lnTo>
                  <a:lnTo>
                    <a:pt x="230" y="82"/>
                  </a:lnTo>
                  <a:lnTo>
                    <a:pt x="189" y="54"/>
                  </a:lnTo>
                  <a:lnTo>
                    <a:pt x="198" y="58"/>
                  </a:lnTo>
                  <a:lnTo>
                    <a:pt x="148" y="48"/>
                  </a:lnTo>
                  <a:lnTo>
                    <a:pt x="157" y="48"/>
                  </a:lnTo>
                  <a:lnTo>
                    <a:pt x="107" y="58"/>
                  </a:lnTo>
                  <a:lnTo>
                    <a:pt x="116" y="54"/>
                  </a:lnTo>
                  <a:lnTo>
                    <a:pt x="76" y="82"/>
                  </a:lnTo>
                  <a:lnTo>
                    <a:pt x="82" y="76"/>
                  </a:lnTo>
                  <a:lnTo>
                    <a:pt x="54" y="116"/>
                  </a:lnTo>
                  <a:lnTo>
                    <a:pt x="58" y="107"/>
                  </a:lnTo>
                  <a:lnTo>
                    <a:pt x="48" y="157"/>
                  </a:lnTo>
                  <a:lnTo>
                    <a:pt x="48" y="148"/>
                  </a:lnTo>
                  <a:lnTo>
                    <a:pt x="58" y="198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84" name="Freeform 54"/>
            <p:cNvSpPr>
              <a:spLocks noEditPoints="1"/>
            </p:cNvSpPr>
            <p:nvPr/>
          </p:nvSpPr>
          <p:spPr bwMode="auto">
            <a:xfrm>
              <a:off x="7308912" y="2949279"/>
              <a:ext cx="123825" cy="125412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78" y="66"/>
                </a:cxn>
                <a:cxn ang="0">
                  <a:pos x="66" y="79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78" y="12"/>
                </a:cxn>
                <a:cxn ang="0">
                  <a:pos x="12" y="79"/>
                </a:cxn>
                <a:cxn ang="0">
                  <a:pos x="0" y="66"/>
                </a:cxn>
                <a:cxn ang="0">
                  <a:pos x="66" y="0"/>
                </a:cxn>
                <a:cxn ang="0">
                  <a:pos x="78" y="12"/>
                </a:cxn>
              </a:cxnLst>
              <a:rect l="0" t="0" r="r" b="b"/>
              <a:pathLst>
                <a:path w="78" h="79">
                  <a:moveTo>
                    <a:pt x="12" y="0"/>
                  </a:moveTo>
                  <a:lnTo>
                    <a:pt x="78" y="66"/>
                  </a:lnTo>
                  <a:lnTo>
                    <a:pt x="66" y="79"/>
                  </a:lnTo>
                  <a:lnTo>
                    <a:pt x="0" y="12"/>
                  </a:lnTo>
                  <a:lnTo>
                    <a:pt x="12" y="0"/>
                  </a:lnTo>
                  <a:close/>
                  <a:moveTo>
                    <a:pt x="78" y="12"/>
                  </a:moveTo>
                  <a:lnTo>
                    <a:pt x="12" y="79"/>
                  </a:lnTo>
                  <a:lnTo>
                    <a:pt x="0" y="66"/>
                  </a:lnTo>
                  <a:lnTo>
                    <a:pt x="66" y="0"/>
                  </a:lnTo>
                  <a:lnTo>
                    <a:pt x="78" y="12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85" name="Freeform 55"/>
            <p:cNvSpPr>
              <a:spLocks noEditPoints="1"/>
            </p:cNvSpPr>
            <p:nvPr/>
          </p:nvSpPr>
          <p:spPr bwMode="auto">
            <a:xfrm>
              <a:off x="7281924" y="2922291"/>
              <a:ext cx="177800" cy="177800"/>
            </a:xfrm>
            <a:custGeom>
              <a:avLst/>
              <a:gdLst/>
              <a:ahLst/>
              <a:cxnLst>
                <a:cxn ang="0">
                  <a:pos x="1" y="148"/>
                </a:cxn>
                <a:cxn ang="0">
                  <a:pos x="15" y="89"/>
                </a:cxn>
                <a:cxn ang="0">
                  <a:pos x="49" y="43"/>
                </a:cxn>
                <a:cxn ang="0">
                  <a:pos x="98" y="11"/>
                </a:cxn>
                <a:cxn ang="0">
                  <a:pos x="157" y="1"/>
                </a:cxn>
                <a:cxn ang="0">
                  <a:pos x="216" y="15"/>
                </a:cxn>
                <a:cxn ang="0">
                  <a:pos x="263" y="49"/>
                </a:cxn>
                <a:cxn ang="0">
                  <a:pos x="294" y="98"/>
                </a:cxn>
                <a:cxn ang="0">
                  <a:pos x="304" y="157"/>
                </a:cxn>
                <a:cxn ang="0">
                  <a:pos x="291" y="216"/>
                </a:cxn>
                <a:cxn ang="0">
                  <a:pos x="257" y="264"/>
                </a:cxn>
                <a:cxn ang="0">
                  <a:pos x="207" y="294"/>
                </a:cxn>
                <a:cxn ang="0">
                  <a:pos x="148" y="304"/>
                </a:cxn>
                <a:cxn ang="0">
                  <a:pos x="89" y="290"/>
                </a:cxn>
                <a:cxn ang="0">
                  <a:pos x="43" y="257"/>
                </a:cxn>
                <a:cxn ang="0">
                  <a:pos x="11" y="207"/>
                </a:cxn>
                <a:cxn ang="0">
                  <a:pos x="58" y="198"/>
                </a:cxn>
                <a:cxn ang="0">
                  <a:pos x="82" y="230"/>
                </a:cxn>
                <a:cxn ang="0">
                  <a:pos x="116" y="251"/>
                </a:cxn>
                <a:cxn ang="0">
                  <a:pos x="157" y="257"/>
                </a:cxn>
                <a:cxn ang="0">
                  <a:pos x="198" y="247"/>
                </a:cxn>
                <a:cxn ang="0">
                  <a:pos x="230" y="223"/>
                </a:cxn>
                <a:cxn ang="0">
                  <a:pos x="250" y="189"/>
                </a:cxn>
                <a:cxn ang="0">
                  <a:pos x="257" y="148"/>
                </a:cxn>
                <a:cxn ang="0">
                  <a:pos x="247" y="107"/>
                </a:cxn>
                <a:cxn ang="0">
                  <a:pos x="224" y="76"/>
                </a:cxn>
                <a:cxn ang="0">
                  <a:pos x="189" y="54"/>
                </a:cxn>
                <a:cxn ang="0">
                  <a:pos x="148" y="48"/>
                </a:cxn>
                <a:cxn ang="0">
                  <a:pos x="107" y="58"/>
                </a:cxn>
                <a:cxn ang="0">
                  <a:pos x="76" y="82"/>
                </a:cxn>
                <a:cxn ang="0">
                  <a:pos x="54" y="116"/>
                </a:cxn>
                <a:cxn ang="0">
                  <a:pos x="48" y="157"/>
                </a:cxn>
                <a:cxn ang="0">
                  <a:pos x="58" y="198"/>
                </a:cxn>
              </a:cxnLst>
              <a:rect l="0" t="0" r="r" b="b"/>
              <a:pathLst>
                <a:path w="305" h="305">
                  <a:moveTo>
                    <a:pt x="1" y="157"/>
                  </a:moveTo>
                  <a:cubicBezTo>
                    <a:pt x="0" y="154"/>
                    <a:pt x="0" y="151"/>
                    <a:pt x="1" y="148"/>
                  </a:cubicBezTo>
                  <a:lnTo>
                    <a:pt x="11" y="98"/>
                  </a:lnTo>
                  <a:cubicBezTo>
                    <a:pt x="12" y="95"/>
                    <a:pt x="13" y="91"/>
                    <a:pt x="15" y="89"/>
                  </a:cubicBezTo>
                  <a:lnTo>
                    <a:pt x="43" y="49"/>
                  </a:lnTo>
                  <a:cubicBezTo>
                    <a:pt x="44" y="46"/>
                    <a:pt x="46" y="44"/>
                    <a:pt x="49" y="43"/>
                  </a:cubicBezTo>
                  <a:lnTo>
                    <a:pt x="89" y="15"/>
                  </a:lnTo>
                  <a:cubicBezTo>
                    <a:pt x="91" y="13"/>
                    <a:pt x="95" y="12"/>
                    <a:pt x="98" y="11"/>
                  </a:cubicBezTo>
                  <a:lnTo>
                    <a:pt x="148" y="1"/>
                  </a:lnTo>
                  <a:cubicBezTo>
                    <a:pt x="151" y="0"/>
                    <a:pt x="154" y="0"/>
                    <a:pt x="157" y="1"/>
                  </a:cubicBezTo>
                  <a:lnTo>
                    <a:pt x="207" y="11"/>
                  </a:lnTo>
                  <a:cubicBezTo>
                    <a:pt x="210" y="12"/>
                    <a:pt x="213" y="13"/>
                    <a:pt x="216" y="15"/>
                  </a:cubicBezTo>
                  <a:lnTo>
                    <a:pt x="257" y="43"/>
                  </a:lnTo>
                  <a:cubicBezTo>
                    <a:pt x="260" y="44"/>
                    <a:pt x="262" y="47"/>
                    <a:pt x="263" y="49"/>
                  </a:cubicBezTo>
                  <a:lnTo>
                    <a:pt x="290" y="89"/>
                  </a:lnTo>
                  <a:cubicBezTo>
                    <a:pt x="292" y="92"/>
                    <a:pt x="293" y="95"/>
                    <a:pt x="294" y="98"/>
                  </a:cubicBezTo>
                  <a:lnTo>
                    <a:pt x="304" y="148"/>
                  </a:lnTo>
                  <a:cubicBezTo>
                    <a:pt x="305" y="151"/>
                    <a:pt x="305" y="154"/>
                    <a:pt x="304" y="157"/>
                  </a:cubicBezTo>
                  <a:lnTo>
                    <a:pt x="294" y="207"/>
                  </a:lnTo>
                  <a:cubicBezTo>
                    <a:pt x="293" y="210"/>
                    <a:pt x="292" y="213"/>
                    <a:pt x="291" y="216"/>
                  </a:cubicBezTo>
                  <a:lnTo>
                    <a:pt x="264" y="257"/>
                  </a:lnTo>
                  <a:cubicBezTo>
                    <a:pt x="262" y="259"/>
                    <a:pt x="259" y="262"/>
                    <a:pt x="257" y="264"/>
                  </a:cubicBezTo>
                  <a:lnTo>
                    <a:pt x="216" y="291"/>
                  </a:lnTo>
                  <a:cubicBezTo>
                    <a:pt x="213" y="292"/>
                    <a:pt x="210" y="293"/>
                    <a:pt x="207" y="294"/>
                  </a:cubicBezTo>
                  <a:lnTo>
                    <a:pt x="157" y="304"/>
                  </a:lnTo>
                  <a:cubicBezTo>
                    <a:pt x="154" y="305"/>
                    <a:pt x="151" y="305"/>
                    <a:pt x="148" y="304"/>
                  </a:cubicBezTo>
                  <a:lnTo>
                    <a:pt x="98" y="294"/>
                  </a:lnTo>
                  <a:cubicBezTo>
                    <a:pt x="95" y="293"/>
                    <a:pt x="92" y="292"/>
                    <a:pt x="89" y="290"/>
                  </a:cubicBezTo>
                  <a:lnTo>
                    <a:pt x="49" y="263"/>
                  </a:lnTo>
                  <a:cubicBezTo>
                    <a:pt x="47" y="262"/>
                    <a:pt x="44" y="260"/>
                    <a:pt x="43" y="257"/>
                  </a:cubicBezTo>
                  <a:lnTo>
                    <a:pt x="15" y="216"/>
                  </a:lnTo>
                  <a:cubicBezTo>
                    <a:pt x="13" y="213"/>
                    <a:pt x="12" y="210"/>
                    <a:pt x="11" y="207"/>
                  </a:cubicBezTo>
                  <a:lnTo>
                    <a:pt x="1" y="157"/>
                  </a:lnTo>
                  <a:close/>
                  <a:moveTo>
                    <a:pt x="58" y="198"/>
                  </a:moveTo>
                  <a:lnTo>
                    <a:pt x="54" y="189"/>
                  </a:lnTo>
                  <a:lnTo>
                    <a:pt x="82" y="230"/>
                  </a:lnTo>
                  <a:lnTo>
                    <a:pt x="76" y="224"/>
                  </a:lnTo>
                  <a:lnTo>
                    <a:pt x="116" y="251"/>
                  </a:lnTo>
                  <a:lnTo>
                    <a:pt x="107" y="247"/>
                  </a:lnTo>
                  <a:lnTo>
                    <a:pt x="157" y="257"/>
                  </a:lnTo>
                  <a:lnTo>
                    <a:pt x="148" y="257"/>
                  </a:lnTo>
                  <a:lnTo>
                    <a:pt x="198" y="247"/>
                  </a:lnTo>
                  <a:lnTo>
                    <a:pt x="189" y="250"/>
                  </a:lnTo>
                  <a:lnTo>
                    <a:pt x="230" y="223"/>
                  </a:lnTo>
                  <a:lnTo>
                    <a:pt x="223" y="230"/>
                  </a:lnTo>
                  <a:lnTo>
                    <a:pt x="250" y="189"/>
                  </a:lnTo>
                  <a:lnTo>
                    <a:pt x="247" y="198"/>
                  </a:lnTo>
                  <a:lnTo>
                    <a:pt x="257" y="148"/>
                  </a:lnTo>
                  <a:lnTo>
                    <a:pt x="257" y="157"/>
                  </a:lnTo>
                  <a:lnTo>
                    <a:pt x="247" y="107"/>
                  </a:lnTo>
                  <a:lnTo>
                    <a:pt x="251" y="116"/>
                  </a:lnTo>
                  <a:lnTo>
                    <a:pt x="224" y="76"/>
                  </a:lnTo>
                  <a:lnTo>
                    <a:pt x="230" y="82"/>
                  </a:lnTo>
                  <a:lnTo>
                    <a:pt x="189" y="54"/>
                  </a:lnTo>
                  <a:lnTo>
                    <a:pt x="198" y="58"/>
                  </a:lnTo>
                  <a:lnTo>
                    <a:pt x="148" y="48"/>
                  </a:lnTo>
                  <a:lnTo>
                    <a:pt x="157" y="48"/>
                  </a:lnTo>
                  <a:lnTo>
                    <a:pt x="107" y="58"/>
                  </a:lnTo>
                  <a:lnTo>
                    <a:pt x="116" y="54"/>
                  </a:lnTo>
                  <a:lnTo>
                    <a:pt x="76" y="82"/>
                  </a:lnTo>
                  <a:lnTo>
                    <a:pt x="82" y="76"/>
                  </a:lnTo>
                  <a:lnTo>
                    <a:pt x="54" y="116"/>
                  </a:lnTo>
                  <a:lnTo>
                    <a:pt x="58" y="107"/>
                  </a:lnTo>
                  <a:lnTo>
                    <a:pt x="48" y="157"/>
                  </a:lnTo>
                  <a:lnTo>
                    <a:pt x="48" y="148"/>
                  </a:lnTo>
                  <a:lnTo>
                    <a:pt x="58" y="198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86" name="Rectangle 56"/>
            <p:cNvSpPr>
              <a:spLocks noChangeArrowheads="1"/>
            </p:cNvSpPr>
            <p:nvPr/>
          </p:nvSpPr>
          <p:spPr bwMode="auto">
            <a:xfrm>
              <a:off x="6262749" y="2386272"/>
              <a:ext cx="12503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000000"/>
                  </a:solidFill>
                  <a:ea typeface="MS PGothic" pitchFamily="34" charset="-128"/>
                  <a:cs typeface="Arial" pitchFamily="34" charset="0"/>
                </a:rPr>
                <a:t>T</a:t>
              </a:r>
              <a:endParaRPr lang="en-US" sz="4400" smtClean="0">
                <a:solidFill>
                  <a:srgbClr val="000000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87" name="Rectangle 57"/>
            <p:cNvSpPr>
              <a:spLocks noChangeArrowheads="1"/>
            </p:cNvSpPr>
            <p:nvPr/>
          </p:nvSpPr>
          <p:spPr bwMode="auto">
            <a:xfrm>
              <a:off x="7189849" y="2999929"/>
              <a:ext cx="14747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smtClean="0">
                  <a:solidFill>
                    <a:srgbClr val="000000"/>
                  </a:solidFill>
                  <a:ea typeface="MS PGothic" pitchFamily="34" charset="-128"/>
                  <a:cs typeface="Arial" pitchFamily="34" charset="0"/>
                </a:rPr>
                <a:t>R</a:t>
              </a:r>
              <a:endParaRPr lang="en-US" sz="4400" smtClean="0">
                <a:solidFill>
                  <a:srgbClr val="000000"/>
                </a:solidFill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88" name="Freeform 58"/>
            <p:cNvSpPr>
              <a:spLocks/>
            </p:cNvSpPr>
            <p:nvPr/>
          </p:nvSpPr>
          <p:spPr bwMode="auto">
            <a:xfrm>
              <a:off x="6504049" y="2652415"/>
              <a:ext cx="720725" cy="87312"/>
            </a:xfrm>
            <a:custGeom>
              <a:avLst/>
              <a:gdLst/>
              <a:ahLst/>
              <a:cxnLst>
                <a:cxn ang="0">
                  <a:pos x="452" y="55"/>
                </a:cxn>
                <a:cxn ang="0">
                  <a:pos x="0" y="17"/>
                </a:cxn>
                <a:cxn ang="0">
                  <a:pos x="1" y="0"/>
                </a:cxn>
                <a:cxn ang="0">
                  <a:pos x="454" y="38"/>
                </a:cxn>
                <a:cxn ang="0">
                  <a:pos x="452" y="55"/>
                </a:cxn>
              </a:cxnLst>
              <a:rect l="0" t="0" r="r" b="b"/>
              <a:pathLst>
                <a:path w="454" h="55">
                  <a:moveTo>
                    <a:pt x="452" y="55"/>
                  </a:moveTo>
                  <a:lnTo>
                    <a:pt x="0" y="17"/>
                  </a:lnTo>
                  <a:lnTo>
                    <a:pt x="1" y="0"/>
                  </a:lnTo>
                  <a:lnTo>
                    <a:pt x="454" y="38"/>
                  </a:lnTo>
                  <a:lnTo>
                    <a:pt x="452" y="55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89" name="Freeform 59"/>
            <p:cNvSpPr>
              <a:spLocks/>
            </p:cNvSpPr>
            <p:nvPr/>
          </p:nvSpPr>
          <p:spPr bwMode="auto">
            <a:xfrm>
              <a:off x="7199374" y="2715915"/>
              <a:ext cx="127000" cy="247650"/>
            </a:xfrm>
            <a:custGeom>
              <a:avLst/>
              <a:gdLst/>
              <a:ahLst/>
              <a:cxnLst>
                <a:cxn ang="0">
                  <a:pos x="64" y="156"/>
                </a:cxn>
                <a:cxn ang="0">
                  <a:pos x="0" y="7"/>
                </a:cxn>
                <a:cxn ang="0">
                  <a:pos x="16" y="0"/>
                </a:cxn>
                <a:cxn ang="0">
                  <a:pos x="80" y="149"/>
                </a:cxn>
                <a:cxn ang="0">
                  <a:pos x="64" y="156"/>
                </a:cxn>
              </a:cxnLst>
              <a:rect l="0" t="0" r="r" b="b"/>
              <a:pathLst>
                <a:path w="80" h="156">
                  <a:moveTo>
                    <a:pt x="64" y="156"/>
                  </a:moveTo>
                  <a:lnTo>
                    <a:pt x="0" y="7"/>
                  </a:lnTo>
                  <a:lnTo>
                    <a:pt x="16" y="0"/>
                  </a:lnTo>
                  <a:lnTo>
                    <a:pt x="80" y="149"/>
                  </a:lnTo>
                  <a:lnTo>
                    <a:pt x="64" y="156"/>
                  </a:lnTo>
                  <a:close/>
                </a:path>
              </a:pathLst>
            </a:custGeom>
            <a:solidFill>
              <a:srgbClr val="FF0000"/>
            </a:solidFill>
            <a:ln w="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143508" y="3567558"/>
            <a:ext cx="4683101" cy="1357295"/>
            <a:chOff x="7066520" y="1988840"/>
            <a:chExt cx="4683101" cy="1357295"/>
          </a:xfrm>
        </p:grpSpPr>
        <p:grpSp>
          <p:nvGrpSpPr>
            <p:cNvPr id="105" name="Group 202"/>
            <p:cNvGrpSpPr/>
            <p:nvPr/>
          </p:nvGrpSpPr>
          <p:grpSpPr>
            <a:xfrm>
              <a:off x="7066520" y="1993802"/>
              <a:ext cx="1352550" cy="1249371"/>
              <a:chOff x="7248651" y="1705770"/>
              <a:chExt cx="1352550" cy="1249371"/>
            </a:xfrm>
          </p:grpSpPr>
          <p:sp>
            <p:nvSpPr>
              <p:cNvPr id="107" name="Freeform 28"/>
              <p:cNvSpPr>
                <a:spLocks noEditPoints="1"/>
              </p:cNvSpPr>
              <p:nvPr/>
            </p:nvSpPr>
            <p:spPr bwMode="auto">
              <a:xfrm>
                <a:off x="7248651" y="1705770"/>
                <a:ext cx="1349375" cy="1222375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4" y="0"/>
                  </a:cxn>
                  <a:cxn ang="0">
                    <a:pos x="2296" y="0"/>
                  </a:cxn>
                  <a:cxn ang="0">
                    <a:pos x="2320" y="24"/>
                  </a:cxn>
                  <a:cxn ang="0">
                    <a:pos x="2320" y="2072"/>
                  </a:cxn>
                  <a:cxn ang="0">
                    <a:pos x="2296" y="2096"/>
                  </a:cxn>
                  <a:cxn ang="0">
                    <a:pos x="24" y="2096"/>
                  </a:cxn>
                  <a:cxn ang="0">
                    <a:pos x="0" y="2072"/>
                  </a:cxn>
                  <a:cxn ang="0">
                    <a:pos x="0" y="24"/>
                  </a:cxn>
                  <a:cxn ang="0">
                    <a:pos x="48" y="2072"/>
                  </a:cxn>
                  <a:cxn ang="0">
                    <a:pos x="24" y="2048"/>
                  </a:cxn>
                  <a:cxn ang="0">
                    <a:pos x="2296" y="2048"/>
                  </a:cxn>
                  <a:cxn ang="0">
                    <a:pos x="2272" y="2072"/>
                  </a:cxn>
                  <a:cxn ang="0">
                    <a:pos x="2272" y="24"/>
                  </a:cxn>
                  <a:cxn ang="0">
                    <a:pos x="2296" y="48"/>
                  </a:cxn>
                  <a:cxn ang="0">
                    <a:pos x="24" y="48"/>
                  </a:cxn>
                  <a:cxn ang="0">
                    <a:pos x="48" y="24"/>
                  </a:cxn>
                  <a:cxn ang="0">
                    <a:pos x="48" y="2072"/>
                  </a:cxn>
                </a:cxnLst>
                <a:rect l="0" t="0" r="r" b="b"/>
                <a:pathLst>
                  <a:path w="2320" h="2096">
                    <a:moveTo>
                      <a:pt x="0" y="24"/>
                    </a:moveTo>
                    <a:cubicBezTo>
                      <a:pt x="0" y="11"/>
                      <a:pt x="11" y="0"/>
                      <a:pt x="24" y="0"/>
                    </a:cubicBezTo>
                    <a:lnTo>
                      <a:pt x="2296" y="0"/>
                    </a:lnTo>
                    <a:cubicBezTo>
                      <a:pt x="2310" y="0"/>
                      <a:pt x="2320" y="11"/>
                      <a:pt x="2320" y="24"/>
                    </a:cubicBezTo>
                    <a:lnTo>
                      <a:pt x="2320" y="2072"/>
                    </a:lnTo>
                    <a:cubicBezTo>
                      <a:pt x="2320" y="2086"/>
                      <a:pt x="2310" y="2096"/>
                      <a:pt x="2296" y="2096"/>
                    </a:cubicBezTo>
                    <a:lnTo>
                      <a:pt x="24" y="2096"/>
                    </a:lnTo>
                    <a:cubicBezTo>
                      <a:pt x="11" y="2096"/>
                      <a:pt x="0" y="2086"/>
                      <a:pt x="0" y="2072"/>
                    </a:cubicBezTo>
                    <a:lnTo>
                      <a:pt x="0" y="24"/>
                    </a:lnTo>
                    <a:close/>
                    <a:moveTo>
                      <a:pt x="48" y="2072"/>
                    </a:moveTo>
                    <a:lnTo>
                      <a:pt x="24" y="2048"/>
                    </a:lnTo>
                    <a:lnTo>
                      <a:pt x="2296" y="2048"/>
                    </a:lnTo>
                    <a:lnTo>
                      <a:pt x="2272" y="2072"/>
                    </a:lnTo>
                    <a:lnTo>
                      <a:pt x="2272" y="24"/>
                    </a:lnTo>
                    <a:lnTo>
                      <a:pt x="2296" y="48"/>
                    </a:lnTo>
                    <a:lnTo>
                      <a:pt x="24" y="48"/>
                    </a:lnTo>
                    <a:lnTo>
                      <a:pt x="48" y="24"/>
                    </a:lnTo>
                    <a:lnTo>
                      <a:pt x="48" y="2072"/>
                    </a:lnTo>
                    <a:close/>
                  </a:path>
                </a:pathLst>
              </a:custGeom>
              <a:solidFill>
                <a:srgbClr val="385D8A"/>
              </a:solidFill>
              <a:ln w="0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108" name="Freeform 29"/>
              <p:cNvSpPr>
                <a:spLocks noEditPoints="1"/>
              </p:cNvSpPr>
              <p:nvPr/>
            </p:nvSpPr>
            <p:spPr bwMode="auto">
              <a:xfrm>
                <a:off x="7248651" y="2526508"/>
                <a:ext cx="968375" cy="401637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4" y="0"/>
                  </a:cxn>
                  <a:cxn ang="0">
                    <a:pos x="1640" y="0"/>
                  </a:cxn>
                  <a:cxn ang="0">
                    <a:pos x="1664" y="24"/>
                  </a:cxn>
                  <a:cxn ang="0">
                    <a:pos x="1664" y="664"/>
                  </a:cxn>
                  <a:cxn ang="0">
                    <a:pos x="1640" y="688"/>
                  </a:cxn>
                  <a:cxn ang="0">
                    <a:pos x="24" y="688"/>
                  </a:cxn>
                  <a:cxn ang="0">
                    <a:pos x="0" y="664"/>
                  </a:cxn>
                  <a:cxn ang="0">
                    <a:pos x="0" y="24"/>
                  </a:cxn>
                  <a:cxn ang="0">
                    <a:pos x="48" y="664"/>
                  </a:cxn>
                  <a:cxn ang="0">
                    <a:pos x="24" y="640"/>
                  </a:cxn>
                  <a:cxn ang="0">
                    <a:pos x="1640" y="640"/>
                  </a:cxn>
                  <a:cxn ang="0">
                    <a:pos x="1616" y="664"/>
                  </a:cxn>
                  <a:cxn ang="0">
                    <a:pos x="1616" y="24"/>
                  </a:cxn>
                  <a:cxn ang="0">
                    <a:pos x="1640" y="48"/>
                  </a:cxn>
                  <a:cxn ang="0">
                    <a:pos x="24" y="48"/>
                  </a:cxn>
                  <a:cxn ang="0">
                    <a:pos x="48" y="24"/>
                  </a:cxn>
                  <a:cxn ang="0">
                    <a:pos x="48" y="664"/>
                  </a:cxn>
                </a:cxnLst>
                <a:rect l="0" t="0" r="r" b="b"/>
                <a:pathLst>
                  <a:path w="1664" h="688">
                    <a:moveTo>
                      <a:pt x="0" y="24"/>
                    </a:moveTo>
                    <a:cubicBezTo>
                      <a:pt x="0" y="11"/>
                      <a:pt x="11" y="0"/>
                      <a:pt x="24" y="0"/>
                    </a:cubicBezTo>
                    <a:lnTo>
                      <a:pt x="1640" y="0"/>
                    </a:lnTo>
                    <a:cubicBezTo>
                      <a:pt x="1654" y="0"/>
                      <a:pt x="1664" y="11"/>
                      <a:pt x="1664" y="24"/>
                    </a:cubicBezTo>
                    <a:lnTo>
                      <a:pt x="1664" y="664"/>
                    </a:lnTo>
                    <a:cubicBezTo>
                      <a:pt x="1664" y="678"/>
                      <a:pt x="1654" y="688"/>
                      <a:pt x="1640" y="688"/>
                    </a:cubicBezTo>
                    <a:lnTo>
                      <a:pt x="24" y="688"/>
                    </a:lnTo>
                    <a:cubicBezTo>
                      <a:pt x="11" y="688"/>
                      <a:pt x="0" y="678"/>
                      <a:pt x="0" y="664"/>
                    </a:cubicBezTo>
                    <a:lnTo>
                      <a:pt x="0" y="24"/>
                    </a:lnTo>
                    <a:close/>
                    <a:moveTo>
                      <a:pt x="48" y="664"/>
                    </a:moveTo>
                    <a:lnTo>
                      <a:pt x="24" y="640"/>
                    </a:lnTo>
                    <a:lnTo>
                      <a:pt x="1640" y="640"/>
                    </a:lnTo>
                    <a:lnTo>
                      <a:pt x="1616" y="664"/>
                    </a:lnTo>
                    <a:lnTo>
                      <a:pt x="1616" y="24"/>
                    </a:lnTo>
                    <a:lnTo>
                      <a:pt x="1640" y="48"/>
                    </a:lnTo>
                    <a:lnTo>
                      <a:pt x="24" y="48"/>
                    </a:lnTo>
                    <a:lnTo>
                      <a:pt x="48" y="24"/>
                    </a:lnTo>
                    <a:lnTo>
                      <a:pt x="48" y="664"/>
                    </a:lnTo>
                    <a:close/>
                  </a:path>
                </a:pathLst>
              </a:custGeom>
              <a:solidFill>
                <a:srgbClr val="385D8A"/>
              </a:solidFill>
              <a:ln w="0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109" name="Freeform 30"/>
              <p:cNvSpPr>
                <a:spLocks noEditPoints="1"/>
              </p:cNvSpPr>
              <p:nvPr/>
            </p:nvSpPr>
            <p:spPr bwMode="auto">
              <a:xfrm>
                <a:off x="7648701" y="1710111"/>
                <a:ext cx="419100" cy="414759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4" y="0"/>
                  </a:cxn>
                  <a:cxn ang="0">
                    <a:pos x="696" y="0"/>
                  </a:cxn>
                  <a:cxn ang="0">
                    <a:pos x="720" y="24"/>
                  </a:cxn>
                  <a:cxn ang="0">
                    <a:pos x="720" y="712"/>
                  </a:cxn>
                  <a:cxn ang="0">
                    <a:pos x="696" y="736"/>
                  </a:cxn>
                  <a:cxn ang="0">
                    <a:pos x="24" y="736"/>
                  </a:cxn>
                  <a:cxn ang="0">
                    <a:pos x="0" y="712"/>
                  </a:cxn>
                  <a:cxn ang="0">
                    <a:pos x="0" y="24"/>
                  </a:cxn>
                  <a:cxn ang="0">
                    <a:pos x="48" y="712"/>
                  </a:cxn>
                  <a:cxn ang="0">
                    <a:pos x="24" y="688"/>
                  </a:cxn>
                  <a:cxn ang="0">
                    <a:pos x="696" y="688"/>
                  </a:cxn>
                  <a:cxn ang="0">
                    <a:pos x="672" y="712"/>
                  </a:cxn>
                  <a:cxn ang="0">
                    <a:pos x="672" y="24"/>
                  </a:cxn>
                  <a:cxn ang="0">
                    <a:pos x="696" y="48"/>
                  </a:cxn>
                  <a:cxn ang="0">
                    <a:pos x="24" y="48"/>
                  </a:cxn>
                  <a:cxn ang="0">
                    <a:pos x="48" y="24"/>
                  </a:cxn>
                  <a:cxn ang="0">
                    <a:pos x="48" y="712"/>
                  </a:cxn>
                </a:cxnLst>
                <a:rect l="0" t="0" r="r" b="b"/>
                <a:pathLst>
                  <a:path w="720" h="736">
                    <a:moveTo>
                      <a:pt x="0" y="24"/>
                    </a:moveTo>
                    <a:cubicBezTo>
                      <a:pt x="0" y="11"/>
                      <a:pt x="11" y="0"/>
                      <a:pt x="24" y="0"/>
                    </a:cubicBezTo>
                    <a:lnTo>
                      <a:pt x="696" y="0"/>
                    </a:lnTo>
                    <a:cubicBezTo>
                      <a:pt x="710" y="0"/>
                      <a:pt x="720" y="11"/>
                      <a:pt x="720" y="24"/>
                    </a:cubicBezTo>
                    <a:lnTo>
                      <a:pt x="720" y="712"/>
                    </a:lnTo>
                    <a:cubicBezTo>
                      <a:pt x="720" y="726"/>
                      <a:pt x="710" y="736"/>
                      <a:pt x="696" y="736"/>
                    </a:cubicBezTo>
                    <a:lnTo>
                      <a:pt x="24" y="736"/>
                    </a:lnTo>
                    <a:cubicBezTo>
                      <a:pt x="11" y="736"/>
                      <a:pt x="0" y="726"/>
                      <a:pt x="0" y="712"/>
                    </a:cubicBezTo>
                    <a:lnTo>
                      <a:pt x="0" y="24"/>
                    </a:lnTo>
                    <a:close/>
                    <a:moveTo>
                      <a:pt x="48" y="712"/>
                    </a:moveTo>
                    <a:lnTo>
                      <a:pt x="24" y="688"/>
                    </a:lnTo>
                    <a:lnTo>
                      <a:pt x="696" y="688"/>
                    </a:lnTo>
                    <a:lnTo>
                      <a:pt x="672" y="712"/>
                    </a:lnTo>
                    <a:lnTo>
                      <a:pt x="672" y="24"/>
                    </a:lnTo>
                    <a:lnTo>
                      <a:pt x="696" y="48"/>
                    </a:lnTo>
                    <a:lnTo>
                      <a:pt x="24" y="48"/>
                    </a:lnTo>
                    <a:lnTo>
                      <a:pt x="48" y="24"/>
                    </a:lnTo>
                    <a:lnTo>
                      <a:pt x="48" y="712"/>
                    </a:lnTo>
                    <a:close/>
                  </a:path>
                </a:pathLst>
              </a:custGeom>
              <a:solidFill>
                <a:srgbClr val="385D8A"/>
              </a:solidFill>
              <a:ln w="0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110" name="Freeform 31"/>
              <p:cNvSpPr>
                <a:spLocks noEditPoints="1"/>
              </p:cNvSpPr>
              <p:nvPr/>
            </p:nvSpPr>
            <p:spPr bwMode="auto">
              <a:xfrm>
                <a:off x="8161464" y="1705770"/>
                <a:ext cx="427038" cy="41910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4" y="0"/>
                  </a:cxn>
                  <a:cxn ang="0">
                    <a:pos x="712" y="0"/>
                  </a:cxn>
                  <a:cxn ang="0">
                    <a:pos x="736" y="24"/>
                  </a:cxn>
                  <a:cxn ang="0">
                    <a:pos x="736" y="696"/>
                  </a:cxn>
                  <a:cxn ang="0">
                    <a:pos x="712" y="720"/>
                  </a:cxn>
                  <a:cxn ang="0">
                    <a:pos x="24" y="720"/>
                  </a:cxn>
                  <a:cxn ang="0">
                    <a:pos x="0" y="696"/>
                  </a:cxn>
                  <a:cxn ang="0">
                    <a:pos x="0" y="24"/>
                  </a:cxn>
                  <a:cxn ang="0">
                    <a:pos x="48" y="696"/>
                  </a:cxn>
                  <a:cxn ang="0">
                    <a:pos x="24" y="672"/>
                  </a:cxn>
                  <a:cxn ang="0">
                    <a:pos x="712" y="672"/>
                  </a:cxn>
                  <a:cxn ang="0">
                    <a:pos x="688" y="696"/>
                  </a:cxn>
                  <a:cxn ang="0">
                    <a:pos x="688" y="24"/>
                  </a:cxn>
                  <a:cxn ang="0">
                    <a:pos x="712" y="48"/>
                  </a:cxn>
                  <a:cxn ang="0">
                    <a:pos x="24" y="48"/>
                  </a:cxn>
                  <a:cxn ang="0">
                    <a:pos x="48" y="24"/>
                  </a:cxn>
                  <a:cxn ang="0">
                    <a:pos x="48" y="696"/>
                  </a:cxn>
                </a:cxnLst>
                <a:rect l="0" t="0" r="r" b="b"/>
                <a:pathLst>
                  <a:path w="736" h="720">
                    <a:moveTo>
                      <a:pt x="0" y="24"/>
                    </a:moveTo>
                    <a:cubicBezTo>
                      <a:pt x="0" y="11"/>
                      <a:pt x="11" y="0"/>
                      <a:pt x="24" y="0"/>
                    </a:cubicBezTo>
                    <a:lnTo>
                      <a:pt x="712" y="0"/>
                    </a:lnTo>
                    <a:cubicBezTo>
                      <a:pt x="726" y="0"/>
                      <a:pt x="736" y="11"/>
                      <a:pt x="736" y="24"/>
                    </a:cubicBezTo>
                    <a:lnTo>
                      <a:pt x="736" y="696"/>
                    </a:lnTo>
                    <a:cubicBezTo>
                      <a:pt x="736" y="710"/>
                      <a:pt x="726" y="720"/>
                      <a:pt x="712" y="720"/>
                    </a:cubicBezTo>
                    <a:lnTo>
                      <a:pt x="24" y="720"/>
                    </a:lnTo>
                    <a:cubicBezTo>
                      <a:pt x="11" y="720"/>
                      <a:pt x="0" y="710"/>
                      <a:pt x="0" y="696"/>
                    </a:cubicBezTo>
                    <a:lnTo>
                      <a:pt x="0" y="24"/>
                    </a:lnTo>
                    <a:close/>
                    <a:moveTo>
                      <a:pt x="48" y="696"/>
                    </a:moveTo>
                    <a:lnTo>
                      <a:pt x="24" y="672"/>
                    </a:lnTo>
                    <a:lnTo>
                      <a:pt x="712" y="672"/>
                    </a:lnTo>
                    <a:lnTo>
                      <a:pt x="688" y="696"/>
                    </a:lnTo>
                    <a:lnTo>
                      <a:pt x="688" y="24"/>
                    </a:lnTo>
                    <a:lnTo>
                      <a:pt x="712" y="48"/>
                    </a:lnTo>
                    <a:lnTo>
                      <a:pt x="24" y="48"/>
                    </a:lnTo>
                    <a:lnTo>
                      <a:pt x="48" y="24"/>
                    </a:lnTo>
                    <a:lnTo>
                      <a:pt x="48" y="696"/>
                    </a:lnTo>
                    <a:close/>
                  </a:path>
                </a:pathLst>
              </a:custGeom>
              <a:solidFill>
                <a:srgbClr val="385D8A"/>
              </a:solidFill>
              <a:ln w="0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111" name="Freeform 32"/>
              <p:cNvSpPr>
                <a:spLocks noEditPoints="1"/>
              </p:cNvSpPr>
              <p:nvPr/>
            </p:nvSpPr>
            <p:spPr bwMode="auto">
              <a:xfrm>
                <a:off x="7415339" y="2310608"/>
                <a:ext cx="125413" cy="1254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79" y="66"/>
                  </a:cxn>
                  <a:cxn ang="0">
                    <a:pos x="66" y="79"/>
                  </a:cxn>
                  <a:cxn ang="0">
                    <a:pos x="0" y="12"/>
                  </a:cxn>
                  <a:cxn ang="0">
                    <a:pos x="12" y="0"/>
                  </a:cxn>
                  <a:cxn ang="0">
                    <a:pos x="79" y="12"/>
                  </a:cxn>
                  <a:cxn ang="0">
                    <a:pos x="12" y="79"/>
                  </a:cxn>
                  <a:cxn ang="0">
                    <a:pos x="0" y="66"/>
                  </a:cxn>
                  <a:cxn ang="0">
                    <a:pos x="66" y="0"/>
                  </a:cxn>
                  <a:cxn ang="0">
                    <a:pos x="79" y="12"/>
                  </a:cxn>
                </a:cxnLst>
                <a:rect l="0" t="0" r="r" b="b"/>
                <a:pathLst>
                  <a:path w="79" h="79">
                    <a:moveTo>
                      <a:pt x="12" y="0"/>
                    </a:moveTo>
                    <a:lnTo>
                      <a:pt x="79" y="66"/>
                    </a:lnTo>
                    <a:lnTo>
                      <a:pt x="66" y="79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  <a:moveTo>
                      <a:pt x="79" y="12"/>
                    </a:moveTo>
                    <a:lnTo>
                      <a:pt x="12" y="79"/>
                    </a:lnTo>
                    <a:lnTo>
                      <a:pt x="0" y="66"/>
                    </a:lnTo>
                    <a:lnTo>
                      <a:pt x="66" y="0"/>
                    </a:lnTo>
                    <a:lnTo>
                      <a:pt x="79" y="12"/>
                    </a:lnTo>
                    <a:close/>
                  </a:path>
                </a:pathLst>
              </a:custGeom>
              <a:solidFill>
                <a:srgbClr val="385D8A"/>
              </a:solidFill>
              <a:ln w="0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112" name="Freeform 33"/>
              <p:cNvSpPr>
                <a:spLocks noEditPoints="1"/>
              </p:cNvSpPr>
              <p:nvPr/>
            </p:nvSpPr>
            <p:spPr bwMode="auto">
              <a:xfrm>
                <a:off x="7388351" y="2283620"/>
                <a:ext cx="177800" cy="179387"/>
              </a:xfrm>
              <a:custGeom>
                <a:avLst/>
                <a:gdLst/>
                <a:ahLst/>
                <a:cxnLst>
                  <a:cxn ang="0">
                    <a:pos x="1" y="148"/>
                  </a:cxn>
                  <a:cxn ang="0">
                    <a:pos x="15" y="89"/>
                  </a:cxn>
                  <a:cxn ang="0">
                    <a:pos x="49" y="43"/>
                  </a:cxn>
                  <a:cxn ang="0">
                    <a:pos x="98" y="11"/>
                  </a:cxn>
                  <a:cxn ang="0">
                    <a:pos x="157" y="1"/>
                  </a:cxn>
                  <a:cxn ang="0">
                    <a:pos x="216" y="15"/>
                  </a:cxn>
                  <a:cxn ang="0">
                    <a:pos x="263" y="49"/>
                  </a:cxn>
                  <a:cxn ang="0">
                    <a:pos x="294" y="98"/>
                  </a:cxn>
                  <a:cxn ang="0">
                    <a:pos x="304" y="157"/>
                  </a:cxn>
                  <a:cxn ang="0">
                    <a:pos x="291" y="216"/>
                  </a:cxn>
                  <a:cxn ang="0">
                    <a:pos x="257" y="264"/>
                  </a:cxn>
                  <a:cxn ang="0">
                    <a:pos x="207" y="294"/>
                  </a:cxn>
                  <a:cxn ang="0">
                    <a:pos x="148" y="304"/>
                  </a:cxn>
                  <a:cxn ang="0">
                    <a:pos x="89" y="290"/>
                  </a:cxn>
                  <a:cxn ang="0">
                    <a:pos x="43" y="257"/>
                  </a:cxn>
                  <a:cxn ang="0">
                    <a:pos x="11" y="207"/>
                  </a:cxn>
                  <a:cxn ang="0">
                    <a:pos x="58" y="198"/>
                  </a:cxn>
                  <a:cxn ang="0">
                    <a:pos x="82" y="230"/>
                  </a:cxn>
                  <a:cxn ang="0">
                    <a:pos x="116" y="251"/>
                  </a:cxn>
                  <a:cxn ang="0">
                    <a:pos x="157" y="257"/>
                  </a:cxn>
                  <a:cxn ang="0">
                    <a:pos x="198" y="247"/>
                  </a:cxn>
                  <a:cxn ang="0">
                    <a:pos x="230" y="223"/>
                  </a:cxn>
                  <a:cxn ang="0">
                    <a:pos x="250" y="189"/>
                  </a:cxn>
                  <a:cxn ang="0">
                    <a:pos x="257" y="148"/>
                  </a:cxn>
                  <a:cxn ang="0">
                    <a:pos x="247" y="107"/>
                  </a:cxn>
                  <a:cxn ang="0">
                    <a:pos x="224" y="76"/>
                  </a:cxn>
                  <a:cxn ang="0">
                    <a:pos x="189" y="54"/>
                  </a:cxn>
                  <a:cxn ang="0">
                    <a:pos x="148" y="48"/>
                  </a:cxn>
                  <a:cxn ang="0">
                    <a:pos x="107" y="58"/>
                  </a:cxn>
                  <a:cxn ang="0">
                    <a:pos x="76" y="82"/>
                  </a:cxn>
                  <a:cxn ang="0">
                    <a:pos x="54" y="116"/>
                  </a:cxn>
                  <a:cxn ang="0">
                    <a:pos x="48" y="157"/>
                  </a:cxn>
                  <a:cxn ang="0">
                    <a:pos x="58" y="198"/>
                  </a:cxn>
                </a:cxnLst>
                <a:rect l="0" t="0" r="r" b="b"/>
                <a:pathLst>
                  <a:path w="305" h="305">
                    <a:moveTo>
                      <a:pt x="1" y="157"/>
                    </a:moveTo>
                    <a:cubicBezTo>
                      <a:pt x="0" y="154"/>
                      <a:pt x="0" y="151"/>
                      <a:pt x="1" y="148"/>
                    </a:cubicBezTo>
                    <a:lnTo>
                      <a:pt x="11" y="98"/>
                    </a:lnTo>
                    <a:cubicBezTo>
                      <a:pt x="12" y="95"/>
                      <a:pt x="13" y="91"/>
                      <a:pt x="15" y="89"/>
                    </a:cubicBezTo>
                    <a:lnTo>
                      <a:pt x="43" y="49"/>
                    </a:lnTo>
                    <a:cubicBezTo>
                      <a:pt x="44" y="46"/>
                      <a:pt x="46" y="44"/>
                      <a:pt x="49" y="43"/>
                    </a:cubicBezTo>
                    <a:lnTo>
                      <a:pt x="89" y="15"/>
                    </a:lnTo>
                    <a:cubicBezTo>
                      <a:pt x="91" y="13"/>
                      <a:pt x="95" y="12"/>
                      <a:pt x="98" y="11"/>
                    </a:cubicBezTo>
                    <a:lnTo>
                      <a:pt x="148" y="1"/>
                    </a:lnTo>
                    <a:cubicBezTo>
                      <a:pt x="151" y="0"/>
                      <a:pt x="154" y="0"/>
                      <a:pt x="157" y="1"/>
                    </a:cubicBezTo>
                    <a:lnTo>
                      <a:pt x="207" y="11"/>
                    </a:lnTo>
                    <a:cubicBezTo>
                      <a:pt x="210" y="12"/>
                      <a:pt x="213" y="13"/>
                      <a:pt x="216" y="15"/>
                    </a:cubicBezTo>
                    <a:lnTo>
                      <a:pt x="257" y="43"/>
                    </a:lnTo>
                    <a:cubicBezTo>
                      <a:pt x="260" y="44"/>
                      <a:pt x="262" y="47"/>
                      <a:pt x="263" y="49"/>
                    </a:cubicBezTo>
                    <a:lnTo>
                      <a:pt x="290" y="89"/>
                    </a:lnTo>
                    <a:cubicBezTo>
                      <a:pt x="292" y="92"/>
                      <a:pt x="293" y="95"/>
                      <a:pt x="294" y="98"/>
                    </a:cubicBezTo>
                    <a:lnTo>
                      <a:pt x="304" y="148"/>
                    </a:lnTo>
                    <a:cubicBezTo>
                      <a:pt x="305" y="151"/>
                      <a:pt x="305" y="154"/>
                      <a:pt x="304" y="157"/>
                    </a:cubicBezTo>
                    <a:lnTo>
                      <a:pt x="294" y="207"/>
                    </a:lnTo>
                    <a:cubicBezTo>
                      <a:pt x="293" y="210"/>
                      <a:pt x="292" y="213"/>
                      <a:pt x="291" y="216"/>
                    </a:cubicBezTo>
                    <a:lnTo>
                      <a:pt x="264" y="257"/>
                    </a:lnTo>
                    <a:cubicBezTo>
                      <a:pt x="262" y="259"/>
                      <a:pt x="259" y="262"/>
                      <a:pt x="257" y="264"/>
                    </a:cubicBezTo>
                    <a:lnTo>
                      <a:pt x="216" y="291"/>
                    </a:lnTo>
                    <a:cubicBezTo>
                      <a:pt x="213" y="292"/>
                      <a:pt x="210" y="293"/>
                      <a:pt x="207" y="294"/>
                    </a:cubicBezTo>
                    <a:lnTo>
                      <a:pt x="157" y="304"/>
                    </a:lnTo>
                    <a:cubicBezTo>
                      <a:pt x="154" y="305"/>
                      <a:pt x="151" y="305"/>
                      <a:pt x="148" y="304"/>
                    </a:cubicBezTo>
                    <a:lnTo>
                      <a:pt x="98" y="294"/>
                    </a:lnTo>
                    <a:cubicBezTo>
                      <a:pt x="95" y="293"/>
                      <a:pt x="92" y="292"/>
                      <a:pt x="89" y="290"/>
                    </a:cubicBezTo>
                    <a:lnTo>
                      <a:pt x="49" y="263"/>
                    </a:lnTo>
                    <a:cubicBezTo>
                      <a:pt x="47" y="262"/>
                      <a:pt x="44" y="260"/>
                      <a:pt x="43" y="257"/>
                    </a:cubicBezTo>
                    <a:lnTo>
                      <a:pt x="15" y="216"/>
                    </a:lnTo>
                    <a:cubicBezTo>
                      <a:pt x="13" y="213"/>
                      <a:pt x="12" y="210"/>
                      <a:pt x="11" y="207"/>
                    </a:cubicBezTo>
                    <a:lnTo>
                      <a:pt x="1" y="157"/>
                    </a:lnTo>
                    <a:close/>
                    <a:moveTo>
                      <a:pt x="58" y="198"/>
                    </a:moveTo>
                    <a:lnTo>
                      <a:pt x="54" y="189"/>
                    </a:lnTo>
                    <a:lnTo>
                      <a:pt x="82" y="230"/>
                    </a:lnTo>
                    <a:lnTo>
                      <a:pt x="76" y="224"/>
                    </a:lnTo>
                    <a:lnTo>
                      <a:pt x="116" y="251"/>
                    </a:lnTo>
                    <a:lnTo>
                      <a:pt x="107" y="247"/>
                    </a:lnTo>
                    <a:lnTo>
                      <a:pt x="157" y="257"/>
                    </a:lnTo>
                    <a:lnTo>
                      <a:pt x="148" y="257"/>
                    </a:lnTo>
                    <a:lnTo>
                      <a:pt x="198" y="247"/>
                    </a:lnTo>
                    <a:lnTo>
                      <a:pt x="189" y="250"/>
                    </a:lnTo>
                    <a:lnTo>
                      <a:pt x="230" y="223"/>
                    </a:lnTo>
                    <a:lnTo>
                      <a:pt x="223" y="230"/>
                    </a:lnTo>
                    <a:lnTo>
                      <a:pt x="250" y="189"/>
                    </a:lnTo>
                    <a:lnTo>
                      <a:pt x="247" y="198"/>
                    </a:lnTo>
                    <a:lnTo>
                      <a:pt x="257" y="148"/>
                    </a:lnTo>
                    <a:lnTo>
                      <a:pt x="257" y="157"/>
                    </a:lnTo>
                    <a:lnTo>
                      <a:pt x="247" y="107"/>
                    </a:lnTo>
                    <a:lnTo>
                      <a:pt x="251" y="116"/>
                    </a:lnTo>
                    <a:lnTo>
                      <a:pt x="224" y="76"/>
                    </a:lnTo>
                    <a:lnTo>
                      <a:pt x="230" y="82"/>
                    </a:lnTo>
                    <a:lnTo>
                      <a:pt x="189" y="54"/>
                    </a:lnTo>
                    <a:lnTo>
                      <a:pt x="198" y="58"/>
                    </a:lnTo>
                    <a:lnTo>
                      <a:pt x="148" y="48"/>
                    </a:lnTo>
                    <a:lnTo>
                      <a:pt x="157" y="48"/>
                    </a:lnTo>
                    <a:lnTo>
                      <a:pt x="107" y="58"/>
                    </a:lnTo>
                    <a:lnTo>
                      <a:pt x="116" y="54"/>
                    </a:lnTo>
                    <a:lnTo>
                      <a:pt x="76" y="82"/>
                    </a:lnTo>
                    <a:lnTo>
                      <a:pt x="82" y="76"/>
                    </a:lnTo>
                    <a:lnTo>
                      <a:pt x="54" y="116"/>
                    </a:lnTo>
                    <a:lnTo>
                      <a:pt x="58" y="107"/>
                    </a:lnTo>
                    <a:lnTo>
                      <a:pt x="48" y="157"/>
                    </a:lnTo>
                    <a:lnTo>
                      <a:pt x="48" y="148"/>
                    </a:lnTo>
                    <a:lnTo>
                      <a:pt x="58" y="198"/>
                    </a:lnTo>
                    <a:close/>
                  </a:path>
                </a:pathLst>
              </a:custGeom>
              <a:solidFill>
                <a:srgbClr val="385D8A"/>
              </a:solidFill>
              <a:ln w="0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113" name="Freeform 34"/>
              <p:cNvSpPr>
                <a:spLocks noEditPoints="1"/>
              </p:cNvSpPr>
              <p:nvPr/>
            </p:nvSpPr>
            <p:spPr bwMode="auto">
              <a:xfrm>
                <a:off x="8355139" y="2656683"/>
                <a:ext cx="125413" cy="1254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79" y="66"/>
                  </a:cxn>
                  <a:cxn ang="0">
                    <a:pos x="66" y="79"/>
                  </a:cxn>
                  <a:cxn ang="0">
                    <a:pos x="0" y="12"/>
                  </a:cxn>
                  <a:cxn ang="0">
                    <a:pos x="12" y="0"/>
                  </a:cxn>
                  <a:cxn ang="0">
                    <a:pos x="79" y="12"/>
                  </a:cxn>
                  <a:cxn ang="0">
                    <a:pos x="12" y="79"/>
                  </a:cxn>
                  <a:cxn ang="0">
                    <a:pos x="0" y="66"/>
                  </a:cxn>
                  <a:cxn ang="0">
                    <a:pos x="66" y="0"/>
                  </a:cxn>
                  <a:cxn ang="0">
                    <a:pos x="79" y="12"/>
                  </a:cxn>
                </a:cxnLst>
                <a:rect l="0" t="0" r="r" b="b"/>
                <a:pathLst>
                  <a:path w="79" h="79">
                    <a:moveTo>
                      <a:pt x="12" y="0"/>
                    </a:moveTo>
                    <a:lnTo>
                      <a:pt x="79" y="66"/>
                    </a:lnTo>
                    <a:lnTo>
                      <a:pt x="66" y="79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  <a:moveTo>
                      <a:pt x="79" y="12"/>
                    </a:moveTo>
                    <a:lnTo>
                      <a:pt x="12" y="79"/>
                    </a:lnTo>
                    <a:lnTo>
                      <a:pt x="0" y="66"/>
                    </a:lnTo>
                    <a:lnTo>
                      <a:pt x="66" y="0"/>
                    </a:lnTo>
                    <a:lnTo>
                      <a:pt x="79" y="12"/>
                    </a:lnTo>
                    <a:close/>
                  </a:path>
                </a:pathLst>
              </a:custGeom>
              <a:solidFill>
                <a:srgbClr val="385D8A"/>
              </a:solidFill>
              <a:ln w="0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114" name="Freeform 35"/>
              <p:cNvSpPr>
                <a:spLocks noEditPoints="1"/>
              </p:cNvSpPr>
              <p:nvPr/>
            </p:nvSpPr>
            <p:spPr bwMode="auto">
              <a:xfrm>
                <a:off x="8328151" y="2629695"/>
                <a:ext cx="177800" cy="177800"/>
              </a:xfrm>
              <a:custGeom>
                <a:avLst/>
                <a:gdLst/>
                <a:ahLst/>
                <a:cxnLst>
                  <a:cxn ang="0">
                    <a:pos x="1" y="148"/>
                  </a:cxn>
                  <a:cxn ang="0">
                    <a:pos x="15" y="89"/>
                  </a:cxn>
                  <a:cxn ang="0">
                    <a:pos x="49" y="43"/>
                  </a:cxn>
                  <a:cxn ang="0">
                    <a:pos x="98" y="11"/>
                  </a:cxn>
                  <a:cxn ang="0">
                    <a:pos x="157" y="1"/>
                  </a:cxn>
                  <a:cxn ang="0">
                    <a:pos x="216" y="15"/>
                  </a:cxn>
                  <a:cxn ang="0">
                    <a:pos x="263" y="49"/>
                  </a:cxn>
                  <a:cxn ang="0">
                    <a:pos x="294" y="98"/>
                  </a:cxn>
                  <a:cxn ang="0">
                    <a:pos x="304" y="157"/>
                  </a:cxn>
                  <a:cxn ang="0">
                    <a:pos x="291" y="216"/>
                  </a:cxn>
                  <a:cxn ang="0">
                    <a:pos x="257" y="264"/>
                  </a:cxn>
                  <a:cxn ang="0">
                    <a:pos x="207" y="294"/>
                  </a:cxn>
                  <a:cxn ang="0">
                    <a:pos x="148" y="304"/>
                  </a:cxn>
                  <a:cxn ang="0">
                    <a:pos x="89" y="290"/>
                  </a:cxn>
                  <a:cxn ang="0">
                    <a:pos x="43" y="257"/>
                  </a:cxn>
                  <a:cxn ang="0">
                    <a:pos x="11" y="207"/>
                  </a:cxn>
                  <a:cxn ang="0">
                    <a:pos x="58" y="198"/>
                  </a:cxn>
                  <a:cxn ang="0">
                    <a:pos x="82" y="230"/>
                  </a:cxn>
                  <a:cxn ang="0">
                    <a:pos x="116" y="251"/>
                  </a:cxn>
                  <a:cxn ang="0">
                    <a:pos x="157" y="257"/>
                  </a:cxn>
                  <a:cxn ang="0">
                    <a:pos x="198" y="247"/>
                  </a:cxn>
                  <a:cxn ang="0">
                    <a:pos x="230" y="223"/>
                  </a:cxn>
                  <a:cxn ang="0">
                    <a:pos x="250" y="189"/>
                  </a:cxn>
                  <a:cxn ang="0">
                    <a:pos x="257" y="148"/>
                  </a:cxn>
                  <a:cxn ang="0">
                    <a:pos x="247" y="107"/>
                  </a:cxn>
                  <a:cxn ang="0">
                    <a:pos x="224" y="76"/>
                  </a:cxn>
                  <a:cxn ang="0">
                    <a:pos x="189" y="54"/>
                  </a:cxn>
                  <a:cxn ang="0">
                    <a:pos x="148" y="48"/>
                  </a:cxn>
                  <a:cxn ang="0">
                    <a:pos x="107" y="58"/>
                  </a:cxn>
                  <a:cxn ang="0">
                    <a:pos x="76" y="82"/>
                  </a:cxn>
                  <a:cxn ang="0">
                    <a:pos x="54" y="116"/>
                  </a:cxn>
                  <a:cxn ang="0">
                    <a:pos x="48" y="157"/>
                  </a:cxn>
                  <a:cxn ang="0">
                    <a:pos x="58" y="198"/>
                  </a:cxn>
                </a:cxnLst>
                <a:rect l="0" t="0" r="r" b="b"/>
                <a:pathLst>
                  <a:path w="305" h="305">
                    <a:moveTo>
                      <a:pt x="1" y="157"/>
                    </a:moveTo>
                    <a:cubicBezTo>
                      <a:pt x="0" y="154"/>
                      <a:pt x="0" y="151"/>
                      <a:pt x="1" y="148"/>
                    </a:cubicBezTo>
                    <a:lnTo>
                      <a:pt x="11" y="98"/>
                    </a:lnTo>
                    <a:cubicBezTo>
                      <a:pt x="12" y="95"/>
                      <a:pt x="13" y="91"/>
                      <a:pt x="15" y="89"/>
                    </a:cubicBezTo>
                    <a:lnTo>
                      <a:pt x="43" y="49"/>
                    </a:lnTo>
                    <a:cubicBezTo>
                      <a:pt x="44" y="46"/>
                      <a:pt x="46" y="44"/>
                      <a:pt x="49" y="43"/>
                    </a:cubicBezTo>
                    <a:lnTo>
                      <a:pt x="89" y="15"/>
                    </a:lnTo>
                    <a:cubicBezTo>
                      <a:pt x="91" y="13"/>
                      <a:pt x="95" y="12"/>
                      <a:pt x="98" y="11"/>
                    </a:cubicBezTo>
                    <a:lnTo>
                      <a:pt x="148" y="1"/>
                    </a:lnTo>
                    <a:cubicBezTo>
                      <a:pt x="151" y="0"/>
                      <a:pt x="154" y="0"/>
                      <a:pt x="157" y="1"/>
                    </a:cubicBezTo>
                    <a:lnTo>
                      <a:pt x="207" y="11"/>
                    </a:lnTo>
                    <a:cubicBezTo>
                      <a:pt x="210" y="12"/>
                      <a:pt x="213" y="13"/>
                      <a:pt x="216" y="15"/>
                    </a:cubicBezTo>
                    <a:lnTo>
                      <a:pt x="257" y="43"/>
                    </a:lnTo>
                    <a:cubicBezTo>
                      <a:pt x="260" y="44"/>
                      <a:pt x="262" y="47"/>
                      <a:pt x="263" y="49"/>
                    </a:cubicBezTo>
                    <a:lnTo>
                      <a:pt x="290" y="89"/>
                    </a:lnTo>
                    <a:cubicBezTo>
                      <a:pt x="292" y="92"/>
                      <a:pt x="293" y="95"/>
                      <a:pt x="294" y="98"/>
                    </a:cubicBezTo>
                    <a:lnTo>
                      <a:pt x="304" y="148"/>
                    </a:lnTo>
                    <a:cubicBezTo>
                      <a:pt x="305" y="151"/>
                      <a:pt x="305" y="154"/>
                      <a:pt x="304" y="157"/>
                    </a:cubicBezTo>
                    <a:lnTo>
                      <a:pt x="294" y="207"/>
                    </a:lnTo>
                    <a:cubicBezTo>
                      <a:pt x="293" y="210"/>
                      <a:pt x="292" y="213"/>
                      <a:pt x="291" y="216"/>
                    </a:cubicBezTo>
                    <a:lnTo>
                      <a:pt x="264" y="257"/>
                    </a:lnTo>
                    <a:cubicBezTo>
                      <a:pt x="262" y="259"/>
                      <a:pt x="259" y="262"/>
                      <a:pt x="257" y="264"/>
                    </a:cubicBezTo>
                    <a:lnTo>
                      <a:pt x="216" y="291"/>
                    </a:lnTo>
                    <a:cubicBezTo>
                      <a:pt x="213" y="292"/>
                      <a:pt x="210" y="293"/>
                      <a:pt x="207" y="294"/>
                    </a:cubicBezTo>
                    <a:lnTo>
                      <a:pt x="157" y="304"/>
                    </a:lnTo>
                    <a:cubicBezTo>
                      <a:pt x="154" y="305"/>
                      <a:pt x="151" y="305"/>
                      <a:pt x="148" y="304"/>
                    </a:cubicBezTo>
                    <a:lnTo>
                      <a:pt x="98" y="294"/>
                    </a:lnTo>
                    <a:cubicBezTo>
                      <a:pt x="95" y="293"/>
                      <a:pt x="92" y="292"/>
                      <a:pt x="89" y="290"/>
                    </a:cubicBezTo>
                    <a:lnTo>
                      <a:pt x="49" y="263"/>
                    </a:lnTo>
                    <a:cubicBezTo>
                      <a:pt x="47" y="262"/>
                      <a:pt x="44" y="260"/>
                      <a:pt x="43" y="257"/>
                    </a:cubicBezTo>
                    <a:lnTo>
                      <a:pt x="15" y="216"/>
                    </a:lnTo>
                    <a:cubicBezTo>
                      <a:pt x="13" y="213"/>
                      <a:pt x="12" y="210"/>
                      <a:pt x="11" y="207"/>
                    </a:cubicBezTo>
                    <a:lnTo>
                      <a:pt x="1" y="157"/>
                    </a:lnTo>
                    <a:close/>
                    <a:moveTo>
                      <a:pt x="58" y="198"/>
                    </a:moveTo>
                    <a:lnTo>
                      <a:pt x="54" y="189"/>
                    </a:lnTo>
                    <a:lnTo>
                      <a:pt x="82" y="230"/>
                    </a:lnTo>
                    <a:lnTo>
                      <a:pt x="76" y="224"/>
                    </a:lnTo>
                    <a:lnTo>
                      <a:pt x="116" y="251"/>
                    </a:lnTo>
                    <a:lnTo>
                      <a:pt x="107" y="247"/>
                    </a:lnTo>
                    <a:lnTo>
                      <a:pt x="157" y="257"/>
                    </a:lnTo>
                    <a:lnTo>
                      <a:pt x="148" y="257"/>
                    </a:lnTo>
                    <a:lnTo>
                      <a:pt x="198" y="247"/>
                    </a:lnTo>
                    <a:lnTo>
                      <a:pt x="189" y="250"/>
                    </a:lnTo>
                    <a:lnTo>
                      <a:pt x="230" y="223"/>
                    </a:lnTo>
                    <a:lnTo>
                      <a:pt x="223" y="230"/>
                    </a:lnTo>
                    <a:lnTo>
                      <a:pt x="250" y="189"/>
                    </a:lnTo>
                    <a:lnTo>
                      <a:pt x="247" y="198"/>
                    </a:lnTo>
                    <a:lnTo>
                      <a:pt x="257" y="148"/>
                    </a:lnTo>
                    <a:lnTo>
                      <a:pt x="257" y="157"/>
                    </a:lnTo>
                    <a:lnTo>
                      <a:pt x="247" y="107"/>
                    </a:lnTo>
                    <a:lnTo>
                      <a:pt x="251" y="116"/>
                    </a:lnTo>
                    <a:lnTo>
                      <a:pt x="224" y="76"/>
                    </a:lnTo>
                    <a:lnTo>
                      <a:pt x="230" y="82"/>
                    </a:lnTo>
                    <a:lnTo>
                      <a:pt x="189" y="54"/>
                    </a:lnTo>
                    <a:lnTo>
                      <a:pt x="198" y="58"/>
                    </a:lnTo>
                    <a:lnTo>
                      <a:pt x="148" y="48"/>
                    </a:lnTo>
                    <a:lnTo>
                      <a:pt x="157" y="48"/>
                    </a:lnTo>
                    <a:lnTo>
                      <a:pt x="107" y="58"/>
                    </a:lnTo>
                    <a:lnTo>
                      <a:pt x="116" y="54"/>
                    </a:lnTo>
                    <a:lnTo>
                      <a:pt x="76" y="82"/>
                    </a:lnTo>
                    <a:lnTo>
                      <a:pt x="82" y="76"/>
                    </a:lnTo>
                    <a:lnTo>
                      <a:pt x="54" y="116"/>
                    </a:lnTo>
                    <a:lnTo>
                      <a:pt x="58" y="107"/>
                    </a:lnTo>
                    <a:lnTo>
                      <a:pt x="48" y="157"/>
                    </a:lnTo>
                    <a:lnTo>
                      <a:pt x="48" y="148"/>
                    </a:lnTo>
                    <a:lnTo>
                      <a:pt x="58" y="198"/>
                    </a:lnTo>
                    <a:close/>
                  </a:path>
                </a:pathLst>
              </a:custGeom>
              <a:solidFill>
                <a:srgbClr val="385D8A"/>
              </a:solidFill>
              <a:ln w="0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115" name="Rectangle 36"/>
              <p:cNvSpPr>
                <a:spLocks noChangeArrowheads="1"/>
              </p:cNvSpPr>
              <p:nvPr/>
            </p:nvSpPr>
            <p:spPr bwMode="auto">
              <a:xfrm>
                <a:off x="7308976" y="2096852"/>
                <a:ext cx="125034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 smtClean="0">
                    <a:solidFill>
                      <a:srgbClr val="000000"/>
                    </a:solidFill>
                    <a:ea typeface="MS PGothic" pitchFamily="34" charset="-128"/>
                    <a:cs typeface="Arial" pitchFamily="34" charset="0"/>
                  </a:rPr>
                  <a:t>T</a:t>
                </a:r>
                <a:endParaRPr lang="en-US" sz="4400" dirty="0" smtClean="0">
                  <a:solidFill>
                    <a:srgbClr val="000000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116" name="Rectangle 37"/>
              <p:cNvSpPr>
                <a:spLocks noChangeArrowheads="1"/>
              </p:cNvSpPr>
              <p:nvPr/>
            </p:nvSpPr>
            <p:spPr bwMode="auto">
              <a:xfrm>
                <a:off x="8236076" y="2708920"/>
                <a:ext cx="14747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smtClean="0">
                    <a:solidFill>
                      <a:srgbClr val="000000"/>
                    </a:solidFill>
                    <a:ea typeface="MS PGothic" pitchFamily="34" charset="-128"/>
                    <a:cs typeface="Arial" pitchFamily="34" charset="0"/>
                  </a:rPr>
                  <a:t>R</a:t>
                </a:r>
                <a:endParaRPr lang="en-US" sz="4400" smtClean="0">
                  <a:solidFill>
                    <a:srgbClr val="000000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117" name="Freeform 38"/>
              <p:cNvSpPr>
                <a:spLocks/>
              </p:cNvSpPr>
              <p:nvPr/>
            </p:nvSpPr>
            <p:spPr bwMode="auto">
              <a:xfrm>
                <a:off x="7542339" y="2101058"/>
                <a:ext cx="327025" cy="27781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95" y="0"/>
                  </a:cxn>
                  <a:cxn ang="0">
                    <a:pos x="206" y="14"/>
                  </a:cxn>
                  <a:cxn ang="0">
                    <a:pos x="12" y="175"/>
                  </a:cxn>
                  <a:cxn ang="0">
                    <a:pos x="0" y="162"/>
                  </a:cxn>
                </a:cxnLst>
                <a:rect l="0" t="0" r="r" b="b"/>
                <a:pathLst>
                  <a:path w="206" h="175">
                    <a:moveTo>
                      <a:pt x="0" y="162"/>
                    </a:moveTo>
                    <a:lnTo>
                      <a:pt x="195" y="0"/>
                    </a:lnTo>
                    <a:lnTo>
                      <a:pt x="206" y="14"/>
                    </a:lnTo>
                    <a:lnTo>
                      <a:pt x="12" y="175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FF0000"/>
              </a:solidFill>
              <a:ln w="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118" name="Freeform 39"/>
              <p:cNvSpPr>
                <a:spLocks/>
              </p:cNvSpPr>
              <p:nvPr/>
            </p:nvSpPr>
            <p:spPr bwMode="auto">
              <a:xfrm>
                <a:off x="7853489" y="2099470"/>
                <a:ext cx="741363" cy="350837"/>
              </a:xfrm>
              <a:custGeom>
                <a:avLst/>
                <a:gdLst/>
                <a:ahLst/>
                <a:cxnLst>
                  <a:cxn ang="0">
                    <a:pos x="460" y="221"/>
                  </a:cxn>
                  <a:cxn ang="0">
                    <a:pos x="0" y="16"/>
                  </a:cxn>
                  <a:cxn ang="0">
                    <a:pos x="7" y="0"/>
                  </a:cxn>
                  <a:cxn ang="0">
                    <a:pos x="467" y="205"/>
                  </a:cxn>
                  <a:cxn ang="0">
                    <a:pos x="460" y="221"/>
                  </a:cxn>
                </a:cxnLst>
                <a:rect l="0" t="0" r="r" b="b"/>
                <a:pathLst>
                  <a:path w="467" h="221">
                    <a:moveTo>
                      <a:pt x="460" y="221"/>
                    </a:moveTo>
                    <a:lnTo>
                      <a:pt x="0" y="16"/>
                    </a:lnTo>
                    <a:lnTo>
                      <a:pt x="7" y="0"/>
                    </a:lnTo>
                    <a:lnTo>
                      <a:pt x="467" y="205"/>
                    </a:lnTo>
                    <a:lnTo>
                      <a:pt x="460" y="221"/>
                    </a:lnTo>
                    <a:close/>
                  </a:path>
                </a:pathLst>
              </a:custGeom>
              <a:solidFill>
                <a:srgbClr val="FF0000"/>
              </a:solidFill>
              <a:ln w="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119" name="Freeform 40"/>
              <p:cNvSpPr>
                <a:spLocks/>
              </p:cNvSpPr>
              <p:nvPr/>
            </p:nvSpPr>
            <p:spPr bwMode="auto">
              <a:xfrm>
                <a:off x="8451976" y="2450308"/>
                <a:ext cx="136525" cy="223837"/>
              </a:xfrm>
              <a:custGeom>
                <a:avLst/>
                <a:gdLst/>
                <a:ahLst/>
                <a:cxnLst>
                  <a:cxn ang="0">
                    <a:pos x="0" y="133"/>
                  </a:cxn>
                  <a:cxn ang="0">
                    <a:pos x="71" y="0"/>
                  </a:cxn>
                  <a:cxn ang="0">
                    <a:pos x="86" y="9"/>
                  </a:cxn>
                  <a:cxn ang="0">
                    <a:pos x="15" y="141"/>
                  </a:cxn>
                  <a:cxn ang="0">
                    <a:pos x="0" y="133"/>
                  </a:cxn>
                </a:cxnLst>
                <a:rect l="0" t="0" r="r" b="b"/>
                <a:pathLst>
                  <a:path w="86" h="141">
                    <a:moveTo>
                      <a:pt x="0" y="133"/>
                    </a:moveTo>
                    <a:lnTo>
                      <a:pt x="71" y="0"/>
                    </a:lnTo>
                    <a:lnTo>
                      <a:pt x="86" y="9"/>
                    </a:lnTo>
                    <a:lnTo>
                      <a:pt x="15" y="141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FF0000"/>
              </a:solidFill>
              <a:ln w="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120" name="Freeform 41"/>
              <p:cNvSpPr>
                <a:spLocks/>
              </p:cNvSpPr>
              <p:nvPr/>
            </p:nvSpPr>
            <p:spPr bwMode="auto">
              <a:xfrm>
                <a:off x="7542339" y="2362995"/>
                <a:ext cx="168275" cy="169862"/>
              </a:xfrm>
              <a:custGeom>
                <a:avLst/>
                <a:gdLst/>
                <a:ahLst/>
                <a:cxnLst>
                  <a:cxn ang="0">
                    <a:pos x="93" y="107"/>
                  </a:cxn>
                  <a:cxn ang="0">
                    <a:pos x="0" y="13"/>
                  </a:cxn>
                  <a:cxn ang="0">
                    <a:pos x="12" y="0"/>
                  </a:cxn>
                  <a:cxn ang="0">
                    <a:pos x="106" y="94"/>
                  </a:cxn>
                  <a:cxn ang="0">
                    <a:pos x="93" y="107"/>
                  </a:cxn>
                </a:cxnLst>
                <a:rect l="0" t="0" r="r" b="b"/>
                <a:pathLst>
                  <a:path w="106" h="107">
                    <a:moveTo>
                      <a:pt x="93" y="107"/>
                    </a:moveTo>
                    <a:lnTo>
                      <a:pt x="0" y="13"/>
                    </a:lnTo>
                    <a:lnTo>
                      <a:pt x="12" y="0"/>
                    </a:lnTo>
                    <a:lnTo>
                      <a:pt x="106" y="94"/>
                    </a:lnTo>
                    <a:lnTo>
                      <a:pt x="93" y="107"/>
                    </a:lnTo>
                    <a:close/>
                  </a:path>
                </a:pathLst>
              </a:custGeom>
              <a:solidFill>
                <a:srgbClr val="FF0000"/>
              </a:solidFill>
              <a:ln w="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121" name="Freeform 42"/>
              <p:cNvSpPr>
                <a:spLocks/>
              </p:cNvSpPr>
              <p:nvPr/>
            </p:nvSpPr>
            <p:spPr bwMode="auto">
              <a:xfrm>
                <a:off x="7693151" y="2108995"/>
                <a:ext cx="563563" cy="420687"/>
              </a:xfrm>
              <a:custGeom>
                <a:avLst/>
                <a:gdLst/>
                <a:ahLst/>
                <a:cxnLst>
                  <a:cxn ang="0">
                    <a:pos x="355" y="15"/>
                  </a:cxn>
                  <a:cxn ang="0">
                    <a:pos x="10" y="265"/>
                  </a:cxn>
                  <a:cxn ang="0">
                    <a:pos x="0" y="250"/>
                  </a:cxn>
                  <a:cxn ang="0">
                    <a:pos x="345" y="0"/>
                  </a:cxn>
                  <a:cxn ang="0">
                    <a:pos x="355" y="15"/>
                  </a:cxn>
                </a:cxnLst>
                <a:rect l="0" t="0" r="r" b="b"/>
                <a:pathLst>
                  <a:path w="355" h="265">
                    <a:moveTo>
                      <a:pt x="355" y="15"/>
                    </a:moveTo>
                    <a:lnTo>
                      <a:pt x="10" y="265"/>
                    </a:lnTo>
                    <a:lnTo>
                      <a:pt x="0" y="250"/>
                    </a:lnTo>
                    <a:lnTo>
                      <a:pt x="345" y="0"/>
                    </a:lnTo>
                    <a:lnTo>
                      <a:pt x="355" y="15"/>
                    </a:lnTo>
                    <a:close/>
                  </a:path>
                </a:pathLst>
              </a:custGeom>
              <a:solidFill>
                <a:srgbClr val="FF0000"/>
              </a:solidFill>
              <a:ln w="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122" name="Freeform 43"/>
              <p:cNvSpPr>
                <a:spLocks/>
              </p:cNvSpPr>
              <p:nvPr/>
            </p:nvSpPr>
            <p:spPr bwMode="auto">
              <a:xfrm>
                <a:off x="8242426" y="2126458"/>
                <a:ext cx="357188" cy="20637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225" y="114"/>
                  </a:cxn>
                  <a:cxn ang="0">
                    <a:pos x="217" y="130"/>
                  </a:cxn>
                  <a:cxn ang="0">
                    <a:pos x="0" y="16"/>
                  </a:cxn>
                  <a:cxn ang="0">
                    <a:pos x="9" y="0"/>
                  </a:cxn>
                </a:cxnLst>
                <a:rect l="0" t="0" r="r" b="b"/>
                <a:pathLst>
                  <a:path w="225" h="130">
                    <a:moveTo>
                      <a:pt x="9" y="0"/>
                    </a:moveTo>
                    <a:lnTo>
                      <a:pt x="225" y="114"/>
                    </a:lnTo>
                    <a:lnTo>
                      <a:pt x="217" y="130"/>
                    </a:lnTo>
                    <a:lnTo>
                      <a:pt x="0" y="1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123" name="Freeform 44"/>
              <p:cNvSpPr>
                <a:spLocks/>
              </p:cNvSpPr>
              <p:nvPr/>
            </p:nvSpPr>
            <p:spPr bwMode="auto">
              <a:xfrm>
                <a:off x="8204326" y="2305845"/>
                <a:ext cx="396875" cy="317500"/>
              </a:xfrm>
              <a:custGeom>
                <a:avLst/>
                <a:gdLst/>
                <a:ahLst/>
                <a:cxnLst>
                  <a:cxn ang="0">
                    <a:pos x="250" y="14"/>
                  </a:cxn>
                  <a:cxn ang="0">
                    <a:pos x="11" y="200"/>
                  </a:cxn>
                  <a:cxn ang="0">
                    <a:pos x="0" y="186"/>
                  </a:cxn>
                  <a:cxn ang="0">
                    <a:pos x="239" y="0"/>
                  </a:cxn>
                  <a:cxn ang="0">
                    <a:pos x="250" y="14"/>
                  </a:cxn>
                </a:cxnLst>
                <a:rect l="0" t="0" r="r" b="b"/>
                <a:pathLst>
                  <a:path w="250" h="200">
                    <a:moveTo>
                      <a:pt x="250" y="14"/>
                    </a:moveTo>
                    <a:lnTo>
                      <a:pt x="11" y="200"/>
                    </a:lnTo>
                    <a:lnTo>
                      <a:pt x="0" y="186"/>
                    </a:lnTo>
                    <a:lnTo>
                      <a:pt x="239" y="0"/>
                    </a:lnTo>
                    <a:lnTo>
                      <a:pt x="250" y="14"/>
                    </a:lnTo>
                    <a:close/>
                  </a:path>
                </a:pathLst>
              </a:custGeom>
              <a:solidFill>
                <a:srgbClr val="FF0000"/>
              </a:solidFill>
              <a:ln w="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124" name="Freeform 45"/>
              <p:cNvSpPr>
                <a:spLocks/>
              </p:cNvSpPr>
              <p:nvPr/>
            </p:nvSpPr>
            <p:spPr bwMode="auto">
              <a:xfrm>
                <a:off x="7548689" y="2359820"/>
                <a:ext cx="657225" cy="190500"/>
              </a:xfrm>
              <a:custGeom>
                <a:avLst/>
                <a:gdLst/>
                <a:ahLst/>
                <a:cxnLst>
                  <a:cxn ang="0">
                    <a:pos x="409" y="120"/>
                  </a:cxn>
                  <a:cxn ang="0">
                    <a:pos x="0" y="17"/>
                  </a:cxn>
                  <a:cxn ang="0">
                    <a:pos x="4" y="0"/>
                  </a:cxn>
                  <a:cxn ang="0">
                    <a:pos x="414" y="103"/>
                  </a:cxn>
                  <a:cxn ang="0">
                    <a:pos x="409" y="120"/>
                  </a:cxn>
                </a:cxnLst>
                <a:rect l="0" t="0" r="r" b="b"/>
                <a:pathLst>
                  <a:path w="414" h="120">
                    <a:moveTo>
                      <a:pt x="409" y="120"/>
                    </a:moveTo>
                    <a:lnTo>
                      <a:pt x="0" y="17"/>
                    </a:lnTo>
                    <a:lnTo>
                      <a:pt x="4" y="0"/>
                    </a:lnTo>
                    <a:lnTo>
                      <a:pt x="414" y="103"/>
                    </a:lnTo>
                    <a:lnTo>
                      <a:pt x="409" y="120"/>
                    </a:lnTo>
                    <a:close/>
                  </a:path>
                </a:pathLst>
              </a:custGeom>
              <a:solidFill>
                <a:srgbClr val="FF0000"/>
              </a:solidFill>
              <a:ln w="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125" name="Freeform 46"/>
              <p:cNvSpPr>
                <a:spLocks/>
              </p:cNvSpPr>
              <p:nvPr/>
            </p:nvSpPr>
            <p:spPr bwMode="auto">
              <a:xfrm>
                <a:off x="8185276" y="2512220"/>
                <a:ext cx="188913" cy="163512"/>
              </a:xfrm>
              <a:custGeom>
                <a:avLst/>
                <a:gdLst/>
                <a:ahLst/>
                <a:cxnLst>
                  <a:cxn ang="0">
                    <a:pos x="107" y="103"/>
                  </a:cxn>
                  <a:cxn ang="0">
                    <a:pos x="0" y="13"/>
                  </a:cxn>
                  <a:cxn ang="0">
                    <a:pos x="11" y="0"/>
                  </a:cxn>
                  <a:cxn ang="0">
                    <a:pos x="119" y="90"/>
                  </a:cxn>
                  <a:cxn ang="0">
                    <a:pos x="107" y="103"/>
                  </a:cxn>
                </a:cxnLst>
                <a:rect l="0" t="0" r="r" b="b"/>
                <a:pathLst>
                  <a:path w="119" h="103">
                    <a:moveTo>
                      <a:pt x="107" y="103"/>
                    </a:moveTo>
                    <a:lnTo>
                      <a:pt x="0" y="13"/>
                    </a:lnTo>
                    <a:lnTo>
                      <a:pt x="11" y="0"/>
                    </a:lnTo>
                    <a:lnTo>
                      <a:pt x="119" y="90"/>
                    </a:lnTo>
                    <a:lnTo>
                      <a:pt x="107" y="103"/>
                    </a:lnTo>
                    <a:close/>
                  </a:path>
                </a:pathLst>
              </a:custGeom>
              <a:solidFill>
                <a:srgbClr val="FF0000"/>
              </a:solidFill>
              <a:ln w="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126" name="Freeform 47"/>
              <p:cNvSpPr>
                <a:spLocks/>
              </p:cNvSpPr>
              <p:nvPr/>
            </p:nvSpPr>
            <p:spPr bwMode="auto">
              <a:xfrm>
                <a:off x="8188451" y="2593183"/>
                <a:ext cx="180975" cy="9366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14" y="43"/>
                  </a:cxn>
                  <a:cxn ang="0">
                    <a:pos x="108" y="59"/>
                  </a:cxn>
                  <a:cxn ang="0">
                    <a:pos x="0" y="17"/>
                  </a:cxn>
                  <a:cxn ang="0">
                    <a:pos x="7" y="0"/>
                  </a:cxn>
                </a:cxnLst>
                <a:rect l="0" t="0" r="r" b="b"/>
                <a:pathLst>
                  <a:path w="114" h="59">
                    <a:moveTo>
                      <a:pt x="7" y="0"/>
                    </a:moveTo>
                    <a:lnTo>
                      <a:pt x="114" y="43"/>
                    </a:lnTo>
                    <a:lnTo>
                      <a:pt x="108" y="59"/>
                    </a:lnTo>
                    <a:lnTo>
                      <a:pt x="0" y="1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</p:grpSp>
        <p:sp>
          <p:nvSpPr>
            <p:cNvPr id="106" name="Content Placeholder 2"/>
            <p:cNvSpPr txBox="1">
              <a:spLocks/>
            </p:cNvSpPr>
            <p:nvPr/>
          </p:nvSpPr>
          <p:spPr bwMode="auto">
            <a:xfrm>
              <a:off x="8401249" y="1988840"/>
              <a:ext cx="3348372" cy="1357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169863" indent="-169863" defTabSz="820738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39A6"/>
                </a:buClr>
                <a:defRPr/>
              </a:pPr>
              <a:r>
                <a:rPr lang="en-US" b="1" kern="0" dirty="0" smtClean="0">
                  <a:solidFill>
                    <a:srgbClr val="000000"/>
                  </a:solidFill>
                  <a:ea typeface="MS PGothic" pitchFamily="34" charset="-128"/>
                  <a:cs typeface="ＭＳ Ｐゴシック" pitchFamily="-111" charset="-128"/>
                </a:rPr>
                <a:t>	Ray-Tracing</a:t>
              </a:r>
              <a:endParaRPr lang="en-US" sz="1600" b="1" kern="0" dirty="0" smtClean="0">
                <a:solidFill>
                  <a:srgbClr val="000000"/>
                </a:solidFill>
                <a:ea typeface="MS PGothic" pitchFamily="34" charset="-128"/>
                <a:cs typeface="ＭＳ Ｐゴシック" pitchFamily="-111" charset="-128"/>
              </a:endParaRPr>
            </a:p>
            <a:p>
              <a:pPr marL="376238" lvl="1" indent="-204788" defTabSz="820738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39A6"/>
                </a:buClr>
                <a:buFont typeface="Wingdings" pitchFamily="2" charset="2"/>
                <a:buChar char="§"/>
                <a:defRPr/>
              </a:pPr>
              <a:r>
                <a:rPr lang="en-US" sz="1600" kern="0" dirty="0" smtClean="0">
                  <a:solidFill>
                    <a:srgbClr val="000000"/>
                  </a:solidFill>
                  <a:ea typeface="MS PGothic" pitchFamily="34" charset="-128"/>
                  <a:cs typeface="Arial" pitchFamily="34" charset="0"/>
                </a:rPr>
                <a:t>High accuracy</a:t>
              </a:r>
            </a:p>
            <a:p>
              <a:pPr marL="376238" lvl="1" indent="-204788" defTabSz="820738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39A6"/>
                </a:buClr>
                <a:buFont typeface="Wingdings" pitchFamily="2" charset="2"/>
                <a:buChar char="§"/>
                <a:defRPr/>
              </a:pPr>
              <a:r>
                <a:rPr lang="en-US" sz="1600" b="1" i="1" kern="0" dirty="0" smtClean="0">
                  <a:solidFill>
                    <a:srgbClr val="000000"/>
                  </a:solidFill>
                  <a:ea typeface="MS PGothic" pitchFamily="34" charset="-128"/>
                  <a:cs typeface="Arial" pitchFamily="34" charset="0"/>
                </a:rPr>
                <a:t>Very sensitive to </a:t>
              </a:r>
              <a:r>
                <a:rPr lang="en-US" sz="1600" b="1" i="1" kern="0" dirty="0" smtClean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3D building errors</a:t>
              </a:r>
            </a:p>
            <a:p>
              <a:pPr marL="376238" lvl="1" indent="-204788" defTabSz="820738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39A6"/>
                </a:buClr>
                <a:buFont typeface="Wingdings" pitchFamily="2" charset="2"/>
                <a:buChar char="§"/>
                <a:defRPr/>
              </a:pPr>
              <a:r>
                <a:rPr lang="en-US" sz="1600" b="1" i="1" kern="0" dirty="0" smtClean="0">
                  <a:solidFill>
                    <a:srgbClr val="000000"/>
                  </a:solidFill>
                  <a:ea typeface="MS PGothic" pitchFamily="34" charset="-128"/>
                  <a:cs typeface="Arial" pitchFamily="34" charset="0"/>
                </a:rPr>
                <a:t>Slow</a:t>
              </a: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143508" y="1605175"/>
            <a:ext cx="4680520" cy="1375462"/>
            <a:chOff x="7069100" y="3789040"/>
            <a:chExt cx="4680520" cy="1375462"/>
          </a:xfrm>
        </p:grpSpPr>
        <p:grpSp>
          <p:nvGrpSpPr>
            <p:cNvPr id="128" name="Group 204"/>
            <p:cNvGrpSpPr/>
            <p:nvPr/>
          </p:nvGrpSpPr>
          <p:grpSpPr>
            <a:xfrm>
              <a:off x="7069100" y="3789040"/>
              <a:ext cx="1349375" cy="1257309"/>
              <a:chOff x="7251231" y="4706977"/>
              <a:chExt cx="1349375" cy="1257309"/>
            </a:xfrm>
          </p:grpSpPr>
          <p:sp>
            <p:nvSpPr>
              <p:cNvPr id="130" name="Freeform 48"/>
              <p:cNvSpPr>
                <a:spLocks noEditPoints="1"/>
              </p:cNvSpPr>
              <p:nvPr/>
            </p:nvSpPr>
            <p:spPr bwMode="auto">
              <a:xfrm>
                <a:off x="7251231" y="4706977"/>
                <a:ext cx="1349375" cy="123190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24" y="0"/>
                  </a:cxn>
                  <a:cxn ang="0">
                    <a:pos x="2296" y="0"/>
                  </a:cxn>
                  <a:cxn ang="0">
                    <a:pos x="2320" y="24"/>
                  </a:cxn>
                  <a:cxn ang="0">
                    <a:pos x="2320" y="2088"/>
                  </a:cxn>
                  <a:cxn ang="0">
                    <a:pos x="2296" y="2112"/>
                  </a:cxn>
                  <a:cxn ang="0">
                    <a:pos x="24" y="2112"/>
                  </a:cxn>
                  <a:cxn ang="0">
                    <a:pos x="0" y="2088"/>
                  </a:cxn>
                  <a:cxn ang="0">
                    <a:pos x="0" y="24"/>
                  </a:cxn>
                  <a:cxn ang="0">
                    <a:pos x="48" y="2088"/>
                  </a:cxn>
                  <a:cxn ang="0">
                    <a:pos x="24" y="2064"/>
                  </a:cxn>
                  <a:cxn ang="0">
                    <a:pos x="2296" y="2064"/>
                  </a:cxn>
                  <a:cxn ang="0">
                    <a:pos x="2272" y="2088"/>
                  </a:cxn>
                  <a:cxn ang="0">
                    <a:pos x="2272" y="24"/>
                  </a:cxn>
                  <a:cxn ang="0">
                    <a:pos x="2296" y="48"/>
                  </a:cxn>
                  <a:cxn ang="0">
                    <a:pos x="24" y="48"/>
                  </a:cxn>
                  <a:cxn ang="0">
                    <a:pos x="48" y="24"/>
                  </a:cxn>
                  <a:cxn ang="0">
                    <a:pos x="48" y="2088"/>
                  </a:cxn>
                </a:cxnLst>
                <a:rect l="0" t="0" r="r" b="b"/>
                <a:pathLst>
                  <a:path w="2320" h="2112">
                    <a:moveTo>
                      <a:pt x="0" y="24"/>
                    </a:moveTo>
                    <a:cubicBezTo>
                      <a:pt x="0" y="11"/>
                      <a:pt x="11" y="0"/>
                      <a:pt x="24" y="0"/>
                    </a:cubicBezTo>
                    <a:lnTo>
                      <a:pt x="2296" y="0"/>
                    </a:lnTo>
                    <a:cubicBezTo>
                      <a:pt x="2310" y="0"/>
                      <a:pt x="2320" y="11"/>
                      <a:pt x="2320" y="24"/>
                    </a:cubicBezTo>
                    <a:lnTo>
                      <a:pt x="2320" y="2088"/>
                    </a:lnTo>
                    <a:cubicBezTo>
                      <a:pt x="2320" y="2102"/>
                      <a:pt x="2310" y="2112"/>
                      <a:pt x="2296" y="2112"/>
                    </a:cubicBezTo>
                    <a:lnTo>
                      <a:pt x="24" y="2112"/>
                    </a:lnTo>
                    <a:cubicBezTo>
                      <a:pt x="11" y="2112"/>
                      <a:pt x="0" y="2102"/>
                      <a:pt x="0" y="2088"/>
                    </a:cubicBezTo>
                    <a:lnTo>
                      <a:pt x="0" y="24"/>
                    </a:lnTo>
                    <a:close/>
                    <a:moveTo>
                      <a:pt x="48" y="2088"/>
                    </a:moveTo>
                    <a:lnTo>
                      <a:pt x="24" y="2064"/>
                    </a:lnTo>
                    <a:lnTo>
                      <a:pt x="2296" y="2064"/>
                    </a:lnTo>
                    <a:lnTo>
                      <a:pt x="2272" y="2088"/>
                    </a:lnTo>
                    <a:lnTo>
                      <a:pt x="2272" y="24"/>
                    </a:lnTo>
                    <a:lnTo>
                      <a:pt x="2296" y="48"/>
                    </a:lnTo>
                    <a:lnTo>
                      <a:pt x="24" y="48"/>
                    </a:lnTo>
                    <a:lnTo>
                      <a:pt x="48" y="24"/>
                    </a:lnTo>
                    <a:lnTo>
                      <a:pt x="48" y="2088"/>
                    </a:lnTo>
                    <a:close/>
                  </a:path>
                </a:pathLst>
              </a:custGeom>
              <a:solidFill>
                <a:srgbClr val="385D8A"/>
              </a:solidFill>
              <a:ln w="0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131" name="Freeform 52"/>
              <p:cNvSpPr>
                <a:spLocks noEditPoints="1"/>
              </p:cNvSpPr>
              <p:nvPr/>
            </p:nvSpPr>
            <p:spPr bwMode="auto">
              <a:xfrm>
                <a:off x="7416331" y="5321340"/>
                <a:ext cx="125413" cy="12541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79" y="67"/>
                  </a:cxn>
                  <a:cxn ang="0">
                    <a:pos x="67" y="79"/>
                  </a:cxn>
                  <a:cxn ang="0">
                    <a:pos x="0" y="13"/>
                  </a:cxn>
                  <a:cxn ang="0">
                    <a:pos x="13" y="0"/>
                  </a:cxn>
                  <a:cxn ang="0">
                    <a:pos x="79" y="13"/>
                  </a:cxn>
                  <a:cxn ang="0">
                    <a:pos x="13" y="79"/>
                  </a:cxn>
                  <a:cxn ang="0">
                    <a:pos x="0" y="67"/>
                  </a:cxn>
                  <a:cxn ang="0">
                    <a:pos x="67" y="0"/>
                  </a:cxn>
                  <a:cxn ang="0">
                    <a:pos x="79" y="13"/>
                  </a:cxn>
                </a:cxnLst>
                <a:rect l="0" t="0" r="r" b="b"/>
                <a:pathLst>
                  <a:path w="79" h="79">
                    <a:moveTo>
                      <a:pt x="13" y="0"/>
                    </a:moveTo>
                    <a:lnTo>
                      <a:pt x="79" y="67"/>
                    </a:lnTo>
                    <a:lnTo>
                      <a:pt x="67" y="79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  <a:moveTo>
                      <a:pt x="79" y="13"/>
                    </a:moveTo>
                    <a:lnTo>
                      <a:pt x="13" y="79"/>
                    </a:lnTo>
                    <a:lnTo>
                      <a:pt x="0" y="67"/>
                    </a:lnTo>
                    <a:lnTo>
                      <a:pt x="67" y="0"/>
                    </a:lnTo>
                    <a:lnTo>
                      <a:pt x="79" y="13"/>
                    </a:lnTo>
                    <a:close/>
                  </a:path>
                </a:pathLst>
              </a:custGeom>
              <a:solidFill>
                <a:srgbClr val="385D8A"/>
              </a:solidFill>
              <a:ln w="0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132" name="Freeform 53"/>
              <p:cNvSpPr>
                <a:spLocks noEditPoints="1"/>
              </p:cNvSpPr>
              <p:nvPr/>
            </p:nvSpPr>
            <p:spPr bwMode="auto">
              <a:xfrm>
                <a:off x="7390931" y="5295940"/>
                <a:ext cx="177800" cy="177800"/>
              </a:xfrm>
              <a:custGeom>
                <a:avLst/>
                <a:gdLst/>
                <a:ahLst/>
                <a:cxnLst>
                  <a:cxn ang="0">
                    <a:pos x="1" y="148"/>
                  </a:cxn>
                  <a:cxn ang="0">
                    <a:pos x="15" y="89"/>
                  </a:cxn>
                  <a:cxn ang="0">
                    <a:pos x="49" y="43"/>
                  </a:cxn>
                  <a:cxn ang="0">
                    <a:pos x="98" y="11"/>
                  </a:cxn>
                  <a:cxn ang="0">
                    <a:pos x="157" y="1"/>
                  </a:cxn>
                  <a:cxn ang="0">
                    <a:pos x="216" y="15"/>
                  </a:cxn>
                  <a:cxn ang="0">
                    <a:pos x="263" y="49"/>
                  </a:cxn>
                  <a:cxn ang="0">
                    <a:pos x="294" y="98"/>
                  </a:cxn>
                  <a:cxn ang="0">
                    <a:pos x="304" y="157"/>
                  </a:cxn>
                  <a:cxn ang="0">
                    <a:pos x="291" y="216"/>
                  </a:cxn>
                  <a:cxn ang="0">
                    <a:pos x="257" y="264"/>
                  </a:cxn>
                  <a:cxn ang="0">
                    <a:pos x="207" y="294"/>
                  </a:cxn>
                  <a:cxn ang="0">
                    <a:pos x="148" y="304"/>
                  </a:cxn>
                  <a:cxn ang="0">
                    <a:pos x="89" y="290"/>
                  </a:cxn>
                  <a:cxn ang="0">
                    <a:pos x="43" y="257"/>
                  </a:cxn>
                  <a:cxn ang="0">
                    <a:pos x="11" y="207"/>
                  </a:cxn>
                  <a:cxn ang="0">
                    <a:pos x="58" y="198"/>
                  </a:cxn>
                  <a:cxn ang="0">
                    <a:pos x="82" y="230"/>
                  </a:cxn>
                  <a:cxn ang="0">
                    <a:pos x="116" y="251"/>
                  </a:cxn>
                  <a:cxn ang="0">
                    <a:pos x="157" y="257"/>
                  </a:cxn>
                  <a:cxn ang="0">
                    <a:pos x="198" y="247"/>
                  </a:cxn>
                  <a:cxn ang="0">
                    <a:pos x="230" y="223"/>
                  </a:cxn>
                  <a:cxn ang="0">
                    <a:pos x="250" y="189"/>
                  </a:cxn>
                  <a:cxn ang="0">
                    <a:pos x="257" y="148"/>
                  </a:cxn>
                  <a:cxn ang="0">
                    <a:pos x="247" y="107"/>
                  </a:cxn>
                  <a:cxn ang="0">
                    <a:pos x="224" y="76"/>
                  </a:cxn>
                  <a:cxn ang="0">
                    <a:pos x="189" y="54"/>
                  </a:cxn>
                  <a:cxn ang="0">
                    <a:pos x="148" y="48"/>
                  </a:cxn>
                  <a:cxn ang="0">
                    <a:pos x="107" y="58"/>
                  </a:cxn>
                  <a:cxn ang="0">
                    <a:pos x="76" y="82"/>
                  </a:cxn>
                  <a:cxn ang="0">
                    <a:pos x="54" y="116"/>
                  </a:cxn>
                  <a:cxn ang="0">
                    <a:pos x="48" y="157"/>
                  </a:cxn>
                  <a:cxn ang="0">
                    <a:pos x="58" y="198"/>
                  </a:cxn>
                </a:cxnLst>
                <a:rect l="0" t="0" r="r" b="b"/>
                <a:pathLst>
                  <a:path w="305" h="305">
                    <a:moveTo>
                      <a:pt x="1" y="157"/>
                    </a:moveTo>
                    <a:cubicBezTo>
                      <a:pt x="0" y="154"/>
                      <a:pt x="0" y="151"/>
                      <a:pt x="1" y="148"/>
                    </a:cubicBezTo>
                    <a:lnTo>
                      <a:pt x="11" y="98"/>
                    </a:lnTo>
                    <a:cubicBezTo>
                      <a:pt x="12" y="95"/>
                      <a:pt x="13" y="91"/>
                      <a:pt x="15" y="89"/>
                    </a:cubicBezTo>
                    <a:lnTo>
                      <a:pt x="43" y="49"/>
                    </a:lnTo>
                    <a:cubicBezTo>
                      <a:pt x="44" y="46"/>
                      <a:pt x="46" y="44"/>
                      <a:pt x="49" y="43"/>
                    </a:cubicBezTo>
                    <a:lnTo>
                      <a:pt x="89" y="15"/>
                    </a:lnTo>
                    <a:cubicBezTo>
                      <a:pt x="91" y="13"/>
                      <a:pt x="95" y="12"/>
                      <a:pt x="98" y="11"/>
                    </a:cubicBezTo>
                    <a:lnTo>
                      <a:pt x="148" y="1"/>
                    </a:lnTo>
                    <a:cubicBezTo>
                      <a:pt x="151" y="0"/>
                      <a:pt x="154" y="0"/>
                      <a:pt x="157" y="1"/>
                    </a:cubicBezTo>
                    <a:lnTo>
                      <a:pt x="207" y="11"/>
                    </a:lnTo>
                    <a:cubicBezTo>
                      <a:pt x="210" y="12"/>
                      <a:pt x="213" y="13"/>
                      <a:pt x="216" y="15"/>
                    </a:cubicBezTo>
                    <a:lnTo>
                      <a:pt x="257" y="43"/>
                    </a:lnTo>
                    <a:cubicBezTo>
                      <a:pt x="260" y="44"/>
                      <a:pt x="262" y="47"/>
                      <a:pt x="263" y="49"/>
                    </a:cubicBezTo>
                    <a:lnTo>
                      <a:pt x="290" y="89"/>
                    </a:lnTo>
                    <a:cubicBezTo>
                      <a:pt x="292" y="92"/>
                      <a:pt x="293" y="95"/>
                      <a:pt x="294" y="98"/>
                    </a:cubicBezTo>
                    <a:lnTo>
                      <a:pt x="304" y="148"/>
                    </a:lnTo>
                    <a:cubicBezTo>
                      <a:pt x="305" y="151"/>
                      <a:pt x="305" y="154"/>
                      <a:pt x="304" y="157"/>
                    </a:cubicBezTo>
                    <a:lnTo>
                      <a:pt x="294" y="207"/>
                    </a:lnTo>
                    <a:cubicBezTo>
                      <a:pt x="293" y="210"/>
                      <a:pt x="292" y="213"/>
                      <a:pt x="291" y="216"/>
                    </a:cubicBezTo>
                    <a:lnTo>
                      <a:pt x="264" y="257"/>
                    </a:lnTo>
                    <a:cubicBezTo>
                      <a:pt x="262" y="259"/>
                      <a:pt x="259" y="262"/>
                      <a:pt x="257" y="264"/>
                    </a:cubicBezTo>
                    <a:lnTo>
                      <a:pt x="216" y="291"/>
                    </a:lnTo>
                    <a:cubicBezTo>
                      <a:pt x="213" y="292"/>
                      <a:pt x="210" y="293"/>
                      <a:pt x="207" y="294"/>
                    </a:cubicBezTo>
                    <a:lnTo>
                      <a:pt x="157" y="304"/>
                    </a:lnTo>
                    <a:cubicBezTo>
                      <a:pt x="154" y="305"/>
                      <a:pt x="151" y="305"/>
                      <a:pt x="148" y="304"/>
                    </a:cubicBezTo>
                    <a:lnTo>
                      <a:pt x="98" y="294"/>
                    </a:lnTo>
                    <a:cubicBezTo>
                      <a:pt x="95" y="293"/>
                      <a:pt x="92" y="292"/>
                      <a:pt x="89" y="290"/>
                    </a:cubicBezTo>
                    <a:lnTo>
                      <a:pt x="49" y="263"/>
                    </a:lnTo>
                    <a:cubicBezTo>
                      <a:pt x="47" y="262"/>
                      <a:pt x="44" y="260"/>
                      <a:pt x="43" y="257"/>
                    </a:cubicBezTo>
                    <a:lnTo>
                      <a:pt x="15" y="216"/>
                    </a:lnTo>
                    <a:cubicBezTo>
                      <a:pt x="13" y="213"/>
                      <a:pt x="12" y="210"/>
                      <a:pt x="11" y="207"/>
                    </a:cubicBezTo>
                    <a:lnTo>
                      <a:pt x="1" y="157"/>
                    </a:lnTo>
                    <a:close/>
                    <a:moveTo>
                      <a:pt x="58" y="198"/>
                    </a:moveTo>
                    <a:lnTo>
                      <a:pt x="54" y="189"/>
                    </a:lnTo>
                    <a:lnTo>
                      <a:pt x="82" y="230"/>
                    </a:lnTo>
                    <a:lnTo>
                      <a:pt x="76" y="224"/>
                    </a:lnTo>
                    <a:lnTo>
                      <a:pt x="116" y="251"/>
                    </a:lnTo>
                    <a:lnTo>
                      <a:pt x="107" y="247"/>
                    </a:lnTo>
                    <a:lnTo>
                      <a:pt x="157" y="257"/>
                    </a:lnTo>
                    <a:lnTo>
                      <a:pt x="148" y="257"/>
                    </a:lnTo>
                    <a:lnTo>
                      <a:pt x="198" y="247"/>
                    </a:lnTo>
                    <a:lnTo>
                      <a:pt x="189" y="250"/>
                    </a:lnTo>
                    <a:lnTo>
                      <a:pt x="230" y="223"/>
                    </a:lnTo>
                    <a:lnTo>
                      <a:pt x="223" y="230"/>
                    </a:lnTo>
                    <a:lnTo>
                      <a:pt x="250" y="189"/>
                    </a:lnTo>
                    <a:lnTo>
                      <a:pt x="247" y="198"/>
                    </a:lnTo>
                    <a:lnTo>
                      <a:pt x="257" y="148"/>
                    </a:lnTo>
                    <a:lnTo>
                      <a:pt x="257" y="157"/>
                    </a:lnTo>
                    <a:lnTo>
                      <a:pt x="247" y="107"/>
                    </a:lnTo>
                    <a:lnTo>
                      <a:pt x="251" y="116"/>
                    </a:lnTo>
                    <a:lnTo>
                      <a:pt x="224" y="76"/>
                    </a:lnTo>
                    <a:lnTo>
                      <a:pt x="230" y="82"/>
                    </a:lnTo>
                    <a:lnTo>
                      <a:pt x="189" y="54"/>
                    </a:lnTo>
                    <a:lnTo>
                      <a:pt x="198" y="58"/>
                    </a:lnTo>
                    <a:lnTo>
                      <a:pt x="148" y="48"/>
                    </a:lnTo>
                    <a:lnTo>
                      <a:pt x="157" y="48"/>
                    </a:lnTo>
                    <a:lnTo>
                      <a:pt x="107" y="58"/>
                    </a:lnTo>
                    <a:lnTo>
                      <a:pt x="116" y="54"/>
                    </a:lnTo>
                    <a:lnTo>
                      <a:pt x="76" y="82"/>
                    </a:lnTo>
                    <a:lnTo>
                      <a:pt x="82" y="76"/>
                    </a:lnTo>
                    <a:lnTo>
                      <a:pt x="54" y="116"/>
                    </a:lnTo>
                    <a:lnTo>
                      <a:pt x="58" y="107"/>
                    </a:lnTo>
                    <a:lnTo>
                      <a:pt x="48" y="157"/>
                    </a:lnTo>
                    <a:lnTo>
                      <a:pt x="48" y="148"/>
                    </a:lnTo>
                    <a:lnTo>
                      <a:pt x="58" y="198"/>
                    </a:lnTo>
                    <a:close/>
                  </a:path>
                </a:pathLst>
              </a:custGeom>
              <a:solidFill>
                <a:srgbClr val="385D8A"/>
              </a:solidFill>
              <a:ln w="0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133" name="Freeform 54"/>
              <p:cNvSpPr>
                <a:spLocks noEditPoints="1"/>
              </p:cNvSpPr>
              <p:nvPr/>
            </p:nvSpPr>
            <p:spPr bwMode="auto">
              <a:xfrm>
                <a:off x="8357719" y="5667415"/>
                <a:ext cx="123825" cy="12541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78" y="66"/>
                  </a:cxn>
                  <a:cxn ang="0">
                    <a:pos x="66" y="79"/>
                  </a:cxn>
                  <a:cxn ang="0">
                    <a:pos x="0" y="12"/>
                  </a:cxn>
                  <a:cxn ang="0">
                    <a:pos x="12" y="0"/>
                  </a:cxn>
                  <a:cxn ang="0">
                    <a:pos x="78" y="12"/>
                  </a:cxn>
                  <a:cxn ang="0">
                    <a:pos x="12" y="79"/>
                  </a:cxn>
                  <a:cxn ang="0">
                    <a:pos x="0" y="66"/>
                  </a:cxn>
                  <a:cxn ang="0">
                    <a:pos x="66" y="0"/>
                  </a:cxn>
                  <a:cxn ang="0">
                    <a:pos x="78" y="12"/>
                  </a:cxn>
                </a:cxnLst>
                <a:rect l="0" t="0" r="r" b="b"/>
                <a:pathLst>
                  <a:path w="78" h="79">
                    <a:moveTo>
                      <a:pt x="12" y="0"/>
                    </a:moveTo>
                    <a:lnTo>
                      <a:pt x="78" y="66"/>
                    </a:lnTo>
                    <a:lnTo>
                      <a:pt x="66" y="79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  <a:moveTo>
                      <a:pt x="78" y="12"/>
                    </a:moveTo>
                    <a:lnTo>
                      <a:pt x="12" y="79"/>
                    </a:lnTo>
                    <a:lnTo>
                      <a:pt x="0" y="66"/>
                    </a:lnTo>
                    <a:lnTo>
                      <a:pt x="66" y="0"/>
                    </a:lnTo>
                    <a:lnTo>
                      <a:pt x="78" y="12"/>
                    </a:lnTo>
                    <a:close/>
                  </a:path>
                </a:pathLst>
              </a:custGeom>
              <a:solidFill>
                <a:srgbClr val="385D8A"/>
              </a:solidFill>
              <a:ln w="0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134" name="Freeform 55"/>
              <p:cNvSpPr>
                <a:spLocks noEditPoints="1"/>
              </p:cNvSpPr>
              <p:nvPr/>
            </p:nvSpPr>
            <p:spPr bwMode="auto">
              <a:xfrm>
                <a:off x="8330731" y="5640427"/>
                <a:ext cx="177800" cy="177800"/>
              </a:xfrm>
              <a:custGeom>
                <a:avLst/>
                <a:gdLst/>
                <a:ahLst/>
                <a:cxnLst>
                  <a:cxn ang="0">
                    <a:pos x="1" y="148"/>
                  </a:cxn>
                  <a:cxn ang="0">
                    <a:pos x="15" y="89"/>
                  </a:cxn>
                  <a:cxn ang="0">
                    <a:pos x="49" y="43"/>
                  </a:cxn>
                  <a:cxn ang="0">
                    <a:pos x="98" y="11"/>
                  </a:cxn>
                  <a:cxn ang="0">
                    <a:pos x="157" y="1"/>
                  </a:cxn>
                  <a:cxn ang="0">
                    <a:pos x="216" y="15"/>
                  </a:cxn>
                  <a:cxn ang="0">
                    <a:pos x="263" y="49"/>
                  </a:cxn>
                  <a:cxn ang="0">
                    <a:pos x="294" y="98"/>
                  </a:cxn>
                  <a:cxn ang="0">
                    <a:pos x="304" y="157"/>
                  </a:cxn>
                  <a:cxn ang="0">
                    <a:pos x="291" y="216"/>
                  </a:cxn>
                  <a:cxn ang="0">
                    <a:pos x="257" y="264"/>
                  </a:cxn>
                  <a:cxn ang="0">
                    <a:pos x="207" y="294"/>
                  </a:cxn>
                  <a:cxn ang="0">
                    <a:pos x="148" y="304"/>
                  </a:cxn>
                  <a:cxn ang="0">
                    <a:pos x="89" y="290"/>
                  </a:cxn>
                  <a:cxn ang="0">
                    <a:pos x="43" y="257"/>
                  </a:cxn>
                  <a:cxn ang="0">
                    <a:pos x="11" y="207"/>
                  </a:cxn>
                  <a:cxn ang="0">
                    <a:pos x="58" y="198"/>
                  </a:cxn>
                  <a:cxn ang="0">
                    <a:pos x="82" y="230"/>
                  </a:cxn>
                  <a:cxn ang="0">
                    <a:pos x="116" y="251"/>
                  </a:cxn>
                  <a:cxn ang="0">
                    <a:pos x="157" y="257"/>
                  </a:cxn>
                  <a:cxn ang="0">
                    <a:pos x="198" y="247"/>
                  </a:cxn>
                  <a:cxn ang="0">
                    <a:pos x="230" y="223"/>
                  </a:cxn>
                  <a:cxn ang="0">
                    <a:pos x="250" y="189"/>
                  </a:cxn>
                  <a:cxn ang="0">
                    <a:pos x="257" y="148"/>
                  </a:cxn>
                  <a:cxn ang="0">
                    <a:pos x="247" y="107"/>
                  </a:cxn>
                  <a:cxn ang="0">
                    <a:pos x="224" y="76"/>
                  </a:cxn>
                  <a:cxn ang="0">
                    <a:pos x="189" y="54"/>
                  </a:cxn>
                  <a:cxn ang="0">
                    <a:pos x="148" y="48"/>
                  </a:cxn>
                  <a:cxn ang="0">
                    <a:pos x="107" y="58"/>
                  </a:cxn>
                  <a:cxn ang="0">
                    <a:pos x="76" y="82"/>
                  </a:cxn>
                  <a:cxn ang="0">
                    <a:pos x="54" y="116"/>
                  </a:cxn>
                  <a:cxn ang="0">
                    <a:pos x="48" y="157"/>
                  </a:cxn>
                  <a:cxn ang="0">
                    <a:pos x="58" y="198"/>
                  </a:cxn>
                </a:cxnLst>
                <a:rect l="0" t="0" r="r" b="b"/>
                <a:pathLst>
                  <a:path w="305" h="305">
                    <a:moveTo>
                      <a:pt x="1" y="157"/>
                    </a:moveTo>
                    <a:cubicBezTo>
                      <a:pt x="0" y="154"/>
                      <a:pt x="0" y="151"/>
                      <a:pt x="1" y="148"/>
                    </a:cubicBezTo>
                    <a:lnTo>
                      <a:pt x="11" y="98"/>
                    </a:lnTo>
                    <a:cubicBezTo>
                      <a:pt x="12" y="95"/>
                      <a:pt x="13" y="91"/>
                      <a:pt x="15" y="89"/>
                    </a:cubicBezTo>
                    <a:lnTo>
                      <a:pt x="43" y="49"/>
                    </a:lnTo>
                    <a:cubicBezTo>
                      <a:pt x="44" y="46"/>
                      <a:pt x="46" y="44"/>
                      <a:pt x="49" y="43"/>
                    </a:cubicBezTo>
                    <a:lnTo>
                      <a:pt x="89" y="15"/>
                    </a:lnTo>
                    <a:cubicBezTo>
                      <a:pt x="91" y="13"/>
                      <a:pt x="95" y="12"/>
                      <a:pt x="98" y="11"/>
                    </a:cubicBezTo>
                    <a:lnTo>
                      <a:pt x="148" y="1"/>
                    </a:lnTo>
                    <a:cubicBezTo>
                      <a:pt x="151" y="0"/>
                      <a:pt x="154" y="0"/>
                      <a:pt x="157" y="1"/>
                    </a:cubicBezTo>
                    <a:lnTo>
                      <a:pt x="207" y="11"/>
                    </a:lnTo>
                    <a:cubicBezTo>
                      <a:pt x="210" y="12"/>
                      <a:pt x="213" y="13"/>
                      <a:pt x="216" y="15"/>
                    </a:cubicBezTo>
                    <a:lnTo>
                      <a:pt x="257" y="43"/>
                    </a:lnTo>
                    <a:cubicBezTo>
                      <a:pt x="260" y="44"/>
                      <a:pt x="262" y="47"/>
                      <a:pt x="263" y="49"/>
                    </a:cubicBezTo>
                    <a:lnTo>
                      <a:pt x="290" y="89"/>
                    </a:lnTo>
                    <a:cubicBezTo>
                      <a:pt x="292" y="92"/>
                      <a:pt x="293" y="95"/>
                      <a:pt x="294" y="98"/>
                    </a:cubicBezTo>
                    <a:lnTo>
                      <a:pt x="304" y="148"/>
                    </a:lnTo>
                    <a:cubicBezTo>
                      <a:pt x="305" y="151"/>
                      <a:pt x="305" y="154"/>
                      <a:pt x="304" y="157"/>
                    </a:cubicBezTo>
                    <a:lnTo>
                      <a:pt x="294" y="207"/>
                    </a:lnTo>
                    <a:cubicBezTo>
                      <a:pt x="293" y="210"/>
                      <a:pt x="292" y="213"/>
                      <a:pt x="291" y="216"/>
                    </a:cubicBezTo>
                    <a:lnTo>
                      <a:pt x="264" y="257"/>
                    </a:lnTo>
                    <a:cubicBezTo>
                      <a:pt x="262" y="259"/>
                      <a:pt x="259" y="262"/>
                      <a:pt x="257" y="264"/>
                    </a:cubicBezTo>
                    <a:lnTo>
                      <a:pt x="216" y="291"/>
                    </a:lnTo>
                    <a:cubicBezTo>
                      <a:pt x="213" y="292"/>
                      <a:pt x="210" y="293"/>
                      <a:pt x="207" y="294"/>
                    </a:cubicBezTo>
                    <a:lnTo>
                      <a:pt x="157" y="304"/>
                    </a:lnTo>
                    <a:cubicBezTo>
                      <a:pt x="154" y="305"/>
                      <a:pt x="151" y="305"/>
                      <a:pt x="148" y="304"/>
                    </a:cubicBezTo>
                    <a:lnTo>
                      <a:pt x="98" y="294"/>
                    </a:lnTo>
                    <a:cubicBezTo>
                      <a:pt x="95" y="293"/>
                      <a:pt x="92" y="292"/>
                      <a:pt x="89" y="290"/>
                    </a:cubicBezTo>
                    <a:lnTo>
                      <a:pt x="49" y="263"/>
                    </a:lnTo>
                    <a:cubicBezTo>
                      <a:pt x="47" y="262"/>
                      <a:pt x="44" y="260"/>
                      <a:pt x="43" y="257"/>
                    </a:cubicBezTo>
                    <a:lnTo>
                      <a:pt x="15" y="216"/>
                    </a:lnTo>
                    <a:cubicBezTo>
                      <a:pt x="13" y="213"/>
                      <a:pt x="12" y="210"/>
                      <a:pt x="11" y="207"/>
                    </a:cubicBezTo>
                    <a:lnTo>
                      <a:pt x="1" y="157"/>
                    </a:lnTo>
                    <a:close/>
                    <a:moveTo>
                      <a:pt x="58" y="198"/>
                    </a:moveTo>
                    <a:lnTo>
                      <a:pt x="54" y="189"/>
                    </a:lnTo>
                    <a:lnTo>
                      <a:pt x="82" y="230"/>
                    </a:lnTo>
                    <a:lnTo>
                      <a:pt x="76" y="224"/>
                    </a:lnTo>
                    <a:lnTo>
                      <a:pt x="116" y="251"/>
                    </a:lnTo>
                    <a:lnTo>
                      <a:pt x="107" y="247"/>
                    </a:lnTo>
                    <a:lnTo>
                      <a:pt x="157" y="257"/>
                    </a:lnTo>
                    <a:lnTo>
                      <a:pt x="148" y="257"/>
                    </a:lnTo>
                    <a:lnTo>
                      <a:pt x="198" y="247"/>
                    </a:lnTo>
                    <a:lnTo>
                      <a:pt x="189" y="250"/>
                    </a:lnTo>
                    <a:lnTo>
                      <a:pt x="230" y="223"/>
                    </a:lnTo>
                    <a:lnTo>
                      <a:pt x="223" y="230"/>
                    </a:lnTo>
                    <a:lnTo>
                      <a:pt x="250" y="189"/>
                    </a:lnTo>
                    <a:lnTo>
                      <a:pt x="247" y="198"/>
                    </a:lnTo>
                    <a:lnTo>
                      <a:pt x="257" y="148"/>
                    </a:lnTo>
                    <a:lnTo>
                      <a:pt x="257" y="157"/>
                    </a:lnTo>
                    <a:lnTo>
                      <a:pt x="247" y="107"/>
                    </a:lnTo>
                    <a:lnTo>
                      <a:pt x="251" y="116"/>
                    </a:lnTo>
                    <a:lnTo>
                      <a:pt x="224" y="76"/>
                    </a:lnTo>
                    <a:lnTo>
                      <a:pt x="230" y="82"/>
                    </a:lnTo>
                    <a:lnTo>
                      <a:pt x="189" y="54"/>
                    </a:lnTo>
                    <a:lnTo>
                      <a:pt x="198" y="58"/>
                    </a:lnTo>
                    <a:lnTo>
                      <a:pt x="148" y="48"/>
                    </a:lnTo>
                    <a:lnTo>
                      <a:pt x="157" y="48"/>
                    </a:lnTo>
                    <a:lnTo>
                      <a:pt x="107" y="58"/>
                    </a:lnTo>
                    <a:lnTo>
                      <a:pt x="116" y="54"/>
                    </a:lnTo>
                    <a:lnTo>
                      <a:pt x="76" y="82"/>
                    </a:lnTo>
                    <a:lnTo>
                      <a:pt x="82" y="76"/>
                    </a:lnTo>
                    <a:lnTo>
                      <a:pt x="54" y="116"/>
                    </a:lnTo>
                    <a:lnTo>
                      <a:pt x="58" y="107"/>
                    </a:lnTo>
                    <a:lnTo>
                      <a:pt x="48" y="157"/>
                    </a:lnTo>
                    <a:lnTo>
                      <a:pt x="48" y="148"/>
                    </a:lnTo>
                    <a:lnTo>
                      <a:pt x="58" y="198"/>
                    </a:lnTo>
                    <a:close/>
                  </a:path>
                </a:pathLst>
              </a:custGeom>
              <a:solidFill>
                <a:srgbClr val="385D8A"/>
              </a:solidFill>
              <a:ln w="0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  <p:sp>
            <p:nvSpPr>
              <p:cNvPr id="135" name="Rectangle 56"/>
              <p:cNvSpPr>
                <a:spLocks noChangeArrowheads="1"/>
              </p:cNvSpPr>
              <p:nvPr/>
            </p:nvSpPr>
            <p:spPr bwMode="auto">
              <a:xfrm>
                <a:off x="7311556" y="5104409"/>
                <a:ext cx="125034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 smtClean="0">
                    <a:solidFill>
                      <a:srgbClr val="000000"/>
                    </a:solidFill>
                    <a:ea typeface="MS PGothic" pitchFamily="34" charset="-128"/>
                    <a:cs typeface="Arial" pitchFamily="34" charset="0"/>
                  </a:rPr>
                  <a:t>T</a:t>
                </a:r>
                <a:endParaRPr lang="en-US" sz="4400" dirty="0" smtClean="0">
                  <a:solidFill>
                    <a:srgbClr val="000000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136" name="Rectangle 57"/>
              <p:cNvSpPr>
                <a:spLocks noChangeArrowheads="1"/>
              </p:cNvSpPr>
              <p:nvPr/>
            </p:nvSpPr>
            <p:spPr bwMode="auto">
              <a:xfrm>
                <a:off x="8238656" y="5718065"/>
                <a:ext cx="14747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 smtClean="0">
                    <a:solidFill>
                      <a:srgbClr val="000000"/>
                    </a:solidFill>
                    <a:ea typeface="MS PGothic" pitchFamily="34" charset="-128"/>
                    <a:cs typeface="Arial" pitchFamily="34" charset="0"/>
                  </a:rPr>
                  <a:t>R</a:t>
                </a:r>
                <a:endParaRPr lang="en-US" sz="4400" dirty="0" smtClean="0">
                  <a:solidFill>
                    <a:srgbClr val="000000"/>
                  </a:solidFill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137" name="Freeform 58"/>
              <p:cNvSpPr>
                <a:spLocks/>
              </p:cNvSpPr>
              <p:nvPr/>
            </p:nvSpPr>
            <p:spPr bwMode="auto">
              <a:xfrm rot="959664">
                <a:off x="7555026" y="5510098"/>
                <a:ext cx="814499" cy="98672"/>
              </a:xfrm>
              <a:custGeom>
                <a:avLst/>
                <a:gdLst/>
                <a:ahLst/>
                <a:cxnLst>
                  <a:cxn ang="0">
                    <a:pos x="452" y="55"/>
                  </a:cxn>
                  <a:cxn ang="0">
                    <a:pos x="0" y="17"/>
                  </a:cxn>
                  <a:cxn ang="0">
                    <a:pos x="1" y="0"/>
                  </a:cxn>
                  <a:cxn ang="0">
                    <a:pos x="454" y="38"/>
                  </a:cxn>
                  <a:cxn ang="0">
                    <a:pos x="452" y="55"/>
                  </a:cxn>
                </a:cxnLst>
                <a:rect l="0" t="0" r="r" b="b"/>
                <a:pathLst>
                  <a:path w="454" h="55">
                    <a:moveTo>
                      <a:pt x="452" y="55"/>
                    </a:moveTo>
                    <a:lnTo>
                      <a:pt x="0" y="17"/>
                    </a:lnTo>
                    <a:lnTo>
                      <a:pt x="1" y="0"/>
                    </a:lnTo>
                    <a:lnTo>
                      <a:pt x="454" y="38"/>
                    </a:lnTo>
                    <a:lnTo>
                      <a:pt x="452" y="55"/>
                    </a:lnTo>
                    <a:close/>
                  </a:path>
                </a:pathLst>
              </a:custGeom>
              <a:solidFill>
                <a:srgbClr val="FF0000"/>
              </a:solidFill>
              <a:ln w="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endParaRPr>
              </a:p>
            </p:txBody>
          </p:sp>
        </p:grpSp>
        <p:sp>
          <p:nvSpPr>
            <p:cNvPr id="129" name="Content Placeholder 2"/>
            <p:cNvSpPr txBox="1">
              <a:spLocks/>
            </p:cNvSpPr>
            <p:nvPr/>
          </p:nvSpPr>
          <p:spPr bwMode="auto">
            <a:xfrm>
              <a:off x="8401248" y="3807207"/>
              <a:ext cx="3348372" cy="1357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169863" indent="-169863" defTabSz="820738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39A6"/>
                </a:buClr>
                <a:defRPr/>
              </a:pPr>
              <a:r>
                <a:rPr lang="en-US" b="1" kern="0" dirty="0" smtClean="0">
                  <a:solidFill>
                    <a:srgbClr val="000000"/>
                  </a:solidFill>
                  <a:ea typeface="MS PGothic" pitchFamily="34" charset="-128"/>
                  <a:cs typeface="ＭＳ Ｐゴシック" pitchFamily="-111" charset="-128"/>
                </a:rPr>
                <a:t>	Empirical Methods</a:t>
              </a:r>
              <a:endParaRPr lang="en-US" sz="1600" b="1" kern="0" dirty="0" smtClean="0">
                <a:solidFill>
                  <a:srgbClr val="000000"/>
                </a:solidFill>
                <a:ea typeface="MS PGothic" pitchFamily="34" charset="-128"/>
                <a:cs typeface="ＭＳ Ｐゴシック" pitchFamily="-111" charset="-128"/>
              </a:endParaRPr>
            </a:p>
            <a:p>
              <a:pPr marL="376238" lvl="1" indent="-204788" defTabSz="820738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39A6"/>
                </a:buClr>
                <a:buFont typeface="Wingdings" pitchFamily="2" charset="2"/>
                <a:buChar char="§"/>
                <a:defRPr/>
              </a:pPr>
              <a:r>
                <a:rPr lang="en-US" sz="1600" kern="0" dirty="0" smtClean="0">
                  <a:solidFill>
                    <a:srgbClr val="000000"/>
                  </a:solidFill>
                  <a:ea typeface="MS PGothic" pitchFamily="34" charset="-128"/>
                  <a:cs typeface="Arial" pitchFamily="34" charset="0"/>
                </a:rPr>
                <a:t>Statistics based methods</a:t>
              </a:r>
            </a:p>
            <a:p>
              <a:pPr marL="376238" lvl="1" indent="-204788" defTabSz="820738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39A6"/>
                </a:buClr>
                <a:buFont typeface="Wingdings" pitchFamily="2" charset="2"/>
                <a:buChar char="§"/>
                <a:defRPr/>
              </a:pPr>
              <a:r>
                <a:rPr lang="en-US" sz="1600" kern="0" dirty="0" smtClean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Fast, </a:t>
              </a:r>
              <a:r>
                <a:rPr lang="en-US" sz="1600" b="1" i="1" kern="0" dirty="0" smtClean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but lacks specific building knowledge</a:t>
              </a:r>
            </a:p>
            <a:p>
              <a:pPr marL="376238" lvl="1" indent="-204788" defTabSz="820738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rgbClr val="0039A6"/>
                </a:buClr>
                <a:buFont typeface="Wingdings" pitchFamily="2" charset="2"/>
                <a:buChar char="§"/>
                <a:defRPr/>
              </a:pPr>
              <a:r>
                <a:rPr lang="en-US" sz="1600" kern="0" dirty="0" smtClean="0">
                  <a:solidFill>
                    <a:srgbClr val="000000"/>
                  </a:solidFill>
                  <a:ea typeface="MS PGothic" pitchFamily="34" charset="-128"/>
                  <a:cs typeface="Arial" pitchFamily="34" charset="0"/>
                </a:rPr>
                <a:t>Tunable</a:t>
              </a:r>
            </a:p>
          </p:txBody>
        </p:sp>
      </p:grpSp>
      <p:sp>
        <p:nvSpPr>
          <p:cNvPr id="144" name="TextBox 143"/>
          <p:cNvSpPr txBox="1"/>
          <p:nvPr/>
        </p:nvSpPr>
        <p:spPr>
          <a:xfrm>
            <a:off x="971600" y="1052736"/>
            <a:ext cx="8467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 smtClean="0">
                <a:solidFill>
                  <a:srgbClr val="E70033"/>
                </a:solidFill>
                <a:ea typeface="ＭＳ Ｐゴシック" pitchFamily="34" charset="-128"/>
                <a:cs typeface="Arial" pitchFamily="34" charset="0"/>
                <a:sym typeface="Wingdings 2"/>
              </a:rPr>
              <a:t></a:t>
            </a:r>
            <a:endParaRPr lang="en-US" sz="8000" b="1" dirty="0">
              <a:solidFill>
                <a:srgbClr val="E70033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971600" y="3041665"/>
            <a:ext cx="8467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 smtClean="0">
                <a:solidFill>
                  <a:srgbClr val="E70033"/>
                </a:solidFill>
                <a:ea typeface="ＭＳ Ｐゴシック" pitchFamily="34" charset="-128"/>
                <a:cs typeface="Arial" pitchFamily="34" charset="0"/>
                <a:sym typeface="Wingdings 2"/>
              </a:rPr>
              <a:t></a:t>
            </a:r>
            <a:endParaRPr lang="en-US" sz="8000" b="1" dirty="0">
              <a:solidFill>
                <a:srgbClr val="E70033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5220072" y="1127063"/>
            <a:ext cx="9701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 smtClean="0">
                <a:solidFill>
                  <a:srgbClr val="77B800"/>
                </a:solidFill>
                <a:ea typeface="ＭＳ Ｐゴシック" pitchFamily="34" charset="-128"/>
                <a:cs typeface="Arial" pitchFamily="34" charset="0"/>
                <a:sym typeface="Wingdings 2"/>
              </a:rPr>
              <a:t></a:t>
            </a:r>
            <a:endParaRPr lang="en-US" sz="8000" b="1" dirty="0">
              <a:solidFill>
                <a:srgbClr val="77B800"/>
              </a:solidFill>
              <a:ea typeface="ＭＳ Ｐゴシック" pitchFamily="34" charset="-128"/>
              <a:cs typeface="Arial" pitchFamily="34" charset="0"/>
            </a:endParaRPr>
          </a:p>
        </p:txBody>
      </p:sp>
      <p:grpSp>
        <p:nvGrpSpPr>
          <p:cNvPr id="90" name="Group 126"/>
          <p:cNvGrpSpPr/>
          <p:nvPr/>
        </p:nvGrpSpPr>
        <p:grpSpPr>
          <a:xfrm>
            <a:off x="2687345" y="4221088"/>
            <a:ext cx="6319102" cy="1569626"/>
            <a:chOff x="125106" y="1464785"/>
            <a:chExt cx="6319102" cy="1569626"/>
          </a:xfrm>
        </p:grpSpPr>
        <p:graphicFrame>
          <p:nvGraphicFramePr>
            <p:cNvPr id="91" name="Object 2"/>
            <p:cNvGraphicFramePr>
              <a:graphicFrameLocks noChangeAspect="1"/>
            </p:cNvGraphicFramePr>
            <p:nvPr/>
          </p:nvGraphicFramePr>
          <p:xfrm>
            <a:off x="601374" y="2134095"/>
            <a:ext cx="5718045" cy="900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" name="Equation" r:id="rId3" imgW="2743200" imgH="431640" progId="Equation.3">
                    <p:embed/>
                  </p:oleObj>
                </mc:Choice>
                <mc:Fallback>
                  <p:oleObj name="Equation" r:id="rId3" imgW="27432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374" y="2134095"/>
                          <a:ext cx="5718045" cy="9003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" name="TextBox 4"/>
            <p:cNvSpPr txBox="1">
              <a:spLocks noChangeArrowheads="1"/>
            </p:cNvSpPr>
            <p:nvPr/>
          </p:nvSpPr>
          <p:spPr bwMode="auto">
            <a:xfrm>
              <a:off x="125106" y="1913092"/>
              <a:ext cx="21426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rPr>
                <a:t>Transmit Power + Constant</a:t>
              </a:r>
            </a:p>
          </p:txBody>
        </p:sp>
        <p:cxnSp>
          <p:nvCxnSpPr>
            <p:cNvPr id="93" name="Straight Arrow Connector 92"/>
            <p:cNvCxnSpPr/>
            <p:nvPr/>
          </p:nvCxnSpPr>
          <p:spPr>
            <a:xfrm>
              <a:off x="1358845" y="2220869"/>
              <a:ext cx="116811" cy="232283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6"/>
            <p:cNvSpPr txBox="1">
              <a:spLocks noChangeArrowheads="1"/>
            </p:cNvSpPr>
            <p:nvPr/>
          </p:nvSpPr>
          <p:spPr bwMode="auto">
            <a:xfrm>
              <a:off x="1511660" y="2129116"/>
              <a:ext cx="118295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rPr>
                <a:t>Antenna </a:t>
              </a:r>
              <a:r>
                <a:rPr lang="en-US" sz="1400" dirty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rPr>
                <a:t>Gain</a:t>
              </a:r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 rot="10800000" flipV="1">
              <a:off x="2214806" y="2364884"/>
              <a:ext cx="196954" cy="144016"/>
            </a:xfrm>
            <a:prstGeom prst="curvedConnector3">
              <a:avLst>
                <a:gd name="adj1" fmla="val -12871"/>
              </a:avLst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8"/>
            <p:cNvSpPr txBox="1">
              <a:spLocks noChangeArrowheads="1"/>
            </p:cNvSpPr>
            <p:nvPr/>
          </p:nvSpPr>
          <p:spPr bwMode="auto">
            <a:xfrm>
              <a:off x="2400592" y="1788821"/>
              <a:ext cx="153112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rPr>
                <a:t>Distance Path Loss</a:t>
              </a:r>
            </a:p>
          </p:txBody>
        </p:sp>
        <p:cxnSp>
          <p:nvCxnSpPr>
            <p:cNvPr id="97" name="Straight Arrow Connector 96"/>
            <p:cNvCxnSpPr>
              <a:stCxn id="96" idx="2"/>
            </p:cNvCxnSpPr>
            <p:nvPr/>
          </p:nvCxnSpPr>
          <p:spPr>
            <a:xfrm flipH="1">
              <a:off x="3095836" y="2096598"/>
              <a:ext cx="70319" cy="304291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10"/>
            <p:cNvSpPr txBox="1">
              <a:spLocks noChangeArrowheads="1"/>
            </p:cNvSpPr>
            <p:nvPr/>
          </p:nvSpPr>
          <p:spPr bwMode="auto">
            <a:xfrm>
              <a:off x="4118754" y="1788821"/>
              <a:ext cx="167738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rPr>
                <a:t>Diffraction Path Loss</a:t>
              </a:r>
            </a:p>
          </p:txBody>
        </p:sp>
        <p:cxnSp>
          <p:nvCxnSpPr>
            <p:cNvPr id="99" name="Straight Arrow Connector 98"/>
            <p:cNvCxnSpPr>
              <a:stCxn id="98" idx="2"/>
            </p:cNvCxnSpPr>
            <p:nvPr/>
          </p:nvCxnSpPr>
          <p:spPr>
            <a:xfrm flipH="1">
              <a:off x="4680012" y="2096598"/>
              <a:ext cx="277433" cy="304291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12"/>
            <p:cNvSpPr txBox="1">
              <a:spLocks noChangeArrowheads="1"/>
            </p:cNvSpPr>
            <p:nvPr/>
          </p:nvSpPr>
          <p:spPr bwMode="auto">
            <a:xfrm>
              <a:off x="5069793" y="2040849"/>
              <a:ext cx="13744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rPr>
                <a:t>Waveguide </a:t>
              </a:r>
              <a:r>
                <a:rPr lang="en-US" sz="1400" dirty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rPr>
                <a:t>Gain</a:t>
              </a: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 flipH="1">
              <a:off x="5652120" y="2292877"/>
              <a:ext cx="104881" cy="232283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ight Brace 101"/>
            <p:cNvSpPr/>
            <p:nvPr/>
          </p:nvSpPr>
          <p:spPr>
            <a:xfrm rot="16200000" flipV="1">
              <a:off x="4026127" y="312658"/>
              <a:ext cx="108012" cy="2916324"/>
            </a:xfrm>
            <a:prstGeom prst="rightBrace">
              <a:avLst>
                <a:gd name="adj1" fmla="val 78881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3" name="TextBox 10"/>
            <p:cNvSpPr txBox="1">
              <a:spLocks noChangeArrowheads="1"/>
            </p:cNvSpPr>
            <p:nvPr/>
          </p:nvSpPr>
          <p:spPr bwMode="auto">
            <a:xfrm>
              <a:off x="3255330" y="1464785"/>
              <a:ext cx="16348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Calibri" pitchFamily="34" charset="0"/>
                  <a:ea typeface="ＭＳ Ｐゴシック" pitchFamily="34" charset="-128"/>
                  <a:cs typeface="Arial" pitchFamily="34" charset="0"/>
                </a:rPr>
                <a:t>Tunable Parameters</a:t>
              </a:r>
              <a:endParaRPr lang="en-US" sz="14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sp>
        <p:nvSpPr>
          <p:cNvPr id="73" name="Footer Placeholder 1"/>
          <p:cNvSpPr>
            <a:spLocks noGrp="1"/>
          </p:cNvSpPr>
          <p:nvPr/>
        </p:nvSpPr>
        <p:spPr>
          <a:xfrm>
            <a:off x="1339372" y="6575847"/>
            <a:ext cx="6477000" cy="298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kern="1200" baseline="0">
                <a:solidFill>
                  <a:srgbClr val="898989"/>
                </a:solidFill>
                <a:latin typeface="Tahoma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Approved for public release; distribution is unlimited.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1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RadioMap Architecture </a:t>
            </a:r>
            <a:endParaRPr lang="en-US" dirty="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5495" y="1862271"/>
            <a:ext cx="4718142" cy="4090485"/>
            <a:chOff x="2132663" y="1100584"/>
            <a:chExt cx="3289874" cy="2929496"/>
          </a:xfrm>
        </p:grpSpPr>
        <p:cxnSp>
          <p:nvCxnSpPr>
            <p:cNvPr id="11" name="Straight Connector 19"/>
            <p:cNvCxnSpPr>
              <a:cxnSpLocks noChangeShapeType="1"/>
              <a:stCxn id="23" idx="2"/>
              <a:endCxn id="21" idx="0"/>
            </p:cNvCxnSpPr>
            <p:nvPr/>
          </p:nvCxnSpPr>
          <p:spPr bwMode="auto">
            <a:xfrm>
              <a:off x="2871001" y="1513758"/>
              <a:ext cx="918191" cy="5930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Straight Connector 25"/>
            <p:cNvCxnSpPr>
              <a:cxnSpLocks noChangeShapeType="1"/>
              <a:stCxn id="25" idx="2"/>
              <a:endCxn id="21" idx="0"/>
            </p:cNvCxnSpPr>
            <p:nvPr/>
          </p:nvCxnSpPr>
          <p:spPr bwMode="auto">
            <a:xfrm flipH="1">
              <a:off x="3789192" y="1508336"/>
              <a:ext cx="910092" cy="59850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2532771" y="1100584"/>
              <a:ext cx="2504697" cy="413174"/>
              <a:chOff x="2362069" y="977945"/>
              <a:chExt cx="2505015" cy="413134"/>
            </a:xfrm>
          </p:grpSpPr>
          <p:sp>
            <p:nvSpPr>
              <p:cNvPr id="25" name="TextBox 10"/>
              <p:cNvSpPr txBox="1">
                <a:spLocks noChangeArrowheads="1"/>
              </p:cNvSpPr>
              <p:nvPr/>
            </p:nvSpPr>
            <p:spPr bwMode="auto">
              <a:xfrm>
                <a:off x="4190629" y="977945"/>
                <a:ext cx="676455" cy="40771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ctr" defTabSz="914186" eaLnBrk="1" hangingPunct="1"/>
                <a:r>
                  <a:rPr lang="en-US" sz="1600" dirty="0">
                    <a:solidFill>
                      <a:prstClr val="black"/>
                    </a:solidFill>
                    <a:latin typeface="+mj-lt"/>
                  </a:rPr>
                  <a:t>New</a:t>
                </a:r>
                <a:br>
                  <a:rPr lang="en-US" sz="1600" dirty="0">
                    <a:solidFill>
                      <a:prstClr val="black"/>
                    </a:solidFill>
                    <a:latin typeface="+mj-lt"/>
                  </a:rPr>
                </a:br>
                <a:r>
                  <a:rPr lang="en-US" sz="1600" dirty="0">
                    <a:solidFill>
                      <a:prstClr val="black"/>
                    </a:solidFill>
                    <a:latin typeface="+mj-lt"/>
                  </a:rPr>
                  <a:t>RF Apps</a:t>
                </a:r>
              </a:p>
            </p:txBody>
          </p:sp>
          <p:sp>
            <p:nvSpPr>
              <p:cNvPr id="23" name="TextBox 8"/>
              <p:cNvSpPr txBox="1">
                <a:spLocks noChangeArrowheads="1"/>
              </p:cNvSpPr>
              <p:nvPr/>
            </p:nvSpPr>
            <p:spPr bwMode="auto">
              <a:xfrm>
                <a:off x="2362069" y="983366"/>
                <a:ext cx="676545" cy="40771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ctr" defTabSz="914186" eaLnBrk="1" hangingPunct="1"/>
                <a:r>
                  <a:rPr lang="en-US" sz="1600" dirty="0">
                    <a:solidFill>
                      <a:prstClr val="black"/>
                    </a:solidFill>
                    <a:latin typeface="+mj-lt"/>
                  </a:rPr>
                  <a:t>RF</a:t>
                </a:r>
                <a:br>
                  <a:rPr lang="en-US" sz="1600" dirty="0">
                    <a:solidFill>
                      <a:prstClr val="black"/>
                    </a:solidFill>
                    <a:latin typeface="+mj-lt"/>
                  </a:rPr>
                </a:br>
                <a:r>
                  <a:rPr lang="en-US" sz="1600" dirty="0">
                    <a:solidFill>
                      <a:prstClr val="black"/>
                    </a:solidFill>
                    <a:latin typeface="+mj-lt"/>
                  </a:rPr>
                  <a:t>Mapping</a:t>
                </a:r>
              </a:p>
            </p:txBody>
          </p:sp>
        </p:grpSp>
        <p:pic>
          <p:nvPicPr>
            <p:cNvPr id="8" name="Picture 4" descr="http://t1.gstatic.com/images?q=tbn:ANd9GcR5ZMgrWH1JcAN5iB4w4LbA7Ly_3DrWBGz_u7I3mUE3aepGIuUL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0510" y="2982210"/>
              <a:ext cx="853310" cy="44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Straight Connector 13"/>
            <p:cNvCxnSpPr>
              <a:cxnSpLocks noChangeShapeType="1"/>
              <a:stCxn id="21" idx="2"/>
              <a:endCxn id="8" idx="0"/>
            </p:cNvCxnSpPr>
            <p:nvPr/>
          </p:nvCxnSpPr>
          <p:spPr bwMode="auto">
            <a:xfrm flipH="1">
              <a:off x="2607165" y="2400773"/>
              <a:ext cx="1182026" cy="581437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31"/>
            <p:cNvCxnSpPr>
              <a:cxnSpLocks noChangeShapeType="1"/>
              <a:stCxn id="21" idx="2"/>
              <a:endCxn id="30" idx="0"/>
            </p:cNvCxnSpPr>
            <p:nvPr/>
          </p:nvCxnSpPr>
          <p:spPr bwMode="auto">
            <a:xfrm flipH="1">
              <a:off x="3529664" y="2400773"/>
              <a:ext cx="259528" cy="75385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34"/>
            <p:cNvCxnSpPr>
              <a:cxnSpLocks noChangeShapeType="1"/>
              <a:stCxn id="21" idx="2"/>
              <a:endCxn id="10" idx="0"/>
            </p:cNvCxnSpPr>
            <p:nvPr/>
          </p:nvCxnSpPr>
          <p:spPr bwMode="auto">
            <a:xfrm>
              <a:off x="3789192" y="2400773"/>
              <a:ext cx="612858" cy="71501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37"/>
            <p:cNvCxnSpPr>
              <a:cxnSpLocks noChangeShapeType="1"/>
              <a:stCxn id="21" idx="2"/>
              <a:endCxn id="22" idx="0"/>
            </p:cNvCxnSpPr>
            <p:nvPr/>
          </p:nvCxnSpPr>
          <p:spPr bwMode="auto">
            <a:xfrm>
              <a:off x="3789192" y="2400773"/>
              <a:ext cx="1315235" cy="497599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TextBox 40"/>
            <p:cNvSpPr txBox="1">
              <a:spLocks noChangeArrowheads="1"/>
            </p:cNvSpPr>
            <p:nvPr/>
          </p:nvSpPr>
          <p:spPr bwMode="auto">
            <a:xfrm>
              <a:off x="2132663" y="3487105"/>
              <a:ext cx="968861" cy="220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defTabSz="914186" eaLnBrk="1" hangingPunct="1"/>
              <a:r>
                <a:rPr lang="en-US" sz="1400" dirty="0" smtClean="0">
                  <a:solidFill>
                    <a:prstClr val="black"/>
                  </a:solidFill>
                  <a:latin typeface="+mj-lt"/>
                </a:rPr>
                <a:t>Tactical Radios</a:t>
              </a:r>
            </a:p>
          </p:txBody>
        </p:sp>
        <p:sp>
          <p:nvSpPr>
            <p:cNvPr id="19" name="TextBox 41"/>
            <p:cNvSpPr txBox="1">
              <a:spLocks noChangeArrowheads="1"/>
            </p:cNvSpPr>
            <p:nvPr/>
          </p:nvSpPr>
          <p:spPr bwMode="auto">
            <a:xfrm>
              <a:off x="2929725" y="3809658"/>
              <a:ext cx="1163349" cy="220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defTabSz="914186" eaLnBrk="1" hangingPunct="1"/>
              <a:r>
                <a:rPr lang="en-US" sz="1400" dirty="0" smtClean="0">
                  <a:solidFill>
                    <a:prstClr val="black"/>
                  </a:solidFill>
                  <a:latin typeface="+mj-lt"/>
                </a:rPr>
                <a:t>Tactical RF Device</a:t>
              </a:r>
              <a:endParaRPr lang="en-US" sz="140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20" name="TextBox 42"/>
            <p:cNvSpPr txBox="1">
              <a:spLocks noChangeArrowheads="1"/>
            </p:cNvSpPr>
            <p:nvPr/>
          </p:nvSpPr>
          <p:spPr bwMode="auto">
            <a:xfrm>
              <a:off x="4153290" y="3809658"/>
              <a:ext cx="587039" cy="214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defTabSz="914186" eaLnBrk="1" hangingPunct="1"/>
              <a:r>
                <a:rPr lang="en-US" sz="1400" dirty="0">
                  <a:solidFill>
                    <a:prstClr val="black"/>
                  </a:solidFill>
                  <a:latin typeface="+mj-lt"/>
                </a:rPr>
                <a:t>Sensors</a:t>
              </a:r>
            </a:p>
          </p:txBody>
        </p:sp>
        <p:sp>
          <p:nvSpPr>
            <p:cNvPr id="21" name="TextBox 11"/>
            <p:cNvSpPr txBox="1">
              <a:spLocks noChangeArrowheads="1"/>
            </p:cNvSpPr>
            <p:nvPr/>
          </p:nvSpPr>
          <p:spPr bwMode="auto">
            <a:xfrm>
              <a:off x="2705305" y="2106846"/>
              <a:ext cx="2167773" cy="2939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defTabSz="914186" eaLnBrk="1" hangingPunct="1"/>
              <a:r>
                <a:rPr lang="en-US" sz="1600" dirty="0" smtClean="0">
                  <a:solidFill>
                    <a:prstClr val="black"/>
                  </a:solidFill>
                  <a:latin typeface="+mj-lt"/>
                </a:rPr>
                <a:t>WALDO </a:t>
              </a:r>
              <a:r>
                <a:rPr lang="en-US" sz="1600" dirty="0">
                  <a:solidFill>
                    <a:prstClr val="black"/>
                  </a:solidFill>
                  <a:latin typeface="+mj-lt"/>
                </a:rPr>
                <a:t>Software </a:t>
              </a:r>
              <a:r>
                <a:rPr lang="en-US" sz="1600" dirty="0" smtClean="0">
                  <a:solidFill>
                    <a:prstClr val="black"/>
                  </a:solidFill>
                  <a:latin typeface="+mj-lt"/>
                </a:rPr>
                <a:t>Layer</a:t>
              </a:r>
              <a:endParaRPr lang="en-US" sz="160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22" name="TextBox 15"/>
            <p:cNvSpPr txBox="1">
              <a:spLocks noChangeArrowheads="1"/>
            </p:cNvSpPr>
            <p:nvPr/>
          </p:nvSpPr>
          <p:spPr bwMode="auto">
            <a:xfrm>
              <a:off x="4786316" y="2898371"/>
              <a:ext cx="636221" cy="4077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defTabSz="914186" eaLnBrk="1" hangingPunct="1"/>
              <a:r>
                <a:rPr lang="en-US" sz="1600" dirty="0">
                  <a:solidFill>
                    <a:prstClr val="black"/>
                  </a:solidFill>
                  <a:latin typeface="+mj-lt"/>
                </a:rPr>
                <a:t>New</a:t>
              </a:r>
              <a:br>
                <a:rPr lang="en-US" sz="1600" dirty="0">
                  <a:solidFill>
                    <a:prstClr val="black"/>
                  </a:solidFill>
                  <a:latin typeface="+mj-lt"/>
                </a:rPr>
              </a:br>
              <a:r>
                <a:rPr lang="en-US" sz="1600" dirty="0">
                  <a:solidFill>
                    <a:prstClr val="black"/>
                  </a:solidFill>
                  <a:latin typeface="+mj-lt"/>
                </a:rPr>
                <a:t>Devices</a:t>
              </a:r>
            </a:p>
          </p:txBody>
        </p:sp>
        <p:pic>
          <p:nvPicPr>
            <p:cNvPr id="30" name="Picture 29" descr="LMCO CREW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03567" y="3154631"/>
              <a:ext cx="852193" cy="632358"/>
            </a:xfrm>
            <a:prstGeom prst="rect">
              <a:avLst/>
            </a:prstGeom>
          </p:spPr>
        </p:pic>
        <p:pic>
          <p:nvPicPr>
            <p:cNvPr id="10" name="Picture 13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171" t="9309" r="25067" b="8367"/>
            <a:stretch/>
          </p:blipFill>
          <p:spPr bwMode="auto">
            <a:xfrm>
              <a:off x="4169082" y="3115784"/>
              <a:ext cx="465935" cy="713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>
                <a:latin typeface="+mj-lt"/>
              </a:rPr>
              <a:pPr>
                <a:defRPr/>
              </a:pPr>
              <a:t>7</a:t>
            </a:fld>
            <a:endParaRPr lang="en-US">
              <a:latin typeface="+mj-lt"/>
            </a:endParaRPr>
          </a:p>
        </p:txBody>
      </p:sp>
      <p:sp>
        <p:nvSpPr>
          <p:cNvPr id="39" name="Footer Placeholder 1"/>
          <p:cNvSpPr txBox="1">
            <a:spLocks/>
          </p:cNvSpPr>
          <p:nvPr/>
        </p:nvSpPr>
        <p:spPr>
          <a:xfrm>
            <a:off x="0" y="0"/>
            <a:ext cx="9144000" cy="24142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 baseline="0">
                <a:solidFill>
                  <a:srgbClr val="89898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en-US" sz="1000" dirty="0" smtClean="0">
                <a:latin typeface="+mj-lt"/>
              </a:rPr>
              <a:t>UNCLASSIFIED</a:t>
            </a:r>
            <a:endParaRPr lang="en-US" sz="1000" dirty="0"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03637" y="5794808"/>
            <a:ext cx="3925865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+mj-lt"/>
              </a:rPr>
              <a:t>C2   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smtClean="0">
                <a:latin typeface="+mj-lt"/>
              </a:rPr>
              <a:t>      Command and Control	</a:t>
            </a:r>
          </a:p>
          <a:p>
            <a:r>
              <a:rPr lang="en-US" sz="1100" dirty="0" smtClean="0">
                <a:latin typeface="+mj-lt"/>
              </a:rPr>
              <a:t>WALDO Wireless And Large-scale Distributed Operations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284462" y="1147639"/>
            <a:ext cx="3838115" cy="3901046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marL="64965" lvl="1" defTabSz="914186">
              <a:lnSpc>
                <a:spcPct val="110000"/>
              </a:lnSpc>
            </a:pPr>
            <a:endParaRPr lang="en-US" sz="1400" b="1" u="sng" dirty="0" smtClean="0">
              <a:solidFill>
                <a:prstClr val="black"/>
              </a:solidFill>
              <a:latin typeface="+mj-lt"/>
            </a:endParaRPr>
          </a:p>
          <a:p>
            <a:pPr marL="64965" lvl="1" defTabSz="914186">
              <a:lnSpc>
                <a:spcPct val="110000"/>
              </a:lnSpc>
            </a:pPr>
            <a:endParaRPr lang="en-US" sz="1400" b="1" u="sng" dirty="0" smtClean="0">
              <a:solidFill>
                <a:prstClr val="black"/>
              </a:solidFill>
              <a:latin typeface="+mj-lt"/>
            </a:endParaRPr>
          </a:p>
          <a:p>
            <a:pPr marL="64965" lvl="1" defTabSz="914186">
              <a:lnSpc>
                <a:spcPct val="110000"/>
              </a:lnSpc>
            </a:pPr>
            <a:endParaRPr lang="en-US" sz="900" b="1" u="sng" dirty="0" smtClean="0">
              <a:solidFill>
                <a:prstClr val="black"/>
              </a:solidFill>
              <a:latin typeface="+mj-lt"/>
            </a:endParaRPr>
          </a:p>
          <a:p>
            <a:pPr marL="64965" lvl="1" defTabSz="914186">
              <a:lnSpc>
                <a:spcPct val="110000"/>
              </a:lnSpc>
            </a:pPr>
            <a:r>
              <a:rPr lang="en-US" sz="1600" b="1" dirty="0" smtClean="0">
                <a:solidFill>
                  <a:prstClr val="black"/>
                </a:solidFill>
                <a:latin typeface="+mj-lt"/>
              </a:rPr>
              <a:t>Application(s)</a:t>
            </a:r>
          </a:p>
          <a:p>
            <a:pPr marL="350715" lvl="1" indent="-285750" defTabSz="914186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prstClr val="black"/>
                </a:solidFill>
                <a:latin typeface="+mj-lt"/>
              </a:rPr>
              <a:t>RF Mapping  </a:t>
            </a:r>
          </a:p>
          <a:p>
            <a:pPr marL="350715" lvl="1" indent="-285750" defTabSz="914186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prstClr val="black"/>
                </a:solidFill>
                <a:latin typeface="+mj-lt"/>
              </a:rPr>
              <a:t>WALDO Management System</a:t>
            </a:r>
          </a:p>
          <a:p>
            <a:pPr marL="350715" lvl="1" indent="-285750" defTabSz="914186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+mj-lt"/>
            </a:endParaRPr>
          </a:p>
          <a:p>
            <a:pPr marL="64965" lvl="1" defTabSz="914186">
              <a:lnSpc>
                <a:spcPct val="110000"/>
              </a:lnSpc>
            </a:pPr>
            <a:r>
              <a:rPr lang="en-US" sz="1600" b="1" dirty="0" smtClean="0">
                <a:solidFill>
                  <a:prstClr val="black"/>
                </a:solidFill>
                <a:latin typeface="+mj-lt"/>
              </a:rPr>
              <a:t>WALDO Architecture (C2)</a:t>
            </a:r>
          </a:p>
          <a:p>
            <a:pPr marL="350715" lvl="1" indent="-285750" defTabSz="914186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prstClr val="black"/>
                </a:solidFill>
                <a:latin typeface="+mj-lt"/>
              </a:rPr>
              <a:t>Discovery Function</a:t>
            </a:r>
          </a:p>
          <a:p>
            <a:pPr marL="350715" lvl="1" indent="-285750" defTabSz="914186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prstClr val="black"/>
                </a:solidFill>
                <a:latin typeface="+mj-lt"/>
              </a:rPr>
              <a:t>Job Decomposition/Task Management</a:t>
            </a:r>
          </a:p>
          <a:p>
            <a:pPr marL="350715" lvl="1" indent="-285750" defTabSz="914186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prstClr val="black"/>
                </a:solidFill>
                <a:latin typeface="+mj-lt"/>
              </a:rPr>
              <a:t>Domain Management</a:t>
            </a:r>
          </a:p>
          <a:p>
            <a:pPr marL="64965" lvl="1" defTabSz="914186">
              <a:lnSpc>
                <a:spcPct val="110000"/>
              </a:lnSpc>
            </a:pPr>
            <a:endParaRPr lang="en-US" sz="1600" dirty="0" smtClean="0">
              <a:solidFill>
                <a:prstClr val="black"/>
              </a:solidFill>
              <a:latin typeface="+mj-lt"/>
            </a:endParaRPr>
          </a:p>
          <a:p>
            <a:pPr marL="64965" lvl="1" defTabSz="914186">
              <a:lnSpc>
                <a:spcPct val="110000"/>
              </a:lnSpc>
            </a:pPr>
            <a:endParaRPr lang="en-US" sz="1400" b="1" dirty="0" smtClean="0">
              <a:solidFill>
                <a:prstClr val="black"/>
              </a:solidFill>
              <a:latin typeface="+mj-lt"/>
            </a:endParaRPr>
          </a:p>
          <a:p>
            <a:pPr marL="64965" lvl="1" defTabSz="914186">
              <a:lnSpc>
                <a:spcPct val="110000"/>
              </a:lnSpc>
            </a:pPr>
            <a:r>
              <a:rPr lang="en-US" sz="1600" b="1" dirty="0" smtClean="0">
                <a:solidFill>
                  <a:prstClr val="black"/>
                </a:solidFill>
                <a:latin typeface="+mj-lt"/>
              </a:rPr>
              <a:t>RF Device</a:t>
            </a:r>
          </a:p>
          <a:p>
            <a:pPr marL="350715" lvl="1" indent="-285750" defTabSz="914186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prstClr val="black"/>
                </a:solidFill>
                <a:latin typeface="+mj-lt"/>
              </a:rPr>
              <a:t>WALDO executive/remote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4114" y="1150616"/>
            <a:ext cx="6300922" cy="363154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marL="64965" lvl="1" defTabSz="914186">
              <a:lnSpc>
                <a:spcPct val="110000"/>
              </a:lnSpc>
            </a:pPr>
            <a:r>
              <a:rPr lang="en-US" sz="1600" dirty="0" smtClean="0">
                <a:solidFill>
                  <a:prstClr val="black"/>
                </a:solidFill>
                <a:latin typeface="+mj-lt"/>
              </a:rPr>
              <a:t>WALDO – C2 and integration of new applications &amp; devices 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411774" y="2721713"/>
            <a:ext cx="8256579" cy="10048"/>
          </a:xfrm>
          <a:prstGeom prst="line">
            <a:avLst/>
          </a:prstGeom>
          <a:noFill/>
          <a:ln w="22225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392909" y="4081815"/>
            <a:ext cx="8256579" cy="10048"/>
          </a:xfrm>
          <a:prstGeom prst="line">
            <a:avLst/>
          </a:prstGeom>
          <a:noFill/>
          <a:ln w="22225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Footer Placeholder 1"/>
          <p:cNvSpPr>
            <a:spLocks noGrp="1"/>
          </p:cNvSpPr>
          <p:nvPr/>
        </p:nvSpPr>
        <p:spPr>
          <a:xfrm>
            <a:off x="1290041" y="6565201"/>
            <a:ext cx="6477000" cy="298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kern="1200" baseline="0">
                <a:solidFill>
                  <a:srgbClr val="898989"/>
                </a:solidFill>
                <a:latin typeface="Tahoma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Approved for public release; distribution is unlimited.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40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Flexibility to Support Multiple Environments</a:t>
            </a:r>
            <a:endParaRPr lang="en-US" dirty="0">
              <a:latin typeface="+mj-lt"/>
            </a:endParaRPr>
          </a:p>
        </p:txBody>
      </p:sp>
      <p:sp>
        <p:nvSpPr>
          <p:cNvPr id="72" name="Isosceles Triangle 71"/>
          <p:cNvSpPr/>
          <p:nvPr/>
        </p:nvSpPr>
        <p:spPr>
          <a:xfrm rot="10800000">
            <a:off x="770012" y="2011183"/>
            <a:ext cx="3599569" cy="2887623"/>
          </a:xfrm>
          <a:prstGeom prst="triangle">
            <a:avLst>
              <a:gd name="adj" fmla="val 48865"/>
            </a:avLst>
          </a:prstGeom>
          <a:solidFill>
            <a:schemeClr val="bg1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86">
              <a:defRPr/>
            </a:pPr>
            <a:endParaRPr lang="en-US" dirty="0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55" name="Picture 2" descr="C:\Users\jweinfie\Desktop\1Transmitte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738" y="1012571"/>
            <a:ext cx="4480803" cy="2328101"/>
          </a:xfrm>
          <a:prstGeom prst="rect">
            <a:avLst/>
          </a:prstGeom>
          <a:noFill/>
        </p:spPr>
      </p:pic>
      <p:sp>
        <p:nvSpPr>
          <p:cNvPr id="57" name="TextBox 73"/>
          <p:cNvSpPr txBox="1">
            <a:spLocks noChangeArrowheads="1"/>
          </p:cNvSpPr>
          <p:nvPr/>
        </p:nvSpPr>
        <p:spPr bwMode="auto">
          <a:xfrm>
            <a:off x="3652813" y="2825258"/>
            <a:ext cx="11468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186"/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RaptorX</a:t>
            </a:r>
            <a:r>
              <a:rPr lang="en-US" b="1" dirty="0" smtClean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02484" y="5769286"/>
            <a:ext cx="8539032" cy="338532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45720" tIns="45709" rIns="45720" bIns="45709">
            <a:spAutoFit/>
          </a:bodyPr>
          <a:lstStyle/>
          <a:p>
            <a:pPr algn="ctr">
              <a:tabLst>
                <a:tab pos="1028700" algn="l"/>
              </a:tabLst>
              <a:defRPr/>
            </a:pPr>
            <a:r>
              <a:rPr lang="en-US" sz="1600" b="1" dirty="0" smtClean="0">
                <a:solidFill>
                  <a:prstClr val="black"/>
                </a:solidFill>
                <a:latin typeface="+mj-lt"/>
                <a:cs typeface="Arial"/>
              </a:rPr>
              <a:t>RadioMap application provides universal situational awareness to all stakeholders</a:t>
            </a:r>
            <a:endParaRPr lang="en-US" sz="1600" b="1" dirty="0">
              <a:solidFill>
                <a:prstClr val="black"/>
              </a:solidFill>
              <a:latin typeface="+mj-lt"/>
              <a:cs typeface="Arial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>
                <a:latin typeface="+mj-lt"/>
              </a:rPr>
              <a:pPr>
                <a:defRPr/>
              </a:pPr>
              <a:t>8</a:t>
            </a:fld>
            <a:endParaRPr lang="en-US">
              <a:latin typeface="+mj-lt"/>
            </a:endParaRPr>
          </a:p>
        </p:txBody>
      </p:sp>
      <p:sp>
        <p:nvSpPr>
          <p:cNvPr id="62" name="Footer Placeholder 1"/>
          <p:cNvSpPr txBox="1">
            <a:spLocks/>
          </p:cNvSpPr>
          <p:nvPr/>
        </p:nvSpPr>
        <p:spPr>
          <a:xfrm>
            <a:off x="0" y="0"/>
            <a:ext cx="9144000" cy="24142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 baseline="0">
                <a:solidFill>
                  <a:srgbClr val="89898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en-US" sz="1000" dirty="0" smtClean="0">
                <a:latin typeface="+mj-lt"/>
              </a:rPr>
              <a:t>UNCLASSIFIED</a:t>
            </a:r>
            <a:endParaRPr lang="en-US" sz="1000" dirty="0">
              <a:latin typeface="+mj-lt"/>
            </a:endParaRPr>
          </a:p>
        </p:txBody>
      </p:sp>
      <p:cxnSp>
        <p:nvCxnSpPr>
          <p:cNvPr id="130" name="Straight Connector 129"/>
          <p:cNvCxnSpPr>
            <a:stCxn id="133" idx="3"/>
            <a:endCxn id="136" idx="0"/>
          </p:cNvCxnSpPr>
          <p:nvPr/>
        </p:nvCxnSpPr>
        <p:spPr bwMode="auto">
          <a:xfrm>
            <a:off x="1730712" y="4158314"/>
            <a:ext cx="871426" cy="647862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/>
          <p:cNvCxnSpPr>
            <a:stCxn id="134" idx="1"/>
            <a:endCxn id="136" idx="0"/>
          </p:cNvCxnSpPr>
          <p:nvPr/>
        </p:nvCxnSpPr>
        <p:spPr bwMode="auto">
          <a:xfrm flipH="1">
            <a:off x="2602138" y="4181214"/>
            <a:ext cx="879556" cy="624962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/>
          <p:cNvCxnSpPr>
            <a:stCxn id="138" idx="2"/>
            <a:endCxn id="136" idx="0"/>
          </p:cNvCxnSpPr>
          <p:nvPr/>
        </p:nvCxnSpPr>
        <p:spPr bwMode="auto">
          <a:xfrm flipH="1">
            <a:off x="2602138" y="3907853"/>
            <a:ext cx="1" cy="898323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3" name="Rounded Rectangle 132"/>
          <p:cNvSpPr/>
          <p:nvPr/>
        </p:nvSpPr>
        <p:spPr bwMode="auto">
          <a:xfrm>
            <a:off x="425498" y="3943813"/>
            <a:ext cx="1305214" cy="42900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Intelligence</a:t>
            </a:r>
          </a:p>
        </p:txBody>
      </p:sp>
      <p:sp>
        <p:nvSpPr>
          <p:cNvPr id="138" name="Rounded Rectangle 137"/>
          <p:cNvSpPr/>
          <p:nvPr/>
        </p:nvSpPr>
        <p:spPr bwMode="auto">
          <a:xfrm>
            <a:off x="2015077" y="3425369"/>
            <a:ext cx="1174123" cy="48248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Operations</a:t>
            </a:r>
          </a:p>
        </p:txBody>
      </p:sp>
      <p:sp>
        <p:nvSpPr>
          <p:cNvPr id="136" name="Rounded Rectangle 135"/>
          <p:cNvSpPr/>
          <p:nvPr/>
        </p:nvSpPr>
        <p:spPr bwMode="auto">
          <a:xfrm>
            <a:off x="1792840" y="4806176"/>
            <a:ext cx="1618595" cy="606661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Operations Center</a:t>
            </a:r>
          </a:p>
        </p:txBody>
      </p:sp>
      <p:grpSp>
        <p:nvGrpSpPr>
          <p:cNvPr id="150" name="Group 149"/>
          <p:cNvGrpSpPr/>
          <p:nvPr/>
        </p:nvGrpSpPr>
        <p:grpSpPr>
          <a:xfrm>
            <a:off x="5876764" y="1186093"/>
            <a:ext cx="2859038" cy="3216552"/>
            <a:chOff x="6260331" y="1966568"/>
            <a:chExt cx="2859038" cy="3120703"/>
          </a:xfrm>
        </p:grpSpPr>
        <p:grpSp>
          <p:nvGrpSpPr>
            <p:cNvPr id="101" name="Group 100"/>
            <p:cNvGrpSpPr/>
            <p:nvPr/>
          </p:nvGrpSpPr>
          <p:grpSpPr>
            <a:xfrm>
              <a:off x="6260331" y="1966568"/>
              <a:ext cx="2859038" cy="3120703"/>
              <a:chOff x="2744662" y="3395413"/>
              <a:chExt cx="2859038" cy="3120703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2771640" y="3395413"/>
                <a:ext cx="2832060" cy="3120703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186">
                  <a:defRPr/>
                </a:pPr>
                <a:endParaRPr lang="en-US" dirty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111" name="TextBox 16"/>
              <p:cNvSpPr txBox="1">
                <a:spLocks noChangeArrowheads="1"/>
              </p:cNvSpPr>
              <p:nvPr/>
            </p:nvSpPr>
            <p:spPr bwMode="auto">
              <a:xfrm>
                <a:off x="3031070" y="5306883"/>
                <a:ext cx="240688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ctr" defTabSz="914186" eaLnBrk="1" hangingPunct="1"/>
                <a:r>
                  <a:rPr lang="en-US" sz="1400" dirty="0">
                    <a:solidFill>
                      <a:prstClr val="black"/>
                    </a:solidFill>
                    <a:latin typeface="+mj-lt"/>
                  </a:rPr>
                  <a:t>Aerial </a:t>
                </a:r>
                <a:r>
                  <a:rPr lang="en-US" sz="1400" dirty="0" smtClean="0">
                    <a:solidFill>
                      <a:prstClr val="black"/>
                    </a:solidFill>
                    <a:latin typeface="+mj-lt"/>
                  </a:rPr>
                  <a:t>Layer </a:t>
                </a:r>
                <a:endParaRPr lang="en-US" sz="1400" dirty="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114" name="TextBox 1"/>
              <p:cNvSpPr txBox="1">
                <a:spLocks noChangeArrowheads="1"/>
              </p:cNvSpPr>
              <p:nvPr/>
            </p:nvSpPr>
            <p:spPr bwMode="auto">
              <a:xfrm>
                <a:off x="2744662" y="3400366"/>
                <a:ext cx="2859038" cy="298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ctr" defTabSz="914186" eaLnBrk="1" hangingPunct="1"/>
                <a:r>
                  <a:rPr lang="en-US" sz="1400" b="1" u="sng" dirty="0">
                    <a:solidFill>
                      <a:prstClr val="black"/>
                    </a:solidFill>
                    <a:latin typeface="+mj-lt"/>
                  </a:rPr>
                  <a:t>Future Vision</a:t>
                </a:r>
              </a:p>
            </p:txBody>
          </p:sp>
          <p:pic>
            <p:nvPicPr>
              <p:cNvPr id="119" name="Picture 5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2985" y="5565327"/>
                <a:ext cx="2163051" cy="481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0" name="TextBox 119"/>
              <p:cNvSpPr txBox="1">
                <a:spLocks noChangeArrowheads="1"/>
              </p:cNvSpPr>
              <p:nvPr/>
            </p:nvSpPr>
            <p:spPr bwMode="auto">
              <a:xfrm>
                <a:off x="2949708" y="5988997"/>
                <a:ext cx="2472151" cy="2687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ctr" defTabSz="914186" eaLnBrk="1" hangingPunct="1"/>
                <a:r>
                  <a:rPr lang="en-US" sz="1200" dirty="0">
                    <a:solidFill>
                      <a:prstClr val="black"/>
                    </a:solidFill>
                    <a:latin typeface="+mj-lt"/>
                  </a:rPr>
                  <a:t>EW &amp; Software Defined </a:t>
                </a:r>
                <a:r>
                  <a:rPr lang="en-US" sz="1200" dirty="0" smtClean="0">
                    <a:solidFill>
                      <a:prstClr val="black"/>
                    </a:solidFill>
                    <a:latin typeface="+mj-lt"/>
                  </a:rPr>
                  <a:t>Payloads</a:t>
                </a:r>
                <a:endParaRPr lang="en-US" sz="1200" b="1" dirty="0">
                  <a:solidFill>
                    <a:prstClr val="black"/>
                  </a:solidFill>
                  <a:latin typeface="+mj-lt"/>
                </a:endParaRPr>
              </a:p>
            </p:txBody>
          </p:sp>
          <p:grpSp>
            <p:nvGrpSpPr>
              <p:cNvPr id="123" name="Group 122"/>
              <p:cNvGrpSpPr/>
              <p:nvPr/>
            </p:nvGrpSpPr>
            <p:grpSpPr>
              <a:xfrm>
                <a:off x="3685763" y="3987863"/>
                <a:ext cx="972373" cy="469974"/>
                <a:chOff x="9273763" y="3606863"/>
                <a:chExt cx="972373" cy="469974"/>
              </a:xfrm>
            </p:grpSpPr>
            <p:pic>
              <p:nvPicPr>
                <p:cNvPr id="125" name="Picture 20"/>
                <p:cNvPicPr>
                  <a:picLocks noChangeAspect="1"/>
                </p:cNvPicPr>
                <p:nvPr/>
              </p:nvPicPr>
              <p:blipFill>
                <a:blip r:embed="rId5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273763" y="3606863"/>
                  <a:ext cx="972373" cy="4699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26" name="Picture 2" descr="C:\Users\jweinfie\Desktop\1Transmitter.png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9419491" y="3682375"/>
                  <a:ext cx="672680" cy="348019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124" name="TextBox 123"/>
              <p:cNvSpPr txBox="1">
                <a:spLocks noChangeArrowheads="1"/>
              </p:cNvSpPr>
              <p:nvPr/>
            </p:nvSpPr>
            <p:spPr bwMode="auto">
              <a:xfrm>
                <a:off x="2771640" y="3731756"/>
                <a:ext cx="2832060" cy="2986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ctr" defTabSz="914186" eaLnBrk="1" hangingPunct="1"/>
                <a:r>
                  <a:rPr lang="en-US" sz="1400" dirty="0" smtClean="0">
                    <a:solidFill>
                      <a:prstClr val="black"/>
                    </a:solidFill>
                    <a:latin typeface="+mj-lt"/>
                  </a:rPr>
                  <a:t>Data Devices</a:t>
                </a:r>
                <a:endParaRPr lang="en-US" sz="1400" dirty="0">
                  <a:solidFill>
                    <a:prstClr val="black"/>
                  </a:solidFill>
                  <a:latin typeface="+mj-lt"/>
                </a:endParaRPr>
              </a:p>
            </p:txBody>
          </p:sp>
        </p:grpSp>
        <p:sp>
          <p:nvSpPr>
            <p:cNvPr id="146" name="Rectangle 145"/>
            <p:cNvSpPr/>
            <p:nvPr/>
          </p:nvSpPr>
          <p:spPr>
            <a:xfrm>
              <a:off x="6630151" y="3118995"/>
              <a:ext cx="2142601" cy="3701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rPr>
                <a:t>Hand held Radio Frequency (RF) Alerting System</a:t>
              </a:r>
              <a:endParaRPr lang="en-US" sz="12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134" name="Rounded Rectangle 133"/>
          <p:cNvSpPr/>
          <p:nvPr/>
        </p:nvSpPr>
        <p:spPr bwMode="auto">
          <a:xfrm>
            <a:off x="3481694" y="3939972"/>
            <a:ext cx="1514292" cy="48248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ln w="18415" cmpd="sng">
                  <a:noFill/>
                  <a:prstDash val="solid"/>
                </a:ln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Communications</a:t>
            </a:r>
          </a:p>
        </p:txBody>
      </p:sp>
      <p:cxnSp>
        <p:nvCxnSpPr>
          <p:cNvPr id="68" name="Straight Connector 67"/>
          <p:cNvCxnSpPr>
            <a:stCxn id="3" idx="1"/>
            <a:endCxn id="136" idx="3"/>
          </p:cNvCxnSpPr>
          <p:nvPr/>
        </p:nvCxnSpPr>
        <p:spPr bwMode="auto">
          <a:xfrm flipH="1">
            <a:off x="3411435" y="5109506"/>
            <a:ext cx="1901729" cy="1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5313164" y="4940229"/>
            <a:ext cx="2647177" cy="338554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RF Emissions </a:t>
            </a:r>
            <a:endParaRPr lang="en-US" sz="1600" dirty="0"/>
          </a:p>
        </p:txBody>
      </p:sp>
      <p:sp>
        <p:nvSpPr>
          <p:cNvPr id="32" name="Footer Placeholder 1"/>
          <p:cNvSpPr>
            <a:spLocks noGrp="1"/>
          </p:cNvSpPr>
          <p:nvPr/>
        </p:nvSpPr>
        <p:spPr>
          <a:xfrm>
            <a:off x="1290041" y="6565201"/>
            <a:ext cx="6477000" cy="298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kern="1200" baseline="0">
                <a:solidFill>
                  <a:srgbClr val="898989"/>
                </a:solidFill>
                <a:latin typeface="Tahoma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Approved for public release; distribution is unlimited.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8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931" y="2700621"/>
            <a:ext cx="1027095" cy="62985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latin typeface="+mj-lt"/>
              </a:rPr>
              <a:t>Major Program Efforts Leading to Transition(s)</a:t>
            </a:r>
            <a:endParaRPr lang="en-US" dirty="0">
              <a:latin typeface="+mj-lt"/>
            </a:endParaRPr>
          </a:p>
        </p:txBody>
      </p:sp>
      <p:sp>
        <p:nvSpPr>
          <p:cNvPr id="84" name="TextBox 41"/>
          <p:cNvSpPr txBox="1">
            <a:spLocks noChangeArrowheads="1"/>
          </p:cNvSpPr>
          <p:nvPr/>
        </p:nvSpPr>
        <p:spPr bwMode="auto">
          <a:xfrm>
            <a:off x="6563510" y="2651276"/>
            <a:ext cx="1915909" cy="26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defTabSz="914186" eaLnBrk="1" hangingPunct="1"/>
            <a:r>
              <a:rPr lang="en-US" sz="1200" dirty="0">
                <a:solidFill>
                  <a:prstClr val="black"/>
                </a:solidFill>
                <a:latin typeface="+mj-lt"/>
              </a:rPr>
              <a:t>Air-Ground </a:t>
            </a:r>
            <a:r>
              <a:rPr lang="en-US" sz="1200" dirty="0" smtClean="0">
                <a:solidFill>
                  <a:prstClr val="black"/>
                </a:solidFill>
                <a:latin typeface="+mj-lt"/>
              </a:rPr>
              <a:t>Sensor fusion</a:t>
            </a:r>
            <a:endParaRPr lang="en-US" sz="1200" dirty="0">
              <a:solidFill>
                <a:prstClr val="black"/>
              </a:solidFill>
              <a:latin typeface="+mj-lt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40710" y="1306202"/>
            <a:ext cx="5651833" cy="2671659"/>
            <a:chOff x="839522" y="4053324"/>
            <a:chExt cx="5651833" cy="2671659"/>
          </a:xfrm>
        </p:grpSpPr>
        <p:cxnSp>
          <p:nvCxnSpPr>
            <p:cNvPr id="49" name="Straight Connector 19"/>
            <p:cNvCxnSpPr>
              <a:cxnSpLocks noChangeShapeType="1"/>
              <a:stCxn id="22" idx="1"/>
              <a:endCxn id="47" idx="0"/>
            </p:cNvCxnSpPr>
            <p:nvPr/>
          </p:nvCxnSpPr>
          <p:spPr bwMode="auto">
            <a:xfrm flipH="1">
              <a:off x="1466949" y="4207213"/>
              <a:ext cx="1932889" cy="833026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TextBox 8"/>
            <p:cNvSpPr txBox="1">
              <a:spLocks noChangeArrowheads="1"/>
            </p:cNvSpPr>
            <p:nvPr/>
          </p:nvSpPr>
          <p:spPr bwMode="auto">
            <a:xfrm>
              <a:off x="3399838" y="4053324"/>
              <a:ext cx="1349093" cy="30777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defTabSz="914186" eaLnBrk="1" hangingPunct="1"/>
              <a:r>
                <a:rPr lang="en-US" sz="1400" dirty="0">
                  <a:solidFill>
                    <a:prstClr val="black"/>
                  </a:solidFill>
                  <a:latin typeface="+mj-lt"/>
                </a:rPr>
                <a:t>RF Mapping</a:t>
              </a:r>
            </a:p>
          </p:txBody>
        </p:sp>
        <p:pic>
          <p:nvPicPr>
            <p:cNvPr id="9" name="Picture 4" descr="http://t1.gstatic.com/images?q=tbn:ANd9GcR5ZMgrWH1JcAN5iB4w4LbA7Ly_3DrWBGz_u7I3mUE3aepGIuUL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8231" y="5267620"/>
              <a:ext cx="1102968" cy="572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Connector 19"/>
            <p:cNvCxnSpPr>
              <a:cxnSpLocks noChangeShapeType="1"/>
            </p:cNvCxnSpPr>
            <p:nvPr/>
          </p:nvCxnSpPr>
          <p:spPr bwMode="auto">
            <a:xfrm>
              <a:off x="4048327" y="4356102"/>
              <a:ext cx="0" cy="3036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14"/>
            <p:cNvCxnSpPr>
              <a:cxnSpLocks noChangeShapeType="1"/>
            </p:cNvCxnSpPr>
            <p:nvPr/>
          </p:nvCxnSpPr>
          <p:spPr bwMode="auto">
            <a:xfrm flipH="1">
              <a:off x="3241891" y="4916523"/>
              <a:ext cx="5580" cy="3294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31"/>
            <p:cNvCxnSpPr>
              <a:cxnSpLocks noChangeShapeType="1"/>
            </p:cNvCxnSpPr>
            <p:nvPr/>
          </p:nvCxnSpPr>
          <p:spPr bwMode="auto">
            <a:xfrm flipH="1">
              <a:off x="4174825" y="4981909"/>
              <a:ext cx="2701" cy="3114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34"/>
            <p:cNvCxnSpPr>
              <a:cxnSpLocks noChangeShapeType="1"/>
            </p:cNvCxnSpPr>
            <p:nvPr/>
          </p:nvCxnSpPr>
          <p:spPr bwMode="auto">
            <a:xfrm>
              <a:off x="5015228" y="4969208"/>
              <a:ext cx="3008" cy="275751"/>
            </a:xfrm>
            <a:prstGeom prst="line">
              <a:avLst/>
            </a:prstGeom>
            <a:noFill/>
            <a:ln w="9525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TextBox 40"/>
            <p:cNvSpPr txBox="1">
              <a:spLocks noChangeArrowheads="1"/>
            </p:cNvSpPr>
            <p:nvPr/>
          </p:nvSpPr>
          <p:spPr bwMode="auto">
            <a:xfrm>
              <a:off x="2343305" y="5862057"/>
              <a:ext cx="113903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defTabSz="914186" eaLnBrk="1" hangingPunct="1"/>
              <a:r>
                <a:rPr lang="en-US" sz="1200" dirty="0" smtClean="0">
                  <a:solidFill>
                    <a:prstClr val="black"/>
                  </a:solidFill>
                  <a:latin typeface="+mj-lt"/>
                </a:rPr>
                <a:t>Tactical </a:t>
              </a:r>
              <a:r>
                <a:rPr lang="en-US" sz="1200" dirty="0">
                  <a:solidFill>
                    <a:prstClr val="black"/>
                  </a:solidFill>
                  <a:latin typeface="+mj-lt"/>
                </a:rPr>
                <a:t>Radio</a:t>
              </a:r>
            </a:p>
          </p:txBody>
        </p:sp>
        <p:sp>
          <p:nvSpPr>
            <p:cNvPr id="19" name="TextBox 41"/>
            <p:cNvSpPr txBox="1">
              <a:spLocks noChangeArrowheads="1"/>
            </p:cNvSpPr>
            <p:nvPr/>
          </p:nvSpPr>
          <p:spPr bwMode="auto">
            <a:xfrm>
              <a:off x="3456539" y="5875834"/>
              <a:ext cx="15077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defTabSz="914186" eaLnBrk="1" hangingPunct="1"/>
              <a:r>
                <a:rPr lang="en-US" sz="1200" dirty="0" smtClean="0">
                  <a:solidFill>
                    <a:prstClr val="black"/>
                  </a:solidFill>
                  <a:latin typeface="+mj-lt"/>
                </a:rPr>
                <a:t>Tactical RF Device</a:t>
              </a:r>
              <a:endParaRPr lang="en-US" sz="120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21" name="TextBox 11"/>
            <p:cNvSpPr txBox="1">
              <a:spLocks noChangeArrowheads="1"/>
            </p:cNvSpPr>
            <p:nvPr/>
          </p:nvSpPr>
          <p:spPr bwMode="auto">
            <a:xfrm>
              <a:off x="3101207" y="4644579"/>
              <a:ext cx="2055777" cy="36291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defTabSz="914186" eaLnBrk="1" hangingPunct="1"/>
              <a:r>
                <a:rPr lang="en-US" sz="1400" dirty="0">
                  <a:solidFill>
                    <a:prstClr val="black"/>
                  </a:solidFill>
                  <a:latin typeface="+mj-lt"/>
                </a:rPr>
                <a:t>WALDO</a:t>
              </a: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4940004" y="5240221"/>
              <a:ext cx="1551351" cy="1068181"/>
              <a:chOff x="5300909" y="5459035"/>
              <a:chExt cx="1551351" cy="1068181"/>
            </a:xfrm>
          </p:grpSpPr>
          <p:sp>
            <p:nvSpPr>
              <p:cNvPr id="44" name="TextBox 41"/>
              <p:cNvSpPr txBox="1">
                <a:spLocks noChangeArrowheads="1"/>
              </p:cNvSpPr>
              <p:nvPr/>
            </p:nvSpPr>
            <p:spPr bwMode="auto">
              <a:xfrm>
                <a:off x="5335594" y="6250217"/>
                <a:ext cx="149970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defTabSz="914186" eaLnBrk="1" hangingPunct="1"/>
                <a:r>
                  <a:rPr lang="en-US" sz="1200" dirty="0" smtClean="0">
                    <a:solidFill>
                      <a:prstClr val="black"/>
                    </a:solidFill>
                    <a:latin typeface="+mj-lt"/>
                  </a:rPr>
                  <a:t>Tactical RF </a:t>
                </a:r>
                <a:r>
                  <a:rPr lang="en-US" sz="1200" dirty="0">
                    <a:solidFill>
                      <a:prstClr val="black"/>
                    </a:solidFill>
                    <a:latin typeface="+mj-lt"/>
                  </a:rPr>
                  <a:t>Device</a:t>
                </a: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304328" y="5459035"/>
                <a:ext cx="1547932" cy="1059531"/>
              </a:xfrm>
              <a:prstGeom prst="rect">
                <a:avLst/>
              </a:prstGeom>
              <a:noFill/>
              <a:ln w="952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86"/>
                <a:endParaRPr lang="en-US" dirty="0" smtClean="0">
                  <a:solidFill>
                    <a:prstClr val="black"/>
                  </a:solidFill>
                  <a:latin typeface="+mj-lt"/>
                </a:endParaRPr>
              </a:p>
            </p:txBody>
          </p:sp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00909" y="5495876"/>
                <a:ext cx="511151" cy="598456"/>
              </a:xfrm>
              <a:prstGeom prst="rect">
                <a:avLst/>
              </a:prstGeom>
            </p:spPr>
          </p:pic>
        </p:grpSp>
        <p:grpSp>
          <p:nvGrpSpPr>
            <p:cNvPr id="53" name="Group 52"/>
            <p:cNvGrpSpPr/>
            <p:nvPr/>
          </p:nvGrpSpPr>
          <p:grpSpPr>
            <a:xfrm>
              <a:off x="839522" y="5039838"/>
              <a:ext cx="1331921" cy="1432841"/>
              <a:chOff x="1396875" y="5391975"/>
              <a:chExt cx="1331921" cy="1432841"/>
            </a:xfrm>
          </p:grpSpPr>
          <p:pic>
            <p:nvPicPr>
              <p:cNvPr id="47" name="Picture 46" descr="BHJEM.jpg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855911" y="5392376"/>
                <a:ext cx="336782" cy="821818"/>
              </a:xfrm>
              <a:prstGeom prst="rect">
                <a:avLst/>
              </a:prstGeom>
            </p:spPr>
          </p:pic>
          <p:sp>
            <p:nvSpPr>
              <p:cNvPr id="46" name="Rectangle 45"/>
              <p:cNvSpPr/>
              <p:nvPr/>
            </p:nvSpPr>
            <p:spPr>
              <a:xfrm>
                <a:off x="1405457" y="5391975"/>
                <a:ext cx="1316624" cy="1432841"/>
              </a:xfrm>
              <a:prstGeom prst="rect">
                <a:avLst/>
              </a:prstGeom>
              <a:noFill/>
              <a:ln w="9525" cmpd="sng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86"/>
                <a:endParaRPr lang="en-US" dirty="0" smtClean="0">
                  <a:solidFill>
                    <a:prstClr val="black"/>
                  </a:solidFill>
                  <a:latin typeface="+mj-lt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396875" y="6291206"/>
                <a:ext cx="13319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186"/>
                <a:r>
                  <a:rPr lang="en-US" sz="1200" dirty="0" smtClean="0">
                    <a:solidFill>
                      <a:prstClr val="black"/>
                    </a:solidFill>
                    <a:latin typeface="+mj-lt"/>
                    <a:cs typeface="Tahoma"/>
                  </a:rPr>
                  <a:t>Advanced EMS Mission Module</a:t>
                </a:r>
                <a:endParaRPr lang="en-US" sz="1200" dirty="0">
                  <a:solidFill>
                    <a:prstClr val="black"/>
                  </a:solidFill>
                  <a:latin typeface="+mj-lt"/>
                  <a:cs typeface="Tahoma"/>
                </a:endParaRPr>
              </a:p>
            </p:txBody>
          </p:sp>
        </p:grpSp>
        <p:sp>
          <p:nvSpPr>
            <p:cNvPr id="85" name="TextBox 41"/>
            <p:cNvSpPr txBox="1">
              <a:spLocks noChangeArrowheads="1"/>
            </p:cNvSpPr>
            <p:nvPr/>
          </p:nvSpPr>
          <p:spPr bwMode="auto">
            <a:xfrm>
              <a:off x="5160926" y="6306167"/>
              <a:ext cx="112723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defTabSz="914186" eaLnBrk="1" hangingPunct="1"/>
              <a:r>
                <a:rPr lang="en-US" sz="1100" i="1" dirty="0">
                  <a:solidFill>
                    <a:prstClr val="black"/>
                  </a:solidFill>
                  <a:latin typeface="+mj-lt"/>
                </a:rPr>
                <a:t>New </a:t>
              </a:r>
              <a:r>
                <a:rPr lang="en-US" sz="1100" i="1" dirty="0" smtClean="0">
                  <a:solidFill>
                    <a:prstClr val="black"/>
                  </a:solidFill>
                  <a:latin typeface="+mj-lt"/>
                </a:rPr>
                <a:t>Transition</a:t>
              </a:r>
              <a:endParaRPr lang="en-US" sz="1100" i="1" dirty="0">
                <a:solidFill>
                  <a:prstClr val="black"/>
                </a:solidFill>
                <a:latin typeface="+mj-lt"/>
              </a:endParaRPr>
            </a:p>
          </p:txBody>
        </p:sp>
        <p:pic>
          <p:nvPicPr>
            <p:cNvPr id="50" name="Picture 49" descr="LMCO CREW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4896" y="5199895"/>
              <a:ext cx="930820" cy="690704"/>
            </a:xfrm>
            <a:prstGeom prst="rect">
              <a:avLst/>
            </a:prstGeom>
          </p:spPr>
        </p:pic>
        <p:sp>
          <p:nvSpPr>
            <p:cNvPr id="58" name="TextBox 41"/>
            <p:cNvSpPr txBox="1">
              <a:spLocks noChangeArrowheads="1"/>
            </p:cNvSpPr>
            <p:nvPr/>
          </p:nvSpPr>
          <p:spPr bwMode="auto">
            <a:xfrm>
              <a:off x="942801" y="6463373"/>
              <a:ext cx="112723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defTabSz="914186" eaLnBrk="1" hangingPunct="1"/>
              <a:r>
                <a:rPr lang="en-US" sz="1100" i="1" dirty="0" smtClean="0">
                  <a:solidFill>
                    <a:prstClr val="black"/>
                  </a:solidFill>
                  <a:latin typeface="+mj-lt"/>
                </a:rPr>
                <a:t>New Transition</a:t>
              </a:r>
              <a:endParaRPr lang="en-US" sz="1100" i="1" dirty="0">
                <a:solidFill>
                  <a:prstClr val="black"/>
                </a:solidFill>
                <a:latin typeface="+mj-lt"/>
              </a:endParaRPr>
            </a:p>
          </p:txBody>
        </p:sp>
      </p:grp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24446"/>
              </p:ext>
            </p:extLst>
          </p:nvPr>
        </p:nvGraphicFramePr>
        <p:xfrm>
          <a:off x="818770" y="4116677"/>
          <a:ext cx="7533341" cy="17585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4747"/>
                <a:gridCol w="5898594"/>
              </a:tblGrid>
              <a:tr h="21583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Phase</a:t>
                      </a:r>
                      <a:r>
                        <a:rPr lang="en-US" sz="1400" b="1" baseline="0" dirty="0" smtClean="0"/>
                        <a:t> 3 </a:t>
                      </a:r>
                      <a:r>
                        <a:rPr lang="en-US" sz="1400" b="1" dirty="0" smtClean="0"/>
                        <a:t>Key Milestones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/>
                </a:tc>
              </a:tr>
              <a:tr h="33215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400" dirty="0" smtClean="0"/>
                        <a:t>July 2016 (Base)</a:t>
                      </a:r>
                      <a:endParaRPr lang="en-US" sz="14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400" dirty="0" smtClean="0"/>
                        <a:t>Demo: Marine Corps Warfighting Lab (MCWL) - Quantico,</a:t>
                      </a:r>
                      <a:r>
                        <a:rPr lang="en-US" sz="1400" baseline="0" dirty="0" smtClean="0"/>
                        <a:t> VA</a:t>
                      </a:r>
                    </a:p>
                  </a:txBody>
                  <a:tcPr anchor="ctr"/>
                </a:tc>
              </a:tr>
              <a:tr h="33215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400" dirty="0" smtClean="0"/>
                        <a:t>August 2016</a:t>
                      </a:r>
                      <a:endParaRPr lang="en-US" sz="14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400" baseline="0" dirty="0" smtClean="0"/>
                        <a:t>RadioMap Advanced EMS Mission Module Integration (Projected Date)</a:t>
                      </a:r>
                    </a:p>
                  </a:txBody>
                  <a:tcPr anchor="ctr"/>
                </a:tc>
              </a:tr>
              <a:tr h="33215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400" dirty="0" smtClean="0"/>
                        <a:t>October 2016</a:t>
                      </a:r>
                      <a:endParaRPr lang="en-US" sz="140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400" baseline="0" dirty="0" smtClean="0"/>
                        <a:t>RadioMap Tactical RF Device (Projected Date)</a:t>
                      </a:r>
                    </a:p>
                  </a:txBody>
                  <a:tcPr anchor="ctr"/>
                </a:tc>
              </a:tr>
              <a:tr h="41134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400" dirty="0" smtClean="0"/>
                        <a:t>~Feb 2017 (Option)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1400" dirty="0" smtClean="0"/>
                        <a:t>Exercise: USMC Integrated Tactical Exercise (ITX)</a:t>
                      </a:r>
                      <a:r>
                        <a:rPr lang="en-US" sz="1400" baseline="0" dirty="0" smtClean="0"/>
                        <a:t> - </a:t>
                      </a:r>
                      <a:r>
                        <a:rPr lang="en-US" sz="1400" baseline="0" dirty="0" err="1" smtClean="0"/>
                        <a:t>Twentynine</a:t>
                      </a:r>
                      <a:r>
                        <a:rPr lang="en-US" sz="1400" baseline="0" dirty="0" smtClean="0"/>
                        <a:t> Palms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36" name="Straight Connector 19"/>
          <p:cNvCxnSpPr>
            <a:cxnSpLocks noChangeShapeType="1"/>
            <a:stCxn id="21" idx="3"/>
          </p:cNvCxnSpPr>
          <p:nvPr/>
        </p:nvCxnSpPr>
        <p:spPr bwMode="auto">
          <a:xfrm flipV="1">
            <a:off x="4858172" y="2048139"/>
            <a:ext cx="1596182" cy="30776"/>
          </a:xfrm>
          <a:prstGeom prst="line">
            <a:avLst/>
          </a:prstGeom>
          <a:noFill/>
          <a:ln w="12700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31CC523-8BC6-4921-807A-66BD262F34AB}" type="slidenum">
              <a:rPr lang="en-US" smtClean="0">
                <a:latin typeface="+mj-lt"/>
              </a:rPr>
              <a:pPr>
                <a:defRPr/>
              </a:pPr>
              <a:t>9</a:t>
            </a:fld>
            <a:endParaRPr lang="en-US">
              <a:latin typeface="+mj-lt"/>
            </a:endParaRPr>
          </a:p>
        </p:txBody>
      </p:sp>
      <p:sp>
        <p:nvSpPr>
          <p:cNvPr id="56" name="Footer Placeholder 1"/>
          <p:cNvSpPr txBox="1">
            <a:spLocks/>
          </p:cNvSpPr>
          <p:nvPr/>
        </p:nvSpPr>
        <p:spPr>
          <a:xfrm>
            <a:off x="0" y="0"/>
            <a:ext cx="9144000" cy="24142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 baseline="0">
                <a:solidFill>
                  <a:srgbClr val="898989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 baseline="-250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>
              <a:defRPr/>
            </a:pPr>
            <a:r>
              <a:rPr lang="en-US" sz="1000" dirty="0" smtClean="0">
                <a:latin typeface="+mj-lt"/>
              </a:rPr>
              <a:t>UNCLASSIFIED</a:t>
            </a:r>
            <a:endParaRPr lang="en-US" sz="1000" dirty="0"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9416" y="6115898"/>
            <a:ext cx="7872047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tabLst>
                <a:tab pos="514350" algn="l"/>
                <a:tab pos="2457450" algn="l"/>
                <a:tab pos="2800350" algn="l"/>
                <a:tab pos="4343400" algn="l"/>
                <a:tab pos="5029200" algn="l"/>
              </a:tabLst>
            </a:pPr>
            <a:r>
              <a:rPr lang="en-US" sz="1100" dirty="0" smtClean="0">
                <a:latin typeface="+mj-lt"/>
              </a:rPr>
              <a:t>EMS Electromagnetic Spectrum 	USMC United States Marine Corps	</a:t>
            </a:r>
          </a:p>
          <a:p>
            <a:pPr>
              <a:tabLst>
                <a:tab pos="514350" algn="l"/>
                <a:tab pos="2457450" algn="l"/>
                <a:tab pos="2800350" algn="l"/>
                <a:tab pos="4343400" algn="l"/>
                <a:tab pos="5029200" algn="l"/>
              </a:tabLst>
            </a:pPr>
            <a:r>
              <a:rPr lang="en-US" sz="1100" dirty="0" smtClean="0">
                <a:latin typeface="+mj-lt"/>
              </a:rPr>
              <a:t>WALDO </a:t>
            </a:r>
            <a:r>
              <a:rPr lang="en-US" sz="1100" dirty="0" smtClean="0">
                <a:solidFill>
                  <a:prstClr val="black"/>
                </a:solidFill>
                <a:latin typeface="+mj-lt"/>
              </a:rPr>
              <a:t>Wireless </a:t>
            </a:r>
            <a:r>
              <a:rPr lang="en-US" sz="1100" dirty="0">
                <a:solidFill>
                  <a:prstClr val="black"/>
                </a:solidFill>
                <a:latin typeface="+mj-lt"/>
              </a:rPr>
              <a:t>And Large-Scale Distributed </a:t>
            </a:r>
            <a:r>
              <a:rPr lang="en-US" sz="1100" dirty="0" smtClean="0">
                <a:solidFill>
                  <a:prstClr val="black"/>
                </a:solidFill>
                <a:latin typeface="+mj-lt"/>
              </a:rPr>
              <a:t>Operations</a:t>
            </a:r>
            <a:endParaRPr lang="en-US" sz="1100" dirty="0" smtClean="0">
              <a:latin typeface="+mj-lt"/>
            </a:endParaRPr>
          </a:p>
        </p:txBody>
      </p:sp>
      <p:sp>
        <p:nvSpPr>
          <p:cNvPr id="43" name="TextBox 41"/>
          <p:cNvSpPr txBox="1">
            <a:spLocks noChangeArrowheads="1"/>
          </p:cNvSpPr>
          <p:nvPr/>
        </p:nvSpPr>
        <p:spPr bwMode="auto">
          <a:xfrm>
            <a:off x="6146499" y="1101298"/>
            <a:ext cx="110959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defTabSz="914186" eaLnBrk="1" hangingPunct="1"/>
            <a:r>
              <a:rPr lang="en-US" sz="1400" dirty="0" err="1" smtClean="0">
                <a:solidFill>
                  <a:prstClr val="black"/>
                </a:solidFill>
                <a:latin typeface="+mj-lt"/>
              </a:rPr>
              <a:t>RadioMap</a:t>
            </a:r>
            <a:endParaRPr lang="en-US" sz="1400" dirty="0" smtClean="0">
              <a:solidFill>
                <a:prstClr val="black"/>
              </a:solidFill>
              <a:latin typeface="+mj-lt"/>
            </a:endParaRPr>
          </a:p>
          <a:p>
            <a:pPr defTabSz="914186" eaLnBrk="1" hangingPunct="1"/>
            <a:r>
              <a:rPr lang="en-US" sz="1400" dirty="0" smtClean="0">
                <a:solidFill>
                  <a:prstClr val="black"/>
                </a:solidFill>
                <a:latin typeface="+mj-lt"/>
              </a:rPr>
              <a:t>Airborne</a:t>
            </a:r>
          </a:p>
          <a:p>
            <a:pPr defTabSz="914186" eaLnBrk="1" hangingPunct="1"/>
            <a:r>
              <a:rPr lang="en-US" sz="1400" dirty="0" smtClean="0">
                <a:solidFill>
                  <a:prstClr val="black"/>
                </a:solidFill>
                <a:latin typeface="+mj-lt"/>
              </a:rPr>
              <a:t>Component</a:t>
            </a:r>
            <a:endParaRPr lang="en-US" sz="1400" dirty="0">
              <a:solidFill>
                <a:prstClr val="black"/>
              </a:solidFill>
              <a:latin typeface="+mj-lt"/>
            </a:endParaRPr>
          </a:p>
        </p:txBody>
      </p:sp>
      <p:cxnSp>
        <p:nvCxnSpPr>
          <p:cNvPr id="55" name="Straight Connector 31"/>
          <p:cNvCxnSpPr>
            <a:cxnSpLocks noChangeShapeType="1"/>
          </p:cNvCxnSpPr>
          <p:nvPr/>
        </p:nvCxnSpPr>
        <p:spPr bwMode="auto">
          <a:xfrm flipH="1">
            <a:off x="7314020" y="1630195"/>
            <a:ext cx="426022" cy="320899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3" name="Straight Connector 31"/>
          <p:cNvCxnSpPr>
            <a:cxnSpLocks noChangeShapeType="1"/>
            <a:endCxn id="61" idx="3"/>
          </p:cNvCxnSpPr>
          <p:nvPr/>
        </p:nvCxnSpPr>
        <p:spPr bwMode="auto">
          <a:xfrm flipH="1" flipV="1">
            <a:off x="7314020" y="2086513"/>
            <a:ext cx="496480" cy="21799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59" name="Picture 97" descr="Integrator_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17007" y="2009986"/>
            <a:ext cx="710963" cy="60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6" descr="C:\Users\matthew.f.DANIEL\Desktop\ART\Huey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46575" flipH="1">
            <a:off x="7764264" y="1084210"/>
            <a:ext cx="1080093" cy="714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6881" y="1882008"/>
            <a:ext cx="1837139" cy="409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Footer Placeholder 1"/>
          <p:cNvSpPr>
            <a:spLocks noGrp="1"/>
          </p:cNvSpPr>
          <p:nvPr/>
        </p:nvSpPr>
        <p:spPr>
          <a:xfrm>
            <a:off x="1290041" y="6565201"/>
            <a:ext cx="6477000" cy="298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900" kern="1200" baseline="0">
                <a:solidFill>
                  <a:srgbClr val="898989"/>
                </a:solidFill>
                <a:latin typeface="Tahoma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Approved for public release; distribution is unlimited.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01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noFill/>
        <a:ln w="22225">
          <a:solidFill>
            <a:schemeClr val="tx1"/>
          </a:solidFill>
          <a:round/>
          <a:headEnd/>
          <a:tailEnd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</a:objectDefaults>
  <a:extraClrSchemeLst/>
  <a:extLst>
    <a:ext uri="{05A4C25C-085E-4340-85A3-A5531E510DB2}">
      <thm15:themeFamily xmlns:thm15="http://schemas.microsoft.com/office/thememl/2012/main" name="STO" id="{3BB486E4-8042-4DBF-B084-7793236FFC9F}" vid="{160786F3-9B19-45D1-A045-89054D1E3D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 PowerPoint Template</Template>
  <TotalTime>13622</TotalTime>
  <Words>701</Words>
  <Application>Microsoft Office PowerPoint</Application>
  <PresentationFormat>On-screen Show (4:3)</PresentationFormat>
  <Paragraphs>182</Paragraphs>
  <Slides>10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ＭＳ Ｐゴシック</vt:lpstr>
      <vt:lpstr>ＭＳ Ｐゴシック</vt:lpstr>
      <vt:lpstr>Arial</vt:lpstr>
      <vt:lpstr>Calibri</vt:lpstr>
      <vt:lpstr>Georgia</vt:lpstr>
      <vt:lpstr>Tahoma</vt:lpstr>
      <vt:lpstr>Wingdings</vt:lpstr>
      <vt:lpstr>Wingdings 2</vt:lpstr>
      <vt:lpstr>STO</vt:lpstr>
      <vt:lpstr>Equation</vt:lpstr>
      <vt:lpstr>Advanced RF Mapping – RadioMap</vt:lpstr>
      <vt:lpstr>Program Purpose</vt:lpstr>
      <vt:lpstr>RadioMap Overview</vt:lpstr>
      <vt:lpstr>Building a RadioMap</vt:lpstr>
      <vt:lpstr>PRISM RF Fusion Example</vt:lpstr>
      <vt:lpstr>Propagation Model Approach</vt:lpstr>
      <vt:lpstr>RadioMap Architecture </vt:lpstr>
      <vt:lpstr>Flexibility to Support Multiple Environments</vt:lpstr>
      <vt:lpstr>Major Program Efforts Leading to Transition(s)</vt:lpstr>
      <vt:lpstr>PowerPoint Presentation</vt:lpstr>
    </vt:vector>
  </TitlesOfParts>
  <Company>Wyle Information Systems - DARPA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 Program Review Template</dc:title>
  <dc:creator>joseph.evans@darpa.mil</dc:creator>
  <cp:lastModifiedBy>Schuette, Jason (contr-sto)</cp:lastModifiedBy>
  <cp:revision>384</cp:revision>
  <cp:lastPrinted>2014-10-31T12:55:08Z</cp:lastPrinted>
  <dcterms:created xsi:type="dcterms:W3CDTF">2014-07-08T13:54:55Z</dcterms:created>
  <dcterms:modified xsi:type="dcterms:W3CDTF">2016-04-03T20:54:52Z</dcterms:modified>
</cp:coreProperties>
</file>