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15" r:id="rId2"/>
    <p:sldMasterId id="2147483728" r:id="rId3"/>
    <p:sldMasterId id="2147483741" r:id="rId4"/>
    <p:sldMasterId id="2147483760" r:id="rId5"/>
  </p:sldMasterIdLst>
  <p:notesMasterIdLst>
    <p:notesMasterId r:id="rId28"/>
  </p:notesMasterIdLst>
  <p:handoutMasterIdLst>
    <p:handoutMasterId r:id="rId29"/>
  </p:handoutMasterIdLst>
  <p:sldIdLst>
    <p:sldId id="375" r:id="rId6"/>
    <p:sldId id="378" r:id="rId7"/>
    <p:sldId id="380" r:id="rId8"/>
    <p:sldId id="381" r:id="rId9"/>
    <p:sldId id="287" r:id="rId10"/>
    <p:sldId id="382" r:id="rId11"/>
    <p:sldId id="388" r:id="rId12"/>
    <p:sldId id="402" r:id="rId13"/>
    <p:sldId id="383" r:id="rId14"/>
    <p:sldId id="389" r:id="rId15"/>
    <p:sldId id="394" r:id="rId16"/>
    <p:sldId id="395" r:id="rId17"/>
    <p:sldId id="405" r:id="rId18"/>
    <p:sldId id="385" r:id="rId19"/>
    <p:sldId id="396" r:id="rId20"/>
    <p:sldId id="384" r:id="rId21"/>
    <p:sldId id="397" r:id="rId22"/>
    <p:sldId id="374" r:id="rId23"/>
    <p:sldId id="398" r:id="rId24"/>
    <p:sldId id="399" r:id="rId25"/>
    <p:sldId id="367" r:id="rId26"/>
    <p:sldId id="4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p15:clr>
            <a:srgbClr val="A4A3A4"/>
          </p15:clr>
        </p15:guide>
        <p15:guide id="2" orient="horz" pos="140">
          <p15:clr>
            <a:srgbClr val="A4A3A4"/>
          </p15:clr>
        </p15:guide>
        <p15:guide id="3" orient="horz" pos="796">
          <p15:clr>
            <a:srgbClr val="A4A3A4"/>
          </p15:clr>
        </p15:guide>
        <p15:guide id="4" pos="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E7E7"/>
    <a:srgbClr val="55555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8990" autoAdjust="0"/>
  </p:normalViewPr>
  <p:slideViewPr>
    <p:cSldViewPr snapToGrid="0">
      <p:cViewPr varScale="1">
        <p:scale>
          <a:sx n="57" d="100"/>
          <a:sy n="57" d="100"/>
        </p:scale>
        <p:origin x="442" y="48"/>
      </p:cViewPr>
      <p:guideLst>
        <p:guide orient="horz" pos="3936"/>
        <p:guide orient="horz" pos="140"/>
        <p:guide orient="horz" pos="796"/>
        <p:guide pos="1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BF2F6-126B-DD46-AC63-E6A25CA0138F}" type="datetimeFigureOut">
              <a:rPr lang="en-US" smtClean="0"/>
              <a:pPr/>
              <a:t>4/6/2016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FD9D62-B136-E94F-96CE-4C292AF564A4}" type="slidenum">
              <a:rPr lang="en-US" smtClean="0"/>
              <a:pPr/>
              <a:t>‹#›</a:t>
            </a:fld>
            <a:endParaRPr lang="en-US"/>
          </a:p>
        </p:txBody>
      </p:sp>
    </p:spTree>
    <p:extLst>
      <p:ext uri="{BB962C8B-B14F-4D97-AF65-F5344CB8AC3E}">
        <p14:creationId xmlns:p14="http://schemas.microsoft.com/office/powerpoint/2010/main" val="1820241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D944A-C07D-4D62-8D42-AF9916A58BAB}" type="datetimeFigureOut">
              <a:rPr lang="en-US" smtClean="0"/>
              <a:pPr/>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9487E-648B-4C72-9031-EFA8CC2FE88C}" type="slidenum">
              <a:rPr lang="en-US" smtClean="0"/>
              <a:pPr/>
              <a:t>‹#›</a:t>
            </a:fld>
            <a:endParaRPr lang="en-US"/>
          </a:p>
        </p:txBody>
      </p:sp>
    </p:spTree>
    <p:extLst>
      <p:ext uri="{BB962C8B-B14F-4D97-AF65-F5344CB8AC3E}">
        <p14:creationId xmlns:p14="http://schemas.microsoft.com/office/powerpoint/2010/main" val="239179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a:t>
            </a:fld>
            <a:endParaRPr lang="en-US"/>
          </a:p>
        </p:txBody>
      </p:sp>
    </p:spTree>
    <p:extLst>
      <p:ext uri="{BB962C8B-B14F-4D97-AF65-F5344CB8AC3E}">
        <p14:creationId xmlns:p14="http://schemas.microsoft.com/office/powerpoint/2010/main" val="10860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Advances in equipment design and packaging have produced low-cost wideband receivers that can be remotely controlled by capable search and analysis</a:t>
            </a:r>
            <a:r>
              <a:rPr lang="en-US" baseline="0" dirty="0" smtClean="0"/>
              <a:t> </a:t>
            </a:r>
            <a:r>
              <a:rPr lang="en-US" dirty="0" smtClean="0"/>
              <a:t>software.</a:t>
            </a:r>
            <a:r>
              <a:rPr lang="en-US" baseline="0" dirty="0" smtClean="0"/>
              <a:t>  The devices can be shipped to a trouble site and controlled from distant end for troubleshooting, service measurements, interference detection, classification and mitigation.</a:t>
            </a:r>
            <a:endParaRPr lang="en-US"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3</a:t>
            </a:fld>
            <a:endParaRPr lang="en-US"/>
          </a:p>
        </p:txBody>
      </p:sp>
    </p:spTree>
    <p:extLst>
      <p:ext uri="{BB962C8B-B14F-4D97-AF65-F5344CB8AC3E}">
        <p14:creationId xmlns:p14="http://schemas.microsoft.com/office/powerpoint/2010/main" val="174757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those new to this product, here is a brief description.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one thousand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units shipped worldwide and used in a variety of applications – many in use 24 hours per day, 7 days per week.  A large percentage of the sensors are mounted outdoors; and they are immersed in the active RF environment.  The rugged design and robust packaging has yielded a very high reliability on this product (about 2% annual failure rate).  The N6841A incorporates the following basic elements: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20MHz to 6GHz tuning range</a:t>
            </a:r>
          </a:p>
          <a:p>
            <a:pPr lvl="0"/>
            <a:r>
              <a:rPr lang="en-US" sz="1200" kern="1200" dirty="0" smtClean="0">
                <a:solidFill>
                  <a:schemeClr val="tx1"/>
                </a:solidFill>
                <a:effectLst/>
                <a:latin typeface="+mn-lt"/>
                <a:ea typeface="+mn-ea"/>
                <a:cs typeface="+mn-cs"/>
              </a:rPr>
              <a:t>20MHz processing bandwidth (completely digital IF)</a:t>
            </a:r>
          </a:p>
          <a:p>
            <a:pPr lvl="0"/>
            <a:r>
              <a:rPr lang="en-US" sz="1200" kern="1200" dirty="0" smtClean="0">
                <a:solidFill>
                  <a:schemeClr val="tx1"/>
                </a:solidFill>
                <a:effectLst/>
                <a:latin typeface="+mn-lt"/>
                <a:ea typeface="+mn-ea"/>
                <a:cs typeface="+mn-cs"/>
              </a:rPr>
              <a:t>4.8 seconds of capture memory (20MHz wide)</a:t>
            </a:r>
          </a:p>
          <a:p>
            <a:pPr lvl="0"/>
            <a:r>
              <a:rPr lang="en-US" sz="1200" kern="1200" dirty="0" smtClean="0">
                <a:solidFill>
                  <a:schemeClr val="tx1"/>
                </a:solidFill>
                <a:effectLst/>
                <a:latin typeface="+mn-lt"/>
                <a:ea typeface="+mn-ea"/>
                <a:cs typeface="+mn-cs"/>
              </a:rPr>
              <a:t>Integrated GPS receiver used for location and time synchronization</a:t>
            </a:r>
          </a:p>
          <a:p>
            <a:pPr lvl="0"/>
            <a:r>
              <a:rPr lang="en-US" sz="1200" kern="1200" dirty="0" smtClean="0">
                <a:solidFill>
                  <a:schemeClr val="tx1"/>
                </a:solidFill>
                <a:effectLst/>
                <a:latin typeface="+mn-lt"/>
                <a:ea typeface="+mn-ea"/>
                <a:cs typeface="+mn-cs"/>
              </a:rPr>
              <a:t>Compact, low-power design (draws 30W maximum)</a:t>
            </a:r>
          </a:p>
          <a:p>
            <a:pPr lvl="0"/>
            <a:r>
              <a:rPr lang="en-US" sz="1200" kern="1200" dirty="0" smtClean="0">
                <a:solidFill>
                  <a:schemeClr val="tx1"/>
                </a:solidFill>
                <a:effectLst/>
                <a:latin typeface="+mn-lt"/>
                <a:ea typeface="+mn-ea"/>
                <a:cs typeface="+mn-cs"/>
              </a:rPr>
              <a:t>Standard 100 </a:t>
            </a:r>
            <a:r>
              <a:rPr lang="en-US" sz="1200" kern="1200" dirty="0" err="1" smtClean="0">
                <a:solidFill>
                  <a:schemeClr val="tx1"/>
                </a:solidFill>
                <a:effectLst/>
                <a:latin typeface="+mn-lt"/>
                <a:ea typeface="+mn-ea"/>
                <a:cs typeface="+mn-cs"/>
              </a:rPr>
              <a:t>baseT</a:t>
            </a:r>
            <a:r>
              <a:rPr lang="en-US" sz="1200" kern="1200" dirty="0" smtClean="0">
                <a:solidFill>
                  <a:schemeClr val="tx1"/>
                </a:solidFill>
                <a:effectLst/>
                <a:latin typeface="+mn-lt"/>
                <a:ea typeface="+mn-ea"/>
                <a:cs typeface="+mn-cs"/>
              </a:rPr>
              <a:t> network interface for data output, command and control</a:t>
            </a:r>
          </a:p>
          <a:p>
            <a:pPr lvl="0"/>
            <a:r>
              <a:rPr lang="en-US" sz="1200" kern="1200" dirty="0" smtClean="0">
                <a:solidFill>
                  <a:schemeClr val="tx1"/>
                </a:solidFill>
                <a:effectLst/>
                <a:latin typeface="+mn-lt"/>
                <a:ea typeface="+mn-ea"/>
                <a:cs typeface="+mn-cs"/>
              </a:rPr>
              <a:t>Integrated 2-port RF Input Switch</a:t>
            </a:r>
          </a:p>
          <a:p>
            <a:pPr lvl="0"/>
            <a:r>
              <a:rPr lang="en-US" sz="1200" kern="1200" dirty="0" smtClean="0">
                <a:solidFill>
                  <a:schemeClr val="tx1"/>
                </a:solidFill>
                <a:effectLst/>
                <a:latin typeface="+mn-lt"/>
                <a:ea typeface="+mn-ea"/>
                <a:cs typeface="+mn-cs"/>
              </a:rPr>
              <a:t>7 pre-selector bands</a:t>
            </a:r>
          </a:p>
          <a:p>
            <a:pPr lvl="0"/>
            <a:r>
              <a:rPr lang="en-US" sz="1200" kern="1200" dirty="0" smtClean="0">
                <a:solidFill>
                  <a:schemeClr val="tx1"/>
                </a:solidFill>
                <a:effectLst/>
                <a:latin typeface="+mn-lt"/>
                <a:ea typeface="+mn-ea"/>
                <a:cs typeface="+mn-cs"/>
              </a:rPr>
              <a:t>Onboard computer (LINUX kernel) and FPGA</a:t>
            </a:r>
          </a:p>
          <a:p>
            <a:endParaRPr lang="en-US" dirty="0" smtClean="0"/>
          </a:p>
          <a:p>
            <a:r>
              <a:rPr lang="en-US" dirty="0" smtClean="0"/>
              <a:t>And now, I’ll describe the primary software application used with the RF Sensor.</a:t>
            </a:r>
            <a:endParaRPr lang="en-US" dirty="0"/>
          </a:p>
        </p:txBody>
      </p:sp>
      <p:sp>
        <p:nvSpPr>
          <p:cNvPr id="4" name="Slide Number Placeholder 3"/>
          <p:cNvSpPr>
            <a:spLocks noGrp="1"/>
          </p:cNvSpPr>
          <p:nvPr>
            <p:ph type="sldNum" sz="quarter" idx="10"/>
          </p:nvPr>
        </p:nvSpPr>
        <p:spPr/>
        <p:txBody>
          <a:bodyPr/>
          <a:lstStyle/>
          <a:p>
            <a:fld id="{C08731A5-374A-4324-BDE8-D9921A02F95D}" type="slidenum">
              <a:rPr lang="en-US" smtClean="0"/>
              <a:t>4</a:t>
            </a:fld>
            <a:endParaRPr lang="en-US"/>
          </a:p>
        </p:txBody>
      </p:sp>
    </p:spTree>
    <p:extLst>
      <p:ext uri="{BB962C8B-B14F-4D97-AF65-F5344CB8AC3E}">
        <p14:creationId xmlns:p14="http://schemas.microsoft.com/office/powerpoint/2010/main" val="53037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exciting.  We are</a:t>
            </a:r>
            <a:r>
              <a:rPr lang="en-US" baseline="0" dirty="0" smtClean="0"/>
              <a:t> introducing a new Keysight lab designed broadband antenna for use with the RF Sensor and other spectrum analyzer products.  We expect shipments to begin in September.</a:t>
            </a:r>
          </a:p>
          <a:p>
            <a:endParaRPr lang="en-US" baseline="0" dirty="0" smtClean="0"/>
          </a:p>
          <a:p>
            <a:r>
              <a:rPr lang="en-US" baseline="0" dirty="0" smtClean="0"/>
              <a:t>Best part of the pattern is from 300MHz to 6GHz, but expected to be useable down to 20MHz.</a:t>
            </a:r>
            <a:endParaRPr lang="en-US" dirty="0"/>
          </a:p>
        </p:txBody>
      </p:sp>
      <p:sp>
        <p:nvSpPr>
          <p:cNvPr id="4" name="Slide Number Placeholder 3"/>
          <p:cNvSpPr>
            <a:spLocks noGrp="1"/>
          </p:cNvSpPr>
          <p:nvPr>
            <p:ph type="sldNum" sz="quarter" idx="10"/>
          </p:nvPr>
        </p:nvSpPr>
        <p:spPr/>
        <p:txBody>
          <a:bodyPr/>
          <a:lstStyle/>
          <a:p>
            <a:fld id="{C08731A5-374A-4324-BDE8-D9921A02F95D}" type="slidenum">
              <a:rPr lang="en-US" smtClean="0"/>
              <a:t>8</a:t>
            </a:fld>
            <a:endParaRPr lang="en-US"/>
          </a:p>
        </p:txBody>
      </p:sp>
    </p:spTree>
    <p:extLst>
      <p:ext uri="{BB962C8B-B14F-4D97-AF65-F5344CB8AC3E}">
        <p14:creationId xmlns:p14="http://schemas.microsoft.com/office/powerpoint/2010/main" val="350384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 Surveyor 4D is the</a:t>
            </a:r>
            <a:r>
              <a:rPr lang="en-US" baseline="0" dirty="0" smtClean="0"/>
              <a:t> most comprehensive and flexible spectrum monitoring software available commercially in the world today.</a:t>
            </a:r>
          </a:p>
          <a:p>
            <a:endParaRPr lang="en-US" baseline="0" dirty="0" smtClean="0"/>
          </a:p>
          <a:p>
            <a:r>
              <a:rPr lang="en-US" baseline="0" dirty="0" smtClean="0"/>
              <a:t>Key points are:</a:t>
            </a:r>
          </a:p>
          <a:p>
            <a:pPr marL="171450" indent="-171450">
              <a:buFontTx/>
              <a:buChar char="-"/>
            </a:pPr>
            <a:r>
              <a:rPr lang="en-US" baseline="0" dirty="0" smtClean="0"/>
              <a:t>Robust energy detection algorithms</a:t>
            </a:r>
          </a:p>
          <a:p>
            <a:pPr marL="171450" indent="-171450">
              <a:buFontTx/>
              <a:buChar char="-"/>
            </a:pPr>
            <a:r>
              <a:rPr lang="en-US" baseline="0" dirty="0" smtClean="0"/>
              <a:t>Database support</a:t>
            </a:r>
          </a:p>
          <a:p>
            <a:pPr marL="171450" indent="-171450">
              <a:buFontTx/>
              <a:buChar char="-"/>
            </a:pPr>
            <a:r>
              <a:rPr lang="en-US" baseline="0" dirty="0" smtClean="0"/>
              <a:t>Integrated Modulation classification</a:t>
            </a:r>
          </a:p>
          <a:p>
            <a:pPr marL="171450" indent="-171450">
              <a:buFontTx/>
              <a:buChar char="-"/>
            </a:pPr>
            <a:r>
              <a:rPr lang="en-US" baseline="0" dirty="0" smtClean="0"/>
              <a:t>It is customizable – making good opportunities to sell services.</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C08731A5-374A-4324-BDE8-D9921A02F95D}" type="slidenum">
              <a:rPr lang="en-US" smtClean="0"/>
              <a:t>10</a:t>
            </a:fld>
            <a:endParaRPr lang="en-US"/>
          </a:p>
        </p:txBody>
      </p:sp>
    </p:spTree>
    <p:extLst>
      <p:ext uri="{BB962C8B-B14F-4D97-AF65-F5344CB8AC3E}">
        <p14:creationId xmlns:p14="http://schemas.microsoft.com/office/powerpoint/2010/main" val="277273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Modulation format and symbol rate</a:t>
            </a:r>
            <a:r>
              <a:rPr lang="en-US" baseline="0" dirty="0" smtClean="0"/>
              <a:t> are additional signal parameters used to classify signal energy.   The ability to isolate signals that meet a specific frequency plan, bandwidth filter, modulation format and symbol rate is a powerful tool for intercept and collection missions.</a:t>
            </a:r>
          </a:p>
          <a:p>
            <a:endParaRPr lang="en-US" dirty="0" smtClean="0"/>
          </a:p>
          <a:p>
            <a:r>
              <a:rPr lang="en-US" dirty="0" smtClean="0"/>
              <a:t>Once the signal has</a:t>
            </a:r>
            <a:r>
              <a:rPr lang="en-US" baseline="0" dirty="0" smtClean="0"/>
              <a:t> been classified as a likely candidate, it can be collected (recorded) for additional processing.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S4D has an embedded (optional) Modulation classifier that can support either Survey or Intercept tasks.  This example report shows 4800 baud signal</a:t>
            </a:r>
            <a:r>
              <a:rPr lang="en-US" baseline="0" dirty="0" smtClean="0"/>
              <a:t> energy in the 700 MHz band.</a:t>
            </a:r>
            <a:endParaRPr lang="en-US" dirty="0" smtClean="0"/>
          </a:p>
          <a:p>
            <a:endParaRPr lang="en-US" dirty="0"/>
          </a:p>
        </p:txBody>
      </p:sp>
      <p:sp>
        <p:nvSpPr>
          <p:cNvPr id="4" name="Slide Number Placeholder 3"/>
          <p:cNvSpPr>
            <a:spLocks noGrp="1"/>
          </p:cNvSpPr>
          <p:nvPr>
            <p:ph type="sldNum" sz="quarter" idx="10"/>
          </p:nvPr>
        </p:nvSpPr>
        <p:spPr/>
        <p:txBody>
          <a:bodyPr/>
          <a:lstStyle/>
          <a:p>
            <a:fld id="{C08731A5-374A-4324-BDE8-D9921A02F95D}" type="slidenum">
              <a:rPr lang="en-US" smtClean="0"/>
              <a:t>11</a:t>
            </a:fld>
            <a:endParaRPr lang="en-US"/>
          </a:p>
        </p:txBody>
      </p:sp>
    </p:spTree>
    <p:extLst>
      <p:ext uri="{BB962C8B-B14F-4D97-AF65-F5344CB8AC3E}">
        <p14:creationId xmlns:p14="http://schemas.microsoft.com/office/powerpoint/2010/main" val="419037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t>
            </a:r>
            <a:r>
              <a:rPr lang="en-US" baseline="0" dirty="0" smtClean="0"/>
              <a:t> facilitates this with a robust spectral shape detection scheme as seen in this example.  Once the signal is observed in the spectrum and recorded, this type of detector requires no frequency channel plan to work.</a:t>
            </a:r>
            <a:endParaRPr lang="en-US" dirty="0"/>
          </a:p>
        </p:txBody>
      </p:sp>
      <p:sp>
        <p:nvSpPr>
          <p:cNvPr id="4" name="Slide Number Placeholder 3"/>
          <p:cNvSpPr>
            <a:spLocks noGrp="1"/>
          </p:cNvSpPr>
          <p:nvPr>
            <p:ph type="sldNum" sz="quarter" idx="10"/>
          </p:nvPr>
        </p:nvSpPr>
        <p:spPr/>
        <p:txBody>
          <a:bodyPr/>
          <a:lstStyle/>
          <a:p>
            <a:fld id="{C08731A5-374A-4324-BDE8-D9921A02F95D}" type="slidenum">
              <a:rPr lang="en-US" smtClean="0"/>
              <a:t>12</a:t>
            </a:fld>
            <a:endParaRPr lang="en-US"/>
          </a:p>
        </p:txBody>
      </p:sp>
    </p:spTree>
    <p:extLst>
      <p:ext uri="{BB962C8B-B14F-4D97-AF65-F5344CB8AC3E}">
        <p14:creationId xmlns:p14="http://schemas.microsoft.com/office/powerpoint/2010/main" val="126999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of sensors are synchronized with make TDOA or RSS geolocation measurements with the N6854A geolocation server software.</a:t>
            </a:r>
            <a:endParaRPr lang="en-US" dirty="0"/>
          </a:p>
        </p:txBody>
      </p:sp>
      <p:sp>
        <p:nvSpPr>
          <p:cNvPr id="4" name="Slide Number Placeholder 3"/>
          <p:cNvSpPr>
            <a:spLocks noGrp="1"/>
          </p:cNvSpPr>
          <p:nvPr>
            <p:ph type="sldNum" sz="quarter" idx="10"/>
          </p:nvPr>
        </p:nvSpPr>
        <p:spPr/>
        <p:txBody>
          <a:bodyPr/>
          <a:lstStyle/>
          <a:p>
            <a:fld id="{C08731A5-374A-4324-BDE8-D9921A02F95D}" type="slidenum">
              <a:rPr lang="en-US" smtClean="0"/>
              <a:t>15</a:t>
            </a:fld>
            <a:endParaRPr lang="en-US"/>
          </a:p>
        </p:txBody>
      </p:sp>
    </p:spTree>
    <p:extLst>
      <p:ext uri="{BB962C8B-B14F-4D97-AF65-F5344CB8AC3E}">
        <p14:creationId xmlns:p14="http://schemas.microsoft.com/office/powerpoint/2010/main" val="2772734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22" descr="footer_two-tone_revised_5-16_cir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4" name="Picture 26" descr="spark-385_15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pic>
        <p:nvPicPr>
          <p:cNvPr id="16" name="Picture 15" descr="Anticipate-_Accelerate-_Achieve-Wordmark-Lockup-White.png"/>
          <p:cNvPicPr>
            <a:picLocks noChangeAspect="1"/>
          </p:cNvPicPr>
          <p:nvPr userDrawn="1"/>
        </p:nvPicPr>
        <p:blipFill>
          <a:blip r:embed="rId5"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97581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2678953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62628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8592634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rgbClr val="FFFFFF"/>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pic>
        <p:nvPicPr>
          <p:cNvPr id="11" name="Picture 22" descr="footer_two-tone_revised_5-16_cir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4" name="Picture 26" descr="spark-385_15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5"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6" name="Picture 15" descr="Anticipate-_Accelerate-_Achieve-Wordmark-Lockup-White.png"/>
          <p:cNvPicPr>
            <a:picLocks noChangeAspect="1"/>
          </p:cNvPicPr>
          <p:nvPr userDrawn="1"/>
        </p:nvPicPr>
        <p:blipFill>
          <a:blip r:embed="rId5"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31575314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6" descr="spark-385_15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882652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5917899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1256327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0087837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2323315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6050006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6" descr="spark-385_15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9891797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2128228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84763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6668873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69596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7980036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rgbClr val="FFFFFF"/>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pic>
        <p:nvPicPr>
          <p:cNvPr id="11" name="Picture 22" descr="footer_two-tone_revised_5-16_cir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4" name="Picture 26" descr="spark-385_15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5"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6" name="Picture 15" descr="Anticipate-_Accelerate-_Achieve-Wordmark-Lockup-White.png"/>
          <p:cNvPicPr>
            <a:picLocks noChangeAspect="1"/>
          </p:cNvPicPr>
          <p:nvPr userDrawn="1"/>
        </p:nvPicPr>
        <p:blipFill>
          <a:blip r:embed="rId5"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2061888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6" descr="spark-385_15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7329697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030063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3302573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119892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3516898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5802458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6392059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4725527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221721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7615044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30831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6435434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200" name="Picture 19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19525121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Title Slide">
    <p:bg bwMode="gray">
      <p:bgPr>
        <a:solidFill>
          <a:schemeClr val="bg1"/>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rotWithShape="1">
          <a:blip r:embed="rId2" cstate="email">
            <a:extLst>
              <a:ext uri="{28A0092B-C50C-407E-A947-70E740481C1C}">
                <a14:useLocalDpi xmlns:a14="http://schemas.microsoft.com/office/drawing/2010/main"/>
              </a:ext>
            </a:extLst>
          </a:blip>
          <a:srcRect r="20072"/>
          <a:stretch/>
        </p:blipFill>
        <p:spPr>
          <a:xfrm>
            <a:off x="4386805" y="2492875"/>
            <a:ext cx="4454981" cy="4380974"/>
          </a:xfrm>
          <a:prstGeom prst="rect">
            <a:avLst/>
          </a:prstGeom>
        </p:spPr>
      </p:pic>
      <p:grpSp>
        <p:nvGrpSpPr>
          <p:cNvPr id="136" name="Group 135"/>
          <p:cNvGrpSpPr/>
          <p:nvPr/>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200" name="Picture 19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1862551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2" name="Picture 1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20443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3839045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lvl1pPr>
              <a:defRPr>
                <a:solidFill>
                  <a:srgbClr val="E90029"/>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004274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7" name="Picture 6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4031597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555115"/>
            <a:ext cx="7172326" cy="4024074"/>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a:t>
            </a:fld>
            <a:endParaRPr lang="en-US" dirty="0"/>
          </a:p>
        </p:txBody>
      </p:sp>
      <p:sp>
        <p:nvSpPr>
          <p:cNvPr id="24" name="Text Placeholder 17"/>
          <p:cNvSpPr>
            <a:spLocks noGrp="1"/>
          </p:cNvSpPr>
          <p:nvPr>
            <p:ph type="body" sz="quarter" idx="13" hasCustomPrompt="1"/>
          </p:nvPr>
        </p:nvSpPr>
        <p:spPr>
          <a:xfrm>
            <a:off x="762000" y="9144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lgn="r">
              <a:defRPr>
                <a:solidFill>
                  <a:srgbClr val="E90029"/>
                </a:solidFill>
              </a:defRPr>
            </a:lvl1pPr>
          </a:lstStyle>
          <a:p>
            <a:r>
              <a:rPr lang="en-US" smtClean="0"/>
              <a:t>RF Sensor Networks</a:t>
            </a:r>
            <a:endParaRPr lang="en-US" dirty="0"/>
          </a:p>
        </p:txBody>
      </p:sp>
      <p:sp>
        <p:nvSpPr>
          <p:cNvPr id="6" name="Slide Number Placeholder 5"/>
          <p:cNvSpPr>
            <a:spLocks noGrp="1"/>
          </p:cNvSpPr>
          <p:nvPr>
            <p:ph type="sldNum" sz="quarter" idx="12"/>
          </p:nvPr>
        </p:nvSpPr>
        <p:spPr>
          <a:xfrm>
            <a:off x="8396288" y="1679575"/>
            <a:ext cx="275272" cy="365125"/>
          </a:xfrm>
        </p:spPr>
        <p:txBody>
          <a:bodyPr/>
          <a:lstStyle>
            <a:lvl1pPr>
              <a:defRPr>
                <a:solidFill>
                  <a:srgbClr val="E90029"/>
                </a:solidFill>
              </a:defRPr>
            </a:lvl1pPr>
          </a:lstStyle>
          <a:p>
            <a:fld id="{793EC66B-EF27-4603-8557-B6CFD2D77735}" type="slidenum">
              <a:rPr lang="en-US" smtClean="0"/>
              <a:pPr/>
              <a:t>‹#›</a:t>
            </a:fld>
            <a:endParaRPr lang="en-US" dirty="0"/>
          </a:p>
        </p:txBody>
      </p:sp>
      <p:pic>
        <p:nvPicPr>
          <p:cNvPr id="135" name="Picture 1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
        <p:nvSpPr>
          <p:cNvPr id="136" name="TextBox 135"/>
          <p:cNvSpPr txBox="1"/>
          <p:nvPr/>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smtClean="0">
                <a:solidFill>
                  <a:srgbClr val="E90029"/>
                </a:solidFill>
              </a:rPr>
              <a:t>Page</a:t>
            </a:r>
          </a:p>
        </p:txBody>
      </p:sp>
    </p:spTree>
    <p:extLst>
      <p:ext uri="{BB962C8B-B14F-4D97-AF65-F5344CB8AC3E}">
        <p14:creationId xmlns:p14="http://schemas.microsoft.com/office/powerpoint/2010/main" val="204629884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0767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0767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RF Sensor Networks</a:t>
            </a:r>
            <a:endParaRPr lang="en-US" dirty="0"/>
          </a:p>
        </p:txBody>
      </p:sp>
      <p:sp>
        <p:nvSpPr>
          <p:cNvPr id="7" name="Slide Number Placeholder 6"/>
          <p:cNvSpPr>
            <a:spLocks noGrp="1"/>
          </p:cNvSpPr>
          <p:nvPr>
            <p:ph type="sldNum" sz="quarter" idx="12"/>
          </p:nvPr>
        </p:nvSpPr>
        <p:spPr/>
        <p:txBody>
          <a:bodyPr/>
          <a:lstStyle>
            <a:lvl1pPr>
              <a:defRPr>
                <a:solidFill>
                  <a:srgbClr val="E90029"/>
                </a:solidFill>
              </a:defRPr>
            </a:lvl1pPr>
          </a:lstStyle>
          <a:p>
            <a:fld id="{793EC66B-EF27-4603-8557-B6CFD2D77735}" type="slidenum">
              <a:rPr lang="en-US" smtClean="0"/>
              <a:pPr/>
              <a:t>‹#›</a:t>
            </a:fld>
            <a:endParaRPr lang="en-US" dirty="0"/>
          </a:p>
        </p:txBody>
      </p:sp>
      <p:sp>
        <p:nvSpPr>
          <p:cNvPr id="18" name="Text Placeholder 17"/>
          <p:cNvSpPr>
            <a:spLocks noGrp="1"/>
          </p:cNvSpPr>
          <p:nvPr>
            <p:ph type="body" sz="quarter" idx="13" hasCustomPrompt="1"/>
          </p:nvPr>
        </p:nvSpPr>
        <p:spPr>
          <a:xfrm>
            <a:off x="762000" y="9144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1"/>
            <a:ext cx="3822192"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1"/>
            <a:ext cx="3822192"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lvl1pPr>
              <a:defRPr>
                <a:solidFill>
                  <a:srgbClr val="E90029"/>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1"/>
            <a:ext cx="4947286"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1"/>
            <a:ext cx="2689860" cy="3736023"/>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7350166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200"/>
            <a:ext cx="5110163" cy="4048125"/>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1"/>
            <a:ext cx="2689860" cy="3736023"/>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046877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p>
            <a:fld id="{793EC66B-EF27-4603-8557-B6CFD2D77735}" type="slidenum">
              <a:rPr lang="en-US" smtClean="0"/>
              <a:pPr/>
              <a:t>‹#›</a:t>
            </a:fld>
            <a:endParaRPr lang="en-US" dirty="0"/>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Tree>
    <p:extLst>
      <p:ext uri="{BB962C8B-B14F-4D97-AF65-F5344CB8AC3E}">
        <p14:creationId xmlns:p14="http://schemas.microsoft.com/office/powerpoint/2010/main" val="38440766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p>
            <a:fld id="{793EC66B-EF27-4603-8557-B6CFD2D77735}" type="slidenum">
              <a:rPr lang="en-US" smtClean="0"/>
              <a:pPr/>
              <a:t>‹#›</a:t>
            </a:fld>
            <a:endParaRPr lang="en-US" dirty="0"/>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066441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5016210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
        <p:nvSpPr>
          <p:cNvPr id="7" name="Text Placeholder 17"/>
          <p:cNvSpPr>
            <a:spLocks noGrp="1"/>
          </p:cNvSpPr>
          <p:nvPr>
            <p:ph type="body" sz="quarter" idx="13" hasCustomPrompt="1"/>
          </p:nvPr>
        </p:nvSpPr>
        <p:spPr>
          <a:xfrm>
            <a:off x="762000" y="9144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RF Sensor Networks</a:t>
            </a:r>
            <a:endParaRPr lang="en-US" dirty="0"/>
          </a:p>
        </p:txBody>
      </p:sp>
      <p:sp>
        <p:nvSpPr>
          <p:cNvPr id="4" name="Slide Number Placeholder 3"/>
          <p:cNvSpPr>
            <a:spLocks noGrp="1"/>
          </p:cNvSpPr>
          <p:nvPr>
            <p:ph type="sldNum" sz="quarter" idx="12"/>
          </p:nvPr>
        </p:nvSpPr>
        <p:spPr/>
        <p:txBody>
          <a:body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1256327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328003892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solidFill>
        <a:effectLst/>
      </p:bgPr>
    </p:bg>
    <p:spTree>
      <p:nvGrpSpPr>
        <p:cNvPr id="1" name=""/>
        <p:cNvGrpSpPr/>
        <p:nvPr/>
      </p:nvGrpSpPr>
      <p:grpSpPr>
        <a:xfrm>
          <a:off x="0" y="0"/>
          <a:ext cx="0" cy="0"/>
          <a:chOff x="0" y="0"/>
          <a:chExt cx="0" cy="0"/>
        </a:xfrm>
      </p:grpSpPr>
      <p:pic>
        <p:nvPicPr>
          <p:cNvPr id="71" name="Picture 70"/>
          <p:cNvPicPr>
            <a:picLocks noChangeAspect="1"/>
          </p:cNvPicPr>
          <p:nvPr userDrawn="1"/>
        </p:nvPicPr>
        <p:blipFill rotWithShape="1">
          <a:blip r:embed="rId2" cstate="email">
            <a:extLst>
              <a:ext uri="{28A0092B-C50C-407E-A947-70E740481C1C}">
                <a14:useLocalDpi xmlns:a14="http://schemas.microsoft.com/office/drawing/2010/main"/>
              </a:ext>
            </a:extLst>
          </a:blip>
          <a:srcRect r="18459"/>
          <a:stretch/>
        </p:blipFill>
        <p:spPr>
          <a:xfrm>
            <a:off x="4386805" y="2493873"/>
            <a:ext cx="4543835" cy="4379976"/>
          </a:xfrm>
          <a:prstGeom prst="rect">
            <a:avLst/>
          </a:prstGeom>
        </p:spPr>
      </p:pic>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9" name="Picture 6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118025784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18781706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0259871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5" name="Group 4"/>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209883375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7192010" cy="5143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52474" y="1555115"/>
            <a:ext cx="7172326" cy="4024074"/>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
        <p:nvSpPr>
          <p:cNvPr id="7" name="Text Placeholder 17"/>
          <p:cNvSpPr>
            <a:spLocks noGrp="1"/>
          </p:cNvSpPr>
          <p:nvPr>
            <p:ph type="body" sz="quarter" idx="13" hasCustomPrompt="1"/>
          </p:nvPr>
        </p:nvSpPr>
        <p:spPr>
          <a:xfrm>
            <a:off x="762000" y="9144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Click to edit Secondary Title (28 Pt)</a:t>
            </a:r>
            <a:endParaRPr lang="en-US" dirty="0"/>
          </a:p>
        </p:txBody>
      </p:sp>
    </p:spTree>
    <p:extLst>
      <p:ext uri="{BB962C8B-B14F-4D97-AF65-F5344CB8AC3E}">
        <p14:creationId xmlns:p14="http://schemas.microsoft.com/office/powerpoint/2010/main" val="318010334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baseline="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chemeClr val="tx2"/>
                </a:solidFill>
              </a:defRPr>
            </a:lvl1pPr>
          </a:lstStyle>
          <a:p>
            <a:r>
              <a:rPr lang="en-US" smtClean="0"/>
              <a:t>RF Sensor Networks</a:t>
            </a:r>
            <a:endParaRPr lang="en-US" dirty="0"/>
          </a:p>
        </p:txBody>
      </p:sp>
      <p:sp>
        <p:nvSpPr>
          <p:cNvPr id="6" name="Slide Number Placeholder 5"/>
          <p:cNvSpPr>
            <a:spLocks noGrp="1"/>
          </p:cNvSpPr>
          <p:nvPr>
            <p:ph type="sldNum" sz="quarter" idx="12"/>
          </p:nvPr>
        </p:nvSpPr>
        <p:spPr>
          <a:xfrm>
            <a:off x="8396288" y="1679575"/>
            <a:ext cx="275272" cy="365125"/>
          </a:xfrm>
        </p:spPr>
        <p:txBody>
          <a:bodyPr/>
          <a:lstStyle>
            <a:lvl1pPr>
              <a:defRPr>
                <a:solidFill>
                  <a:schemeClr val="tx2"/>
                </a:solidFill>
              </a:defRPr>
            </a:lvl1pPr>
          </a:lstStyle>
          <a:p>
            <a:fld id="{0D558541-60C9-42A2-8392-FF12533A6B7A}" type="slidenum">
              <a:rPr lang="en-US" smtClean="0"/>
              <a:pPr/>
              <a:t>‹#›</a:t>
            </a:fld>
            <a:endParaRPr lang="en-US" dirty="0"/>
          </a:p>
        </p:txBody>
      </p:sp>
      <p:sp>
        <p:nvSpPr>
          <p:cNvPr id="136" name="TextBox 135"/>
          <p:cNvSpPr txBox="1"/>
          <p:nvPr userDrawn="1"/>
        </p:nvSpPr>
        <p:spPr>
          <a:xfrm>
            <a:off x="8084820" y="1904212"/>
            <a:ext cx="269304" cy="140488"/>
          </a:xfrm>
          <a:prstGeom prst="rect">
            <a:avLst/>
          </a:prstGeom>
          <a:noFill/>
        </p:spPr>
        <p:txBody>
          <a:bodyPr wrap="none" lIns="0" tIns="0" rIns="0" bIns="0" rtlCol="0" anchor="b">
            <a:spAutoFit/>
          </a:bodyPr>
          <a:lstStyle/>
          <a:p>
            <a:pPr>
              <a:lnSpc>
                <a:spcPct val="110000"/>
              </a:lnSpc>
            </a:pPr>
            <a:r>
              <a:rPr lang="en-US" sz="900" dirty="0" smtClean="0">
                <a:solidFill>
                  <a:schemeClr val="tx2"/>
                </a:solidFill>
              </a:rPr>
              <a:t>Page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2672638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1369511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0767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0767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
        <p:nvSpPr>
          <p:cNvPr id="8" name="Text Placeholder 17"/>
          <p:cNvSpPr>
            <a:spLocks noGrp="1"/>
          </p:cNvSpPr>
          <p:nvPr>
            <p:ph type="body" sz="quarter" idx="13" hasCustomPrompt="1"/>
          </p:nvPr>
        </p:nvSpPr>
        <p:spPr>
          <a:xfrm>
            <a:off x="762000" y="9144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Click to edit Secondary Title (28 Pt)</a:t>
            </a:r>
            <a:endParaRPr lang="en-US" dirty="0"/>
          </a:p>
        </p:txBody>
      </p:sp>
    </p:spTree>
    <p:extLst>
      <p:ext uri="{BB962C8B-B14F-4D97-AF65-F5344CB8AC3E}">
        <p14:creationId xmlns:p14="http://schemas.microsoft.com/office/powerpoint/2010/main" val="252388013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1"/>
            <a:ext cx="3822192"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1"/>
            <a:ext cx="3822192"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5128832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1"/>
            <a:ext cx="4947286" cy="3736023"/>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1"/>
            <a:ext cx="2689860" cy="3736023"/>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93045598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200"/>
            <a:ext cx="5110163" cy="4048125"/>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1"/>
            <a:ext cx="2689860" cy="3736023"/>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1807404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Tree>
    <p:extLst>
      <p:ext uri="{BB962C8B-B14F-4D97-AF65-F5344CB8AC3E}">
        <p14:creationId xmlns:p14="http://schemas.microsoft.com/office/powerpoint/2010/main" val="6979939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RF Sensor Networks</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057773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
        <p:nvSpPr>
          <p:cNvPr id="6" name="Text Placeholder 17"/>
          <p:cNvSpPr>
            <a:spLocks noGrp="1"/>
          </p:cNvSpPr>
          <p:nvPr>
            <p:ph type="body" sz="quarter" idx="13" hasCustomPrompt="1"/>
          </p:nvPr>
        </p:nvSpPr>
        <p:spPr>
          <a:xfrm>
            <a:off x="762000" y="9144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Click to edit Secondary Title (28 Pt)</a:t>
            </a:r>
            <a:endParaRPr lang="en-US" dirty="0"/>
          </a:p>
        </p:txBody>
      </p:sp>
    </p:spTree>
    <p:extLst>
      <p:ext uri="{BB962C8B-B14F-4D97-AF65-F5344CB8AC3E}">
        <p14:creationId xmlns:p14="http://schemas.microsoft.com/office/powerpoint/2010/main" val="5660966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95400" y="6118860"/>
            <a:ext cx="1143000" cy="365125"/>
          </a:xfrm>
          <a:prstGeom prst="rect">
            <a:avLst/>
          </a:prstGeom>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smtClean="0"/>
              <a:t>RF Sensor Networks</a:t>
            </a: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568858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057149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986832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46758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7.png"/><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AA-hero-ppt-Title-Black.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7"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4623737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hf hdr="0" dt="0"/>
  <p:txStyles>
    <p:titleStyle>
      <a:lvl1pPr algn="l" defTabSz="914400" rtl="0" eaLnBrk="1" latinLnBrk="0" hangingPunct="1">
        <a:spcBef>
          <a:spcPct val="0"/>
        </a:spcBef>
        <a:spcAft>
          <a:spcPts val="300"/>
        </a:spcAft>
        <a:buNone/>
        <a:defRPr sz="2800" b="1" kern="1200">
          <a:solidFill>
            <a:schemeClr val="bg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bg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7"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32283195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hdr="0" dt="0"/>
  <p:txStyles>
    <p:titleStyle>
      <a:lvl1pPr algn="l" defTabSz="914400" rtl="0" eaLnBrk="1" latinLnBrk="0" hangingPunct="1">
        <a:spcBef>
          <a:spcPct val="0"/>
        </a:spcBef>
        <a:spcAft>
          <a:spcPts val="300"/>
        </a:spcAft>
        <a:buNone/>
        <a:defRPr sz="2800" b="1" kern="1200">
          <a:solidFill>
            <a:schemeClr val="bg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bg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324600"/>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r>
              <a:rPr lang="en-US" smtClean="0"/>
              <a:t>RF Sensor Networks</a:t>
            </a:r>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6" cstate="email">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41924924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par>
    </p:tnLst>
  </p:timing>
  <p:hf hdr="0" dt="0"/>
  <p:txStyles>
    <p:titleStyle>
      <a:lvl1pPr algn="l" defTabSz="914400" rtl="0" eaLnBrk="1" latinLnBrk="0" hangingPunct="1">
        <a:spcBef>
          <a:spcPct val="0"/>
        </a:spcBef>
        <a:spcAft>
          <a:spcPts val="300"/>
        </a:spcAft>
        <a:buNone/>
        <a:defRPr sz="2800" b="1" kern="1200">
          <a:solidFill>
            <a:schemeClr val="bg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bg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bg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40005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555115"/>
            <a:ext cx="7172326" cy="402407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029960"/>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r>
              <a:rPr lang="en-US" smtClean="0"/>
              <a:t>RF Sensor Networks</a:t>
            </a:r>
            <a:endParaRPr lang="en-US" dirty="0"/>
          </a:p>
        </p:txBody>
      </p:sp>
      <p:sp>
        <p:nvSpPr>
          <p:cNvPr id="6" name="Slide Number Placeholder 5"/>
          <p:cNvSpPr>
            <a:spLocks noGrp="1"/>
          </p:cNvSpPr>
          <p:nvPr>
            <p:ph type="sldNum" sz="quarter" idx="4"/>
          </p:nvPr>
        </p:nvSpPr>
        <p:spPr>
          <a:xfrm>
            <a:off x="8396288" y="6129020"/>
            <a:ext cx="275272" cy="365125"/>
          </a:xfrm>
          <a:prstGeom prst="rect">
            <a:avLst/>
          </a:prstGeom>
        </p:spPr>
        <p:txBody>
          <a:bodyPr vert="horz" lIns="0" tIns="0" rIns="0" bIns="0" rtlCol="0" anchor="b"/>
          <a:lstStyle>
            <a:lvl1pPr algn="l">
              <a:lnSpc>
                <a:spcPct val="110000"/>
              </a:lnSpc>
              <a:defRPr sz="900">
                <a:solidFill>
                  <a:srgbClr val="E90029"/>
                </a:solidFill>
              </a:defRPr>
            </a:lvl1pPr>
          </a:lstStyle>
          <a:p>
            <a:fld id="{793EC66B-EF27-4603-8557-B6CFD2D77735}" type="slidenum">
              <a:rPr lang="en-US" smtClean="0"/>
              <a:pPr/>
              <a:t>‹#›</a:t>
            </a:fld>
            <a:endParaRPr lang="en-US" dirty="0"/>
          </a:p>
        </p:txBody>
      </p:sp>
      <p:pic>
        <p:nvPicPr>
          <p:cNvPr id="9" name="Picture 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
        <p:nvSpPr>
          <p:cNvPr id="15" name="Line 7"/>
          <p:cNvSpPr>
            <a:spLocks noChangeShapeType="1"/>
          </p:cNvSpPr>
          <p:nvPr/>
        </p:nvSpPr>
        <p:spPr bwMode="auto">
          <a:xfrm>
            <a:off x="6742655" y="60528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
          <p:cNvSpPr>
            <a:spLocks noChangeShapeType="1"/>
          </p:cNvSpPr>
          <p:nvPr/>
        </p:nvSpPr>
        <p:spPr bwMode="auto">
          <a:xfrm>
            <a:off x="7941580" y="60528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Box 80"/>
          <p:cNvSpPr txBox="1"/>
          <p:nvPr/>
        </p:nvSpPr>
        <p:spPr>
          <a:xfrm>
            <a:off x="8084820" y="6341796"/>
            <a:ext cx="269304" cy="152349"/>
          </a:xfrm>
          <a:prstGeom prst="rect">
            <a:avLst/>
          </a:prstGeom>
          <a:noFill/>
        </p:spPr>
        <p:txBody>
          <a:bodyPr wrap="none" lIns="0" tIns="0" rIns="0" bIns="0" rtlCol="0" anchor="b">
            <a:spAutoFit/>
          </a:bodyPr>
          <a:lstStyle/>
          <a:p>
            <a:pPr>
              <a:lnSpc>
                <a:spcPct val="110000"/>
              </a:lnSpc>
            </a:pPr>
            <a:r>
              <a:rPr lang="en-US" sz="900" dirty="0" smtClean="0">
                <a:solidFill>
                  <a:srgbClr val="E90029"/>
                </a:solidFill>
              </a:rPr>
              <a:t>Page</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8" r:id="rId16"/>
  </p:sldLayoutIdLst>
  <p:hf hd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4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4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400050"/>
            <a:ext cx="7192010" cy="73787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555115"/>
            <a:ext cx="7172326" cy="402407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029960"/>
            <a:ext cx="1038860" cy="464185"/>
          </a:xfrm>
          <a:prstGeom prst="rect">
            <a:avLst/>
          </a:prstGeom>
        </p:spPr>
        <p:txBody>
          <a:bodyPr vert="horz" lIns="0" tIns="0" rIns="0" bIns="0" rtlCol="0" anchor="b"/>
          <a:lstStyle>
            <a:lvl1pPr algn="l">
              <a:lnSpc>
                <a:spcPct val="110000"/>
              </a:lnSpc>
              <a:defRPr sz="900">
                <a:solidFill>
                  <a:schemeClr val="tx2"/>
                </a:solidFill>
              </a:defRPr>
            </a:lvl1pPr>
          </a:lstStyle>
          <a:p>
            <a:r>
              <a:rPr lang="en-US" smtClean="0"/>
              <a:t>RF Sensor Networks</a:t>
            </a:r>
            <a:endParaRPr lang="en-US" dirty="0"/>
          </a:p>
        </p:txBody>
      </p:sp>
      <p:sp>
        <p:nvSpPr>
          <p:cNvPr id="6" name="Slide Number Placeholder 5"/>
          <p:cNvSpPr>
            <a:spLocks noGrp="1"/>
          </p:cNvSpPr>
          <p:nvPr>
            <p:ph type="sldNum" sz="quarter" idx="4"/>
          </p:nvPr>
        </p:nvSpPr>
        <p:spPr>
          <a:xfrm>
            <a:off x="8396288" y="6129020"/>
            <a:ext cx="275272" cy="365125"/>
          </a:xfrm>
          <a:prstGeom prst="rect">
            <a:avLst/>
          </a:prstGeom>
        </p:spPr>
        <p:txBody>
          <a:bodyPr vert="horz" lIns="0" tIns="0" rIns="0" bIns="0" rtlCol="0" anchor="b"/>
          <a:lstStyle>
            <a:lvl1pPr algn="l">
              <a:lnSpc>
                <a:spcPct val="110000"/>
              </a:lnSpc>
              <a:defRPr sz="900">
                <a:solidFill>
                  <a:schemeClr val="tx2"/>
                </a:solidFill>
              </a:defRPr>
            </a:lvl1pPr>
          </a:lstStyle>
          <a:p>
            <a:fld id="{0D558541-60C9-42A2-8392-FF12533A6B7A}" type="slidenum">
              <a:rPr lang="en-US" smtClean="0"/>
              <a:pPr/>
              <a:t>‹#›</a:t>
            </a:fld>
            <a:endParaRPr lang="en-US" dirty="0"/>
          </a:p>
        </p:txBody>
      </p:sp>
      <p:sp>
        <p:nvSpPr>
          <p:cNvPr id="15" name="Line 7"/>
          <p:cNvSpPr>
            <a:spLocks noChangeShapeType="1"/>
          </p:cNvSpPr>
          <p:nvPr/>
        </p:nvSpPr>
        <p:spPr bwMode="auto">
          <a:xfrm>
            <a:off x="6742655" y="60528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 name="Line 7"/>
          <p:cNvSpPr>
            <a:spLocks noChangeShapeType="1"/>
          </p:cNvSpPr>
          <p:nvPr/>
        </p:nvSpPr>
        <p:spPr bwMode="auto">
          <a:xfrm>
            <a:off x="7941580" y="605282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1" name="TextBox 80"/>
          <p:cNvSpPr txBox="1"/>
          <p:nvPr/>
        </p:nvSpPr>
        <p:spPr>
          <a:xfrm>
            <a:off x="8084820" y="6353657"/>
            <a:ext cx="269304" cy="140488"/>
          </a:xfrm>
          <a:prstGeom prst="rect">
            <a:avLst/>
          </a:prstGeom>
          <a:noFill/>
        </p:spPr>
        <p:txBody>
          <a:bodyPr wrap="none" lIns="0" tIns="0" rIns="0" bIns="0" rtlCol="0" anchor="b">
            <a:spAutoFit/>
          </a:bodyPr>
          <a:lstStyle/>
          <a:p>
            <a:pPr>
              <a:lnSpc>
                <a:spcPct val="110000"/>
              </a:lnSpc>
            </a:pPr>
            <a:r>
              <a:rPr lang="en-US" sz="900" dirty="0" smtClean="0">
                <a:solidFill>
                  <a:schemeClr val="tx2"/>
                </a:solidFill>
              </a:rPr>
              <a:t>Page</a:t>
            </a:r>
          </a:p>
        </p:txBody>
      </p:sp>
      <p:pic>
        <p:nvPicPr>
          <p:cNvPr id="12" name="Picture 1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49580" y="6131587"/>
            <a:ext cx="1497330" cy="346050"/>
          </a:xfrm>
          <a:prstGeom prst="rect">
            <a:avLst/>
          </a:prstGeom>
        </p:spPr>
      </p:pic>
    </p:spTree>
    <p:extLst>
      <p:ext uri="{BB962C8B-B14F-4D97-AF65-F5344CB8AC3E}">
        <p14:creationId xmlns:p14="http://schemas.microsoft.com/office/powerpoint/2010/main" val="26610574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accent5"/>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2"/>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2"/>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chemeClr val="tx2">
              <a:lumMod val="60000"/>
              <a:lumOff val="40000"/>
            </a:schemeClr>
          </a:solidFill>
          <a:latin typeface="+mn-lt"/>
          <a:ea typeface="+mn-ea"/>
          <a:cs typeface="+mn-cs"/>
        </a:defRPr>
      </a:lvl3pPr>
      <a:lvl4pPr marL="1177925" indent="-161925" algn="l" defTabSz="914400" rtl="0" eaLnBrk="1" latinLnBrk="0" hangingPunct="1">
        <a:spcBef>
          <a:spcPts val="400"/>
        </a:spcBef>
        <a:buFont typeface="Arial" pitchFamily="34" charset="0"/>
        <a:buChar char="•"/>
        <a:defRPr sz="1400" kern="1200">
          <a:solidFill>
            <a:schemeClr val="tx2"/>
          </a:solidFill>
          <a:latin typeface="+mn-lt"/>
          <a:ea typeface="+mn-ea"/>
          <a:cs typeface="+mn-cs"/>
        </a:defRPr>
      </a:lvl4pPr>
      <a:lvl5pPr marL="1482725" indent="-171450" algn="l" defTabSz="914400" rtl="0" eaLnBrk="1" latinLnBrk="0" hangingPunct="1">
        <a:spcBef>
          <a:spcPts val="300"/>
        </a:spcBef>
        <a:buFont typeface="Arial" pitchFamily="34" charset="0"/>
        <a:buChar char="-"/>
        <a:defRPr sz="14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50.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50.xml"/><Relationship Id="rId6" Type="http://schemas.microsoft.com/office/2007/relationships/hdphoto" Target="../media/hdphoto1.wdp"/><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091" y="1566164"/>
            <a:ext cx="4377309" cy="1470025"/>
          </a:xfrm>
        </p:spPr>
        <p:txBody>
          <a:bodyPr/>
          <a:lstStyle/>
          <a:p>
            <a:r>
              <a:rPr lang="en-US" dirty="0" smtClean="0"/>
              <a:t>  </a:t>
            </a:r>
            <a:br>
              <a:rPr lang="en-US" dirty="0" smtClean="0"/>
            </a:br>
            <a:r>
              <a:rPr lang="en-US" dirty="0" smtClean="0"/>
              <a:t>Distributed, Synchronous RF Sensor Networks</a:t>
            </a:r>
            <a:br>
              <a:rPr lang="en-US" dirty="0" smtClean="0"/>
            </a:br>
            <a:endParaRPr lang="en-US" dirty="0">
              <a:solidFill>
                <a:srgbClr val="FF9900"/>
              </a:solidFill>
            </a:endParaRPr>
          </a:p>
        </p:txBody>
      </p:sp>
      <p:sp>
        <p:nvSpPr>
          <p:cNvPr id="4" name="Text Placeholder 3"/>
          <p:cNvSpPr>
            <a:spLocks noGrp="1"/>
          </p:cNvSpPr>
          <p:nvPr>
            <p:ph type="body" sz="quarter" idx="13"/>
          </p:nvPr>
        </p:nvSpPr>
        <p:spPr/>
        <p:txBody>
          <a:bodyPr/>
          <a:lstStyle/>
          <a:p>
            <a:r>
              <a:rPr lang="en-US" dirty="0" smtClean="0"/>
              <a:t>August 2015</a:t>
            </a:r>
            <a:endParaRPr lang="en-US" dirty="0"/>
          </a:p>
        </p:txBody>
      </p:sp>
      <p:sp>
        <p:nvSpPr>
          <p:cNvPr id="12" name="Date Placeholder 8"/>
          <p:cNvSpPr txBox="1">
            <a:spLocks/>
          </p:cNvSpPr>
          <p:nvPr/>
        </p:nvSpPr>
        <p:spPr>
          <a:xfrm>
            <a:off x="7543800" y="6662518"/>
            <a:ext cx="1371600" cy="1188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n-lt"/>
                <a:ea typeface="+mn-ea"/>
                <a:cs typeface="+mn-cs"/>
              </a:rPr>
              <a:t>June 2014</a:t>
            </a:r>
            <a:endParaRPr kumimoji="0" lang="en-US"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9"/>
          <p:cNvSpPr txBox="1">
            <a:spLocks/>
          </p:cNvSpPr>
          <p:nvPr/>
        </p:nvSpPr>
        <p:spPr>
          <a:xfrm>
            <a:off x="6858000" y="6543373"/>
            <a:ext cx="2057400" cy="1188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n-lt"/>
                <a:ea typeface="+mn-ea"/>
                <a:cs typeface="+mn-cs"/>
              </a:rPr>
              <a:t>Signal Networks Division</a:t>
            </a:r>
            <a:endParaRPr kumimoji="0" lang="en-US" sz="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Subtitle 4"/>
          <p:cNvSpPr>
            <a:spLocks noGrp="1"/>
          </p:cNvSpPr>
          <p:nvPr>
            <p:ph type="subTitle" idx="1"/>
          </p:nvPr>
        </p:nvSpPr>
        <p:spPr/>
        <p:txBody>
          <a:bodyPr/>
          <a:lstStyle/>
          <a:p>
            <a:r>
              <a:rPr lang="en-US" b="1" dirty="0" smtClean="0"/>
              <a:t>Raymond Shen, PhD</a:t>
            </a:r>
            <a:r>
              <a:rPr lang="en-US" dirty="0"/>
              <a:t/>
            </a:r>
            <a:br>
              <a:rPr lang="en-US" dirty="0"/>
            </a:br>
            <a:endParaRPr lang="en-US" dirty="0" smtClean="0"/>
          </a:p>
          <a:p>
            <a:endParaRPr lang="en-US" dirty="0"/>
          </a:p>
        </p:txBody>
      </p:sp>
    </p:spTree>
    <p:extLst>
      <p:ext uri="{BB962C8B-B14F-4D97-AF65-F5344CB8AC3E}">
        <p14:creationId xmlns:p14="http://schemas.microsoft.com/office/powerpoint/2010/main" val="3152644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Automating RF Survey, Signal Classification </a:t>
            </a:r>
            <a:endParaRPr lang="en-US" dirty="0"/>
          </a:p>
        </p:txBody>
      </p:sp>
      <p:sp>
        <p:nvSpPr>
          <p:cNvPr id="3" name="Content Placeholder 2"/>
          <p:cNvSpPr>
            <a:spLocks noGrp="1"/>
          </p:cNvSpPr>
          <p:nvPr>
            <p:ph idx="1"/>
          </p:nvPr>
        </p:nvSpPr>
        <p:spPr/>
        <p:txBody>
          <a:bodyPr/>
          <a:lstStyle/>
          <a:p>
            <a:r>
              <a:rPr lang="en-US" dirty="0" smtClean="0"/>
              <a:t>Awareness of spectrum use, advanced energy detection, trigger and automatic alarm tasking</a:t>
            </a:r>
          </a:p>
          <a:p>
            <a:r>
              <a:rPr lang="en-US" dirty="0" smtClean="0"/>
              <a:t>Creates SQL </a:t>
            </a:r>
            <a:r>
              <a:rPr lang="en-US" dirty="0"/>
              <a:t>database </a:t>
            </a:r>
            <a:r>
              <a:rPr lang="en-US" dirty="0" smtClean="0"/>
              <a:t/>
            </a:r>
            <a:br>
              <a:rPr lang="en-US" dirty="0" smtClean="0"/>
            </a:br>
            <a:r>
              <a:rPr lang="en-US" dirty="0" smtClean="0"/>
              <a:t>statistics </a:t>
            </a:r>
            <a:r>
              <a:rPr lang="en-US" dirty="0"/>
              <a:t>collection </a:t>
            </a:r>
            <a:r>
              <a:rPr lang="en-US" dirty="0" smtClean="0"/>
              <a:t/>
            </a:r>
            <a:br>
              <a:rPr lang="en-US" dirty="0" smtClean="0"/>
            </a:br>
            <a:r>
              <a:rPr lang="en-US" dirty="0" smtClean="0"/>
              <a:t>including:</a:t>
            </a:r>
          </a:p>
          <a:p>
            <a:pPr lvl="1"/>
            <a:r>
              <a:rPr lang="en-US" dirty="0" smtClean="0"/>
              <a:t>Externals/Internals</a:t>
            </a:r>
          </a:p>
          <a:p>
            <a:pPr lvl="1"/>
            <a:r>
              <a:rPr lang="en-US" dirty="0" smtClean="0"/>
              <a:t>A Priori knowledge</a:t>
            </a:r>
          </a:p>
          <a:p>
            <a:r>
              <a:rPr lang="en-US" dirty="0" smtClean="0"/>
              <a:t>Modulation and Symbol</a:t>
            </a:r>
            <a:br>
              <a:rPr lang="en-US" dirty="0" smtClean="0"/>
            </a:br>
            <a:r>
              <a:rPr lang="en-US" dirty="0" smtClean="0"/>
              <a:t>rate classification</a:t>
            </a:r>
          </a:p>
          <a:p>
            <a:r>
              <a:rPr lang="en-US" dirty="0" smtClean="0"/>
              <a:t>Flexible Search modes</a:t>
            </a:r>
            <a:br>
              <a:rPr lang="en-US" dirty="0" smtClean="0"/>
            </a:br>
            <a:r>
              <a:rPr lang="en-US" dirty="0" smtClean="0"/>
              <a:t>(single or multi-band)</a:t>
            </a:r>
            <a:endParaRPr lang="en-US" dirty="0"/>
          </a:p>
          <a:p>
            <a:r>
              <a:rPr lang="en-US" dirty="0" smtClean="0"/>
              <a:t>Execute automatic or manual IQ or demodulated audio collection</a:t>
            </a:r>
          </a:p>
          <a:p>
            <a:pPr lvl="1"/>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Text Placeholder 4"/>
          <p:cNvSpPr>
            <a:spLocks noGrp="1"/>
          </p:cNvSpPr>
          <p:nvPr>
            <p:ph type="body" sz="quarter" idx="13"/>
          </p:nvPr>
        </p:nvSpPr>
        <p:spPr/>
        <p:txBody>
          <a:bodyPr/>
          <a:lstStyle/>
          <a:p>
            <a:r>
              <a:rPr lang="en-US" dirty="0" smtClean="0"/>
              <a:t>Software Enabler: N6820ES Signal Surveyor 4D</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929196"/>
            <a:ext cx="5267210" cy="355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042340"/>
            <a:ext cx="3431345" cy="137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248639" y="1767271"/>
            <a:ext cx="1803921" cy="1729729"/>
          </a:xfrm>
          <a:prstGeom prst="ellipse">
            <a:avLst/>
          </a:prstGeom>
          <a:blipFill dpi="0" rotWithShape="1">
            <a:blip r:embed="rId5" cstate="email">
              <a:extLst>
                <a:ext uri="{28A0092B-C50C-407E-A947-70E740481C1C}">
                  <a14:useLocalDpi xmlns:a14="http://schemas.microsoft.com/office/drawing/2010/main"/>
                </a:ext>
              </a:extLst>
            </a:blip>
            <a:srcRect/>
            <a:stretch>
              <a:fillRect l="5000" t="4000" r="2000" b="4000"/>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0" name="TextBox 9"/>
          <p:cNvSpPr txBox="1"/>
          <p:nvPr/>
        </p:nvSpPr>
        <p:spPr>
          <a:xfrm>
            <a:off x="3505200" y="6096000"/>
            <a:ext cx="2667000" cy="646331"/>
          </a:xfrm>
          <a:prstGeom prst="rect">
            <a:avLst/>
          </a:prstGeom>
          <a:solidFill>
            <a:srgbClr val="FFC000"/>
          </a:solidFill>
        </p:spPr>
        <p:txBody>
          <a:bodyPr wrap="square" rtlCol="0">
            <a:spAutoFit/>
          </a:bodyPr>
          <a:lstStyle/>
          <a:p>
            <a:pPr algn="ctr"/>
            <a:r>
              <a:rPr lang="en-US" b="1" dirty="0" smtClean="0">
                <a:solidFill>
                  <a:schemeClr val="bg1"/>
                </a:solidFill>
              </a:rPr>
              <a:t>Licensed  SW www.keysight.com</a:t>
            </a:r>
            <a:endParaRPr lang="en-US" b="1" dirty="0">
              <a:solidFill>
                <a:schemeClr val="bg1"/>
              </a:solidFill>
            </a:endParaRPr>
          </a:p>
        </p:txBody>
      </p:sp>
      <p:sp>
        <p:nvSpPr>
          <p:cNvPr id="11"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10</a:t>
            </a:fld>
            <a:endParaRPr lang="en-US" dirty="0"/>
          </a:p>
        </p:txBody>
      </p:sp>
    </p:spTree>
    <p:extLst>
      <p:ext uri="{BB962C8B-B14F-4D97-AF65-F5344CB8AC3E}">
        <p14:creationId xmlns:p14="http://schemas.microsoft.com/office/powerpoint/2010/main" val="16752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Classification: The Signal Database</a:t>
            </a:r>
            <a:endParaRPr lang="en-US" dirty="0"/>
          </a:p>
        </p:txBody>
      </p:sp>
      <p:sp>
        <p:nvSpPr>
          <p:cNvPr id="3" name="Content Placeholder 2"/>
          <p:cNvSpPr>
            <a:spLocks noGrp="1"/>
          </p:cNvSpPr>
          <p:nvPr>
            <p:ph idx="1"/>
          </p:nvPr>
        </p:nvSpPr>
        <p:spPr>
          <a:xfrm>
            <a:off x="752474" y="1555115"/>
            <a:ext cx="7553326" cy="4024074"/>
          </a:xfrm>
        </p:spPr>
        <p:txBody>
          <a:bodyPr/>
          <a:lstStyle/>
          <a:p>
            <a:pPr marL="0" indent="0">
              <a:buNone/>
            </a:pPr>
            <a:r>
              <a:rPr lang="en-US" dirty="0" smtClean="0"/>
              <a:t>An example of the Signal Database in Surveyor 4D – it keeps track of signal “Internals”.  Classification takes place automatically or manually with Universal Signal Detection (Option USD) and Mod Rec (option MR1).</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t>11</a:t>
            </a:fld>
            <a:endParaRPr lang="en-US" dirty="0"/>
          </a:p>
        </p:txBody>
      </p:sp>
      <p:sp>
        <p:nvSpPr>
          <p:cNvPr id="6" name="Text Placeholder 5"/>
          <p:cNvSpPr>
            <a:spLocks noGrp="1"/>
          </p:cNvSpPr>
          <p:nvPr>
            <p:ph type="body" sz="quarter" idx="13"/>
          </p:nvPr>
        </p:nvSpPr>
        <p:spPr/>
        <p:txBody>
          <a:bodyPr/>
          <a:lstStyle/>
          <a:p>
            <a:r>
              <a:rPr lang="en-US" dirty="0" smtClean="0"/>
              <a:t>Using Surveyor 4D Modulation Recognition (MR1)</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556197"/>
            <a:ext cx="8991600" cy="23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4267201"/>
            <a:ext cx="4095751" cy="225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85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Classification: </a:t>
            </a:r>
            <a:endParaRPr lang="en-US" dirty="0"/>
          </a:p>
        </p:txBody>
      </p:sp>
      <p:sp>
        <p:nvSpPr>
          <p:cNvPr id="3" name="Content Placeholder 2"/>
          <p:cNvSpPr>
            <a:spLocks noGrp="1"/>
          </p:cNvSpPr>
          <p:nvPr>
            <p:ph idx="1"/>
          </p:nvPr>
        </p:nvSpPr>
        <p:spPr/>
        <p:txBody>
          <a:bodyPr/>
          <a:lstStyle/>
          <a:p>
            <a:pPr marL="0" indent="0">
              <a:buNone/>
            </a:pPr>
            <a:r>
              <a:rPr lang="en-US" dirty="0" smtClean="0"/>
              <a:t>Enables Surveyor 4D to classify signals with no frequency plan and minimal a priori knowledge.</a:t>
            </a:r>
          </a:p>
          <a:p>
            <a:pPr lvl="1"/>
            <a:r>
              <a:rPr lang="en-US" dirty="0" smtClean="0"/>
              <a:t>Frequency Range, Channel Plan plus Bandwidth Filter – this can help isolate candidates</a:t>
            </a:r>
          </a:p>
          <a:p>
            <a:pPr lvl="1"/>
            <a:r>
              <a:rPr lang="en-US" dirty="0" smtClean="0"/>
              <a:t>Once the signal has been recorded, a wideband detector (spectral shape template) that requires </a:t>
            </a:r>
            <a:r>
              <a:rPr lang="en-US" i="1" u="sng" dirty="0" smtClean="0"/>
              <a:t>no frequency plan </a:t>
            </a:r>
            <a:r>
              <a:rPr lang="en-US" dirty="0" smtClean="0"/>
              <a:t>can be used to isolate and collect candidate signals.</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t>12</a:t>
            </a:fld>
            <a:endParaRPr lang="en-US" dirty="0"/>
          </a:p>
        </p:txBody>
      </p:sp>
      <p:sp>
        <p:nvSpPr>
          <p:cNvPr id="6" name="Text Placeholder 5"/>
          <p:cNvSpPr>
            <a:spLocks noGrp="1"/>
          </p:cNvSpPr>
          <p:nvPr>
            <p:ph type="body" sz="quarter" idx="13"/>
          </p:nvPr>
        </p:nvSpPr>
        <p:spPr/>
        <p:txBody>
          <a:bodyPr/>
          <a:lstStyle/>
          <a:p>
            <a:r>
              <a:rPr lang="en-US" dirty="0" smtClean="0"/>
              <a:t>Universal Signal Detection (Option USD)</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4559" y="3794082"/>
            <a:ext cx="5917940" cy="235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169988" y="4326340"/>
            <a:ext cx="2485130" cy="2197289"/>
          </a:xfrm>
          <a:prstGeom prst="ellipse">
            <a:avLst/>
          </a:prstGeom>
          <a:blipFill>
            <a:blip r:embed="rId4"/>
            <a:stretch>
              <a:fillRect/>
            </a:stretch>
          </a:blip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Tree>
    <p:extLst>
      <p:ext uri="{BB962C8B-B14F-4D97-AF65-F5344CB8AC3E}">
        <p14:creationId xmlns:p14="http://schemas.microsoft.com/office/powerpoint/2010/main" val="65987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Classification: Multiple DDC Mode</a:t>
            </a:r>
            <a:endParaRPr lang="en-US" dirty="0"/>
          </a:p>
        </p:txBody>
      </p:sp>
      <p:sp>
        <p:nvSpPr>
          <p:cNvPr id="3" name="Content Placeholder 2"/>
          <p:cNvSpPr>
            <a:spLocks noGrp="1"/>
          </p:cNvSpPr>
          <p:nvPr>
            <p:ph idx="1"/>
          </p:nvPr>
        </p:nvSpPr>
        <p:spPr/>
        <p:txBody>
          <a:bodyPr/>
          <a:lstStyle/>
          <a:p>
            <a:r>
              <a:rPr lang="en-US" dirty="0" smtClean="0"/>
              <a:t>Beginning with version 2.0.5 of the RF Sensor software/firmware, Multiple DDC mode is an orderable option on the RF Sensor (as N6841A-MFP).</a:t>
            </a:r>
          </a:p>
          <a:p>
            <a:r>
              <a:rPr lang="en-US" dirty="0" smtClean="0"/>
              <a:t>This option enables a new FPGA image in the RF Sensor that will support up to 8 DDC’s each with streaming bandwidth up to </a:t>
            </a:r>
            <a:br>
              <a:rPr lang="en-US" dirty="0" smtClean="0"/>
            </a:br>
            <a:r>
              <a:rPr lang="en-US" dirty="0" smtClean="0"/>
              <a:t>200 kHz.</a:t>
            </a:r>
          </a:p>
          <a:p>
            <a:r>
              <a:rPr lang="en-US" dirty="0" smtClean="0"/>
              <a:t>These narrowband DDC’s </a:t>
            </a:r>
            <a:br>
              <a:rPr lang="en-US" dirty="0" smtClean="0"/>
            </a:br>
            <a:r>
              <a:rPr lang="en-US" dirty="0" smtClean="0"/>
              <a:t>are dynamically assigned </a:t>
            </a:r>
            <a:br>
              <a:rPr lang="en-US" dirty="0" smtClean="0"/>
            </a:br>
            <a:r>
              <a:rPr lang="en-US" dirty="0" smtClean="0"/>
              <a:t>to classify and collect signals </a:t>
            </a:r>
            <a:br>
              <a:rPr lang="en-US" dirty="0" smtClean="0"/>
            </a:br>
            <a:r>
              <a:rPr lang="en-US" dirty="0" smtClean="0"/>
              <a:t>of interest – based on </a:t>
            </a:r>
            <a:br>
              <a:rPr lang="en-US" dirty="0" smtClean="0"/>
            </a:br>
            <a:r>
              <a:rPr lang="en-US" dirty="0" smtClean="0"/>
              <a:t>external and/or internal </a:t>
            </a:r>
            <a:br>
              <a:rPr lang="en-US" dirty="0" smtClean="0"/>
            </a:br>
            <a:r>
              <a:rPr lang="en-US" dirty="0" smtClean="0"/>
              <a:t>characteristics.</a:t>
            </a:r>
          </a:p>
          <a:p>
            <a:r>
              <a:rPr lang="en-US" dirty="0" err="1" smtClean="0"/>
              <a:t>NarrowBand</a:t>
            </a:r>
            <a:r>
              <a:rPr lang="en-US" dirty="0" smtClean="0"/>
              <a:t> Recorder (NBR)</a:t>
            </a:r>
            <a:br>
              <a:rPr lang="en-US" dirty="0" smtClean="0"/>
            </a:br>
            <a:r>
              <a:rPr lang="en-US" dirty="0" smtClean="0"/>
              <a:t>feature can stream single channel of IQ data to disc with </a:t>
            </a:r>
            <a:r>
              <a:rPr lang="en-US" dirty="0"/>
              <a:t>b</a:t>
            </a:r>
            <a:r>
              <a:rPr lang="en-US" dirty="0" smtClean="0"/>
              <a:t>andwidth 	        up to 2MHz.</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13</a:t>
            </a:fld>
            <a:endParaRPr lang="en-US" dirty="0"/>
          </a:p>
        </p:txBody>
      </p:sp>
      <p:sp>
        <p:nvSpPr>
          <p:cNvPr id="6" name="Text Placeholder 5"/>
          <p:cNvSpPr>
            <a:spLocks noGrp="1"/>
          </p:cNvSpPr>
          <p:nvPr>
            <p:ph type="body" sz="quarter" idx="13"/>
          </p:nvPr>
        </p:nvSpPr>
        <p:spPr/>
        <p:txBody>
          <a:bodyPr/>
          <a:lstStyle/>
          <a:p>
            <a:r>
              <a:rPr lang="en-US" dirty="0" smtClean="0"/>
              <a:t>For Intercept and Collection Missions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4678" y="3200645"/>
            <a:ext cx="5012322" cy="2543226"/>
          </a:xfrm>
          <a:prstGeom prst="rect">
            <a:avLst/>
          </a:prstGeom>
        </p:spPr>
      </p:pic>
    </p:spTree>
    <p:extLst>
      <p:ext uri="{BB962C8B-B14F-4D97-AF65-F5344CB8AC3E}">
        <p14:creationId xmlns:p14="http://schemas.microsoft.com/office/powerpoint/2010/main" val="76268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8087360" cy="514350"/>
          </a:xfrm>
        </p:spPr>
        <p:txBody>
          <a:bodyPr/>
          <a:lstStyle/>
          <a:p>
            <a:r>
              <a:rPr lang="en-US" dirty="0" smtClean="0"/>
              <a:t>Applications that make Sensor networks plausible</a:t>
            </a:r>
            <a:endParaRPr lang="en-US" b="0" dirty="0"/>
          </a:p>
        </p:txBody>
      </p:sp>
      <p:sp>
        <p:nvSpPr>
          <p:cNvPr id="10"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14</a:t>
            </a:fld>
            <a:endParaRPr lang="en-US" dirty="0"/>
          </a:p>
        </p:txBody>
      </p:sp>
      <p:sp>
        <p:nvSpPr>
          <p:cNvPr id="4" name="Text Placeholder 3"/>
          <p:cNvSpPr>
            <a:spLocks noGrp="1"/>
          </p:cNvSpPr>
          <p:nvPr>
            <p:ph type="body" sz="quarter" idx="13"/>
          </p:nvPr>
        </p:nvSpPr>
        <p:spPr/>
        <p:txBody>
          <a:bodyPr/>
          <a:lstStyle/>
          <a:p>
            <a:r>
              <a:rPr lang="en-US" dirty="0" smtClean="0"/>
              <a:t>Built around the deployment process</a:t>
            </a:r>
            <a:endParaRPr lang="en-US" dirty="0"/>
          </a:p>
        </p:txBody>
      </p:sp>
      <p:sp>
        <p:nvSpPr>
          <p:cNvPr id="5" name="Rectangle 4"/>
          <p:cNvSpPr/>
          <p:nvPr/>
        </p:nvSpPr>
        <p:spPr>
          <a:xfrm>
            <a:off x="9144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Deployment Planning and modelling</a:t>
            </a:r>
          </a:p>
        </p:txBody>
      </p:sp>
      <p:sp>
        <p:nvSpPr>
          <p:cNvPr id="9" name="Rectangle 8"/>
          <p:cNvSpPr/>
          <p:nvPr/>
        </p:nvSpPr>
        <p:spPr>
          <a:xfrm>
            <a:off x="36957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RF Survey, Signal Classification</a:t>
            </a:r>
          </a:p>
        </p:txBody>
      </p:sp>
      <p:sp>
        <p:nvSpPr>
          <p:cNvPr id="11" name="Rectangle 10"/>
          <p:cNvSpPr/>
          <p:nvPr/>
        </p:nvSpPr>
        <p:spPr>
          <a:xfrm>
            <a:off x="6477000" y="2057400"/>
            <a:ext cx="1981200" cy="10668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Emitter Location</a:t>
            </a:r>
          </a:p>
        </p:txBody>
      </p:sp>
      <p:sp>
        <p:nvSpPr>
          <p:cNvPr id="12" name="Rectangle 11"/>
          <p:cNvSpPr/>
          <p:nvPr/>
        </p:nvSpPr>
        <p:spPr>
          <a:xfrm>
            <a:off x="22860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Signals Analysis</a:t>
            </a:r>
          </a:p>
        </p:txBody>
      </p:sp>
      <p:sp>
        <p:nvSpPr>
          <p:cNvPr id="13" name="Rectangle 12"/>
          <p:cNvSpPr/>
          <p:nvPr/>
        </p:nvSpPr>
        <p:spPr>
          <a:xfrm>
            <a:off x="50292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Spectrum Data and Report Generation</a:t>
            </a:r>
          </a:p>
        </p:txBody>
      </p:sp>
      <p:sp>
        <p:nvSpPr>
          <p:cNvPr id="17" name="Right Arrow 16"/>
          <p:cNvSpPr/>
          <p:nvPr/>
        </p:nvSpPr>
        <p:spPr>
          <a:xfrm>
            <a:off x="28956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9" name="Right Arrow 18"/>
          <p:cNvSpPr/>
          <p:nvPr/>
        </p:nvSpPr>
        <p:spPr>
          <a:xfrm>
            <a:off x="56388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21" name="Right Arrow 20"/>
          <p:cNvSpPr/>
          <p:nvPr/>
        </p:nvSpPr>
        <p:spPr>
          <a:xfrm>
            <a:off x="4267200" y="44196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cxnSp>
        <p:nvCxnSpPr>
          <p:cNvPr id="15" name="Elbow Connector 14"/>
          <p:cNvCxnSpPr/>
          <p:nvPr/>
        </p:nvCxnSpPr>
        <p:spPr>
          <a:xfrm rot="5400000">
            <a:off x="4876800" y="1524000"/>
            <a:ext cx="990600" cy="4191000"/>
          </a:xfrm>
          <a:prstGeom prst="bentConnector3">
            <a:avLst>
              <a:gd name="adj1" fmla="val 34471"/>
            </a:avLst>
          </a:prstGeom>
          <a:ln w="161925">
            <a:gradFill flip="none" rotWithShape="1">
              <a:gsLst>
                <a:gs pos="0">
                  <a:schemeClr val="tx1"/>
                </a:gs>
                <a:gs pos="9000">
                  <a:srgbClr val="E6E6E6"/>
                </a:gs>
                <a:gs pos="32001">
                  <a:srgbClr val="7D8496"/>
                </a:gs>
                <a:gs pos="52000">
                  <a:srgbClr val="E6E6E6"/>
                </a:gs>
                <a:gs pos="85001">
                  <a:srgbClr val="7D8496"/>
                </a:gs>
                <a:gs pos="100000">
                  <a:srgbClr val="E6E6E6"/>
                </a:gs>
              </a:gsLst>
              <a:lin ang="2700000" scaled="0"/>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84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7553960" cy="514350"/>
          </a:xfrm>
        </p:spPr>
        <p:txBody>
          <a:bodyPr/>
          <a:lstStyle/>
          <a:p>
            <a:r>
              <a:rPr lang="en-US" dirty="0" smtClean="0"/>
              <a:t>Emitter Location: N6854A Geo Server SW</a:t>
            </a:r>
            <a:endParaRPr lang="en-US" dirty="0"/>
          </a:p>
        </p:txBody>
      </p:sp>
      <p:sp>
        <p:nvSpPr>
          <p:cNvPr id="3" name="Content Placeholder 2"/>
          <p:cNvSpPr>
            <a:spLocks noGrp="1"/>
          </p:cNvSpPr>
          <p:nvPr>
            <p:ph idx="1"/>
          </p:nvPr>
        </p:nvSpPr>
        <p:spPr/>
        <p:txBody>
          <a:bodyPr/>
          <a:lstStyle/>
          <a:p>
            <a:pPr marL="0" indent="0">
              <a:buNone/>
            </a:pPr>
            <a:r>
              <a:rPr lang="en-US" dirty="0" smtClean="0"/>
              <a:t>Synchronizes a group of RF sensors to locate RF emitters using TDOA (Time Difference of Arrival), RSS (Received Signal Strength) or Hybrid algorithms.</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Text Placeholder 4"/>
          <p:cNvSpPr>
            <a:spLocks noGrp="1"/>
          </p:cNvSpPr>
          <p:nvPr>
            <p:ph type="body" sz="quarter" idx="13"/>
          </p:nvPr>
        </p:nvSpPr>
        <p:spPr>
          <a:xfrm>
            <a:off x="762000" y="914400"/>
            <a:ext cx="7466924" cy="457200"/>
          </a:xfrm>
        </p:spPr>
        <p:txBody>
          <a:bodyPr/>
          <a:lstStyle/>
          <a:p>
            <a:r>
              <a:rPr lang="en-US" dirty="0" smtClean="0"/>
              <a:t>Part of the Sensor Management Tool download</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904" y="2191949"/>
            <a:ext cx="6403597" cy="385994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145" y="3019937"/>
            <a:ext cx="5627248" cy="3031958"/>
          </a:xfrm>
          <a:prstGeom prst="rect">
            <a:avLst/>
          </a:prstGeom>
        </p:spPr>
      </p:pic>
      <p:sp>
        <p:nvSpPr>
          <p:cNvPr id="10" name="TextBox 9"/>
          <p:cNvSpPr txBox="1"/>
          <p:nvPr/>
        </p:nvSpPr>
        <p:spPr>
          <a:xfrm>
            <a:off x="3505200" y="6096000"/>
            <a:ext cx="2667000" cy="646331"/>
          </a:xfrm>
          <a:prstGeom prst="rect">
            <a:avLst/>
          </a:prstGeom>
          <a:solidFill>
            <a:srgbClr val="FFC000"/>
          </a:solidFill>
        </p:spPr>
        <p:txBody>
          <a:bodyPr wrap="square" rtlCol="0">
            <a:spAutoFit/>
          </a:bodyPr>
          <a:lstStyle/>
          <a:p>
            <a:pPr algn="ctr"/>
            <a:r>
              <a:rPr lang="en-US" b="1" dirty="0" smtClean="0">
                <a:solidFill>
                  <a:schemeClr val="bg1"/>
                </a:solidFill>
              </a:rPr>
              <a:t>Licensed  SW www.keysight.com</a:t>
            </a:r>
            <a:endParaRPr lang="en-US" b="1" dirty="0">
              <a:solidFill>
                <a:schemeClr val="bg1"/>
              </a:solidFill>
            </a:endParaRPr>
          </a:p>
        </p:txBody>
      </p:sp>
      <p:sp>
        <p:nvSpPr>
          <p:cNvPr id="12"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15</a:t>
            </a:fld>
            <a:endParaRPr lang="en-US" dirty="0"/>
          </a:p>
        </p:txBody>
      </p:sp>
    </p:spTree>
    <p:extLst>
      <p:ext uri="{BB962C8B-B14F-4D97-AF65-F5344CB8AC3E}">
        <p14:creationId xmlns:p14="http://schemas.microsoft.com/office/powerpoint/2010/main" val="2167381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8087360" cy="514350"/>
          </a:xfrm>
        </p:spPr>
        <p:txBody>
          <a:bodyPr/>
          <a:lstStyle/>
          <a:p>
            <a:r>
              <a:rPr lang="en-US" dirty="0" smtClean="0"/>
              <a:t>Applications that make Sensor networks plausible</a:t>
            </a:r>
            <a:endParaRPr lang="en-US" b="0" dirty="0"/>
          </a:p>
        </p:txBody>
      </p:sp>
      <p:sp>
        <p:nvSpPr>
          <p:cNvPr id="10"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16</a:t>
            </a:fld>
            <a:endParaRPr lang="en-US" dirty="0"/>
          </a:p>
        </p:txBody>
      </p:sp>
      <p:sp>
        <p:nvSpPr>
          <p:cNvPr id="4" name="Text Placeholder 3"/>
          <p:cNvSpPr>
            <a:spLocks noGrp="1"/>
          </p:cNvSpPr>
          <p:nvPr>
            <p:ph type="body" sz="quarter" idx="13"/>
          </p:nvPr>
        </p:nvSpPr>
        <p:spPr/>
        <p:txBody>
          <a:bodyPr/>
          <a:lstStyle/>
          <a:p>
            <a:r>
              <a:rPr lang="en-US" dirty="0" smtClean="0"/>
              <a:t>Built around the deployment process</a:t>
            </a:r>
            <a:endParaRPr lang="en-US" dirty="0"/>
          </a:p>
        </p:txBody>
      </p:sp>
      <p:sp>
        <p:nvSpPr>
          <p:cNvPr id="5" name="Rectangle 4"/>
          <p:cNvSpPr/>
          <p:nvPr/>
        </p:nvSpPr>
        <p:spPr>
          <a:xfrm>
            <a:off x="9144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Deployment Planning and modelling</a:t>
            </a:r>
          </a:p>
        </p:txBody>
      </p:sp>
      <p:sp>
        <p:nvSpPr>
          <p:cNvPr id="9" name="Rectangle 8"/>
          <p:cNvSpPr/>
          <p:nvPr/>
        </p:nvSpPr>
        <p:spPr>
          <a:xfrm>
            <a:off x="36957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RF Survey, Signal Classification</a:t>
            </a:r>
          </a:p>
        </p:txBody>
      </p:sp>
      <p:sp>
        <p:nvSpPr>
          <p:cNvPr id="11" name="Rectangle 10"/>
          <p:cNvSpPr/>
          <p:nvPr/>
        </p:nvSpPr>
        <p:spPr>
          <a:xfrm>
            <a:off x="64770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Emitter Location</a:t>
            </a:r>
          </a:p>
        </p:txBody>
      </p:sp>
      <p:sp>
        <p:nvSpPr>
          <p:cNvPr id="12" name="Rectangle 11"/>
          <p:cNvSpPr/>
          <p:nvPr/>
        </p:nvSpPr>
        <p:spPr>
          <a:xfrm>
            <a:off x="2286000" y="4114800"/>
            <a:ext cx="1981200" cy="10668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Signals Analysis</a:t>
            </a:r>
          </a:p>
        </p:txBody>
      </p:sp>
      <p:sp>
        <p:nvSpPr>
          <p:cNvPr id="13" name="Rectangle 12"/>
          <p:cNvSpPr/>
          <p:nvPr/>
        </p:nvSpPr>
        <p:spPr>
          <a:xfrm>
            <a:off x="50292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Spectrum Data and Report Generation</a:t>
            </a:r>
          </a:p>
        </p:txBody>
      </p:sp>
      <p:sp>
        <p:nvSpPr>
          <p:cNvPr id="17" name="Right Arrow 16"/>
          <p:cNvSpPr/>
          <p:nvPr/>
        </p:nvSpPr>
        <p:spPr>
          <a:xfrm>
            <a:off x="28956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9" name="Right Arrow 18"/>
          <p:cNvSpPr/>
          <p:nvPr/>
        </p:nvSpPr>
        <p:spPr>
          <a:xfrm>
            <a:off x="56388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21" name="Right Arrow 20"/>
          <p:cNvSpPr/>
          <p:nvPr/>
        </p:nvSpPr>
        <p:spPr>
          <a:xfrm>
            <a:off x="4267200" y="44196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cxnSp>
        <p:nvCxnSpPr>
          <p:cNvPr id="15" name="Elbow Connector 14"/>
          <p:cNvCxnSpPr/>
          <p:nvPr/>
        </p:nvCxnSpPr>
        <p:spPr>
          <a:xfrm rot="5400000">
            <a:off x="4876800" y="1524000"/>
            <a:ext cx="990600" cy="4191000"/>
          </a:xfrm>
          <a:prstGeom prst="bentConnector3">
            <a:avLst>
              <a:gd name="adj1" fmla="val 34471"/>
            </a:avLst>
          </a:prstGeom>
          <a:ln w="161925">
            <a:gradFill flip="none" rotWithShape="1">
              <a:gsLst>
                <a:gs pos="0">
                  <a:schemeClr val="tx1"/>
                </a:gs>
                <a:gs pos="9000">
                  <a:srgbClr val="E6E6E6"/>
                </a:gs>
                <a:gs pos="32001">
                  <a:srgbClr val="7D8496"/>
                </a:gs>
                <a:gs pos="52000">
                  <a:srgbClr val="E6E6E6"/>
                </a:gs>
                <a:gs pos="85001">
                  <a:srgbClr val="7D8496"/>
                </a:gs>
                <a:gs pos="100000">
                  <a:srgbClr val="E6E6E6"/>
                </a:gs>
              </a:gsLst>
              <a:lin ang="2700000" scaled="0"/>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843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Signals analysis </a:t>
            </a:r>
            <a:r>
              <a:rPr lang="en-US" dirty="0"/>
              <a:t>&amp;</a:t>
            </a:r>
            <a:r>
              <a:rPr lang="en-US" dirty="0" smtClean="0"/>
              <a:t> identification: 89601B</a:t>
            </a:r>
            <a:endParaRPr lang="en-US" dirty="0"/>
          </a:p>
        </p:txBody>
      </p:sp>
      <p:sp>
        <p:nvSpPr>
          <p:cNvPr id="7" name="Content Placeholder 6"/>
          <p:cNvSpPr>
            <a:spLocks noGrp="1"/>
          </p:cNvSpPr>
          <p:nvPr>
            <p:ph idx="1"/>
          </p:nvPr>
        </p:nvSpPr>
        <p:spPr>
          <a:xfrm>
            <a:off x="752474" y="1825752"/>
            <a:ext cx="7781926" cy="4727448"/>
          </a:xfrm>
        </p:spPr>
        <p:txBody>
          <a:bodyPr/>
          <a:lstStyle/>
          <a:p>
            <a:pPr marL="0" indent="0">
              <a:buNone/>
            </a:pPr>
            <a:r>
              <a:rPr lang="en-US" dirty="0" smtClean="0"/>
              <a:t>Once an IQ recording is made of the interference event, it can be loaded into </a:t>
            </a:r>
            <a:r>
              <a:rPr lang="en-US" dirty="0" smtClean="0">
                <a:solidFill>
                  <a:srgbClr val="C00000"/>
                </a:solidFill>
              </a:rPr>
              <a:t>Keysight 89601B Vector Signal Analysis software </a:t>
            </a:r>
            <a:r>
              <a:rPr lang="en-US" dirty="0" smtClean="0"/>
              <a:t>and analyzed.</a:t>
            </a:r>
            <a:endParaRPr lang="en-US" dirty="0"/>
          </a:p>
        </p:txBody>
      </p:sp>
      <p:sp>
        <p:nvSpPr>
          <p:cNvPr id="3" name="Footer Placeholder 2"/>
          <p:cNvSpPr>
            <a:spLocks noGrp="1"/>
          </p:cNvSpPr>
          <p:nvPr>
            <p:ph type="ftr" sz="quarter" idx="11"/>
          </p:nvPr>
        </p:nvSpPr>
        <p:spPr/>
        <p:txBody>
          <a:bodyPr/>
          <a:lstStyle/>
          <a:p>
            <a:r>
              <a:rPr lang="en-US" smtClean="0"/>
              <a:t>RF Sensor Networks</a:t>
            </a:r>
            <a:endParaRPr lang="en-US"/>
          </a:p>
        </p:txBody>
      </p:sp>
      <p:sp>
        <p:nvSpPr>
          <p:cNvPr id="8" name="Text Placeholder 7"/>
          <p:cNvSpPr>
            <a:spLocks noGrp="1"/>
          </p:cNvSpPr>
          <p:nvPr>
            <p:ph type="body" sz="quarter" idx="13"/>
          </p:nvPr>
        </p:nvSpPr>
        <p:spPr>
          <a:xfrm>
            <a:off x="761999" y="838200"/>
            <a:ext cx="7439465" cy="457200"/>
          </a:xfrm>
        </p:spPr>
        <p:txBody>
          <a:bodyPr/>
          <a:lstStyle/>
          <a:p>
            <a:r>
              <a:rPr lang="en-US" dirty="0" smtClean="0"/>
              <a:t>Refer </a:t>
            </a:r>
            <a:r>
              <a:rPr lang="en-US" smtClean="0"/>
              <a:t>to Recommendation </a:t>
            </a:r>
            <a:r>
              <a:rPr lang="en-US" dirty="0" smtClean="0"/>
              <a:t>ITU-R SM.1600, “</a:t>
            </a:r>
            <a:r>
              <a:rPr lang="en-US" i="1" u="sng" dirty="0" smtClean="0"/>
              <a:t>Technical identification of digital signals</a:t>
            </a:r>
            <a:r>
              <a:rPr lang="en-US" dirty="0" smtClean="0"/>
              <a: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2588456"/>
            <a:ext cx="5483073" cy="2857376"/>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4178" y="3352800"/>
            <a:ext cx="4867422" cy="2736589"/>
          </a:xfrm>
          <a:prstGeom prst="rect">
            <a:avLst/>
          </a:prstGeom>
        </p:spPr>
      </p:pic>
      <p:sp>
        <p:nvSpPr>
          <p:cNvPr id="9" name="TextBox 8"/>
          <p:cNvSpPr txBox="1"/>
          <p:nvPr/>
        </p:nvSpPr>
        <p:spPr>
          <a:xfrm>
            <a:off x="3505200" y="6096000"/>
            <a:ext cx="2667000" cy="646331"/>
          </a:xfrm>
          <a:prstGeom prst="rect">
            <a:avLst/>
          </a:prstGeom>
          <a:solidFill>
            <a:srgbClr val="FFC000"/>
          </a:solidFill>
        </p:spPr>
        <p:txBody>
          <a:bodyPr wrap="square" rtlCol="0">
            <a:spAutoFit/>
          </a:bodyPr>
          <a:lstStyle/>
          <a:p>
            <a:pPr algn="ctr"/>
            <a:r>
              <a:rPr lang="en-US" b="1" dirty="0" smtClean="0">
                <a:solidFill>
                  <a:schemeClr val="bg1"/>
                </a:solidFill>
              </a:rPr>
              <a:t>Licensed  SW www.keysight.com</a:t>
            </a:r>
            <a:endParaRPr lang="en-US" b="1" dirty="0">
              <a:solidFill>
                <a:schemeClr val="bg1"/>
              </a:solidFill>
            </a:endParaRPr>
          </a:p>
        </p:txBody>
      </p:sp>
      <p:sp>
        <p:nvSpPr>
          <p:cNvPr id="10"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17</a:t>
            </a:fld>
            <a:endParaRPr lang="en-US" dirty="0"/>
          </a:p>
        </p:txBody>
      </p:sp>
    </p:spTree>
    <p:extLst>
      <p:ext uri="{BB962C8B-B14F-4D97-AF65-F5344CB8AC3E}">
        <p14:creationId xmlns:p14="http://schemas.microsoft.com/office/powerpoint/2010/main" val="321495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7192010" cy="514350"/>
          </a:xfrm>
        </p:spPr>
        <p:txBody>
          <a:bodyPr/>
          <a:lstStyle/>
          <a:p>
            <a:r>
              <a:rPr lang="en-US" dirty="0" smtClean="0"/>
              <a:t>Signals analysis &amp; identification: N6829BS</a:t>
            </a:r>
            <a:endParaRPr lang="en-US" dirty="0"/>
          </a:p>
        </p:txBody>
      </p:sp>
      <p:sp>
        <p:nvSpPr>
          <p:cNvPr id="3" name="Content Placeholder 2"/>
          <p:cNvSpPr>
            <a:spLocks noGrp="1"/>
          </p:cNvSpPr>
          <p:nvPr>
            <p:ph idx="1"/>
          </p:nvPr>
        </p:nvSpPr>
        <p:spPr>
          <a:xfrm>
            <a:off x="152400" y="1614726"/>
            <a:ext cx="3998740" cy="4024074"/>
          </a:xfrm>
        </p:spPr>
        <p:txBody>
          <a:bodyPr>
            <a:normAutofit/>
          </a:bodyPr>
          <a:lstStyle/>
          <a:p>
            <a:r>
              <a:rPr lang="en-US" sz="2000" dirty="0" smtClean="0"/>
              <a:t>Complete control over the </a:t>
            </a:r>
            <a:br>
              <a:rPr lang="en-US" sz="2000" dirty="0" smtClean="0"/>
            </a:br>
            <a:r>
              <a:rPr lang="en-US" sz="2000" dirty="0" smtClean="0"/>
              <a:t>audio demodulation process</a:t>
            </a:r>
          </a:p>
          <a:p>
            <a:r>
              <a:rPr lang="en-US" sz="2000" dirty="0" smtClean="0"/>
              <a:t>Identify source and nature of signals</a:t>
            </a:r>
          </a:p>
          <a:p>
            <a:r>
              <a:rPr lang="en-US" sz="2000" dirty="0" smtClean="0"/>
              <a:t>Interface with commercial decoders (i.e. </a:t>
            </a:r>
            <a:r>
              <a:rPr lang="en-US" sz="2000" dirty="0" err="1" smtClean="0"/>
              <a:t>Wavecom</a:t>
            </a:r>
            <a:r>
              <a:rPr lang="en-US" sz="2000" dirty="0" smtClean="0"/>
              <a:t>, </a:t>
            </a:r>
            <a:r>
              <a:rPr lang="en-US" sz="2000" dirty="0" err="1" smtClean="0"/>
              <a:t>Hoka</a:t>
            </a:r>
            <a:r>
              <a:rPr lang="en-US" sz="2000" dirty="0" smtClean="0"/>
              <a:t>)</a:t>
            </a:r>
          </a:p>
          <a:p>
            <a:r>
              <a:rPr lang="en-US" sz="2000" dirty="0" smtClean="0"/>
              <a:t>AM, FM, U/LSB, CW formats. </a:t>
            </a:r>
            <a:br>
              <a:rPr lang="en-US" sz="2000" dirty="0" smtClean="0"/>
            </a:br>
            <a:r>
              <a:rPr lang="en-US" sz="2000" dirty="0" smtClean="0"/>
              <a:t>Voice inversion</a:t>
            </a:r>
          </a:p>
          <a:p>
            <a:r>
              <a:rPr lang="en-US" sz="2000" dirty="0" smtClean="0"/>
              <a:t>Convenient File</a:t>
            </a:r>
            <a:br>
              <a:rPr lang="en-US" sz="2000" dirty="0" smtClean="0"/>
            </a:br>
            <a:r>
              <a:rPr lang="en-US" sz="2000" dirty="0" smtClean="0"/>
              <a:t>Manager</a:t>
            </a:r>
            <a:endParaRPr lang="en-US" sz="2000" dirty="0"/>
          </a:p>
        </p:txBody>
      </p:sp>
      <p:sp>
        <p:nvSpPr>
          <p:cNvPr id="12"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18</a:t>
            </a:fld>
            <a:endParaRPr lang="en-US" dirty="0"/>
          </a:p>
        </p:txBody>
      </p:sp>
      <p:sp>
        <p:nvSpPr>
          <p:cNvPr id="4" name="Text Placeholder 3"/>
          <p:cNvSpPr>
            <a:spLocks noGrp="1"/>
          </p:cNvSpPr>
          <p:nvPr>
            <p:ph type="body" sz="quarter" idx="13"/>
          </p:nvPr>
        </p:nvSpPr>
        <p:spPr>
          <a:xfrm>
            <a:off x="762000" y="914400"/>
            <a:ext cx="7239000" cy="457200"/>
          </a:xfrm>
        </p:spPr>
        <p:txBody>
          <a:bodyPr/>
          <a:lstStyle/>
          <a:p>
            <a:r>
              <a:rPr lang="en-US" dirty="0" smtClean="0"/>
              <a:t>Snapshot </a:t>
            </a:r>
            <a:r>
              <a:rPr lang="en-US" dirty="0"/>
              <a:t>Radio SW </a:t>
            </a:r>
            <a:r>
              <a:rPr lang="en-US" dirty="0" smtClean="0"/>
              <a:t>produces </a:t>
            </a:r>
            <a:r>
              <a:rPr lang="en-US" dirty="0"/>
              <a:t>audio from IQ </a:t>
            </a:r>
            <a:r>
              <a:rPr lang="en-US" dirty="0" smtClean="0"/>
              <a:t>files</a:t>
            </a:r>
            <a:endParaRPr lang="en-US" dirty="0"/>
          </a:p>
        </p:txBody>
      </p:sp>
      <p:pic>
        <p:nvPicPr>
          <p:cNvPr id="8704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2303" y="1295400"/>
            <a:ext cx="4695497" cy="4863193"/>
          </a:xfrm>
          <a:prstGeom prst="rect">
            <a:avLst/>
          </a:prstGeom>
          <a:noFill/>
          <a:ln w="9525">
            <a:noFill/>
            <a:miter lim="800000"/>
            <a:headEnd/>
            <a:tailEnd/>
          </a:ln>
        </p:spPr>
      </p:pic>
      <p:pic>
        <p:nvPicPr>
          <p:cNvPr id="870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4495800"/>
            <a:ext cx="3806479" cy="1948249"/>
          </a:xfrm>
          <a:prstGeom prst="rect">
            <a:avLst/>
          </a:prstGeom>
          <a:noFill/>
          <a:ln w="9525">
            <a:noFill/>
            <a:miter lim="800000"/>
            <a:headEnd/>
            <a:tailEnd/>
          </a:ln>
        </p:spPr>
      </p:pic>
      <p:sp>
        <p:nvSpPr>
          <p:cNvPr id="10" name="TextBox 9"/>
          <p:cNvSpPr txBox="1"/>
          <p:nvPr/>
        </p:nvSpPr>
        <p:spPr>
          <a:xfrm>
            <a:off x="3505200" y="6096000"/>
            <a:ext cx="2667000" cy="646331"/>
          </a:xfrm>
          <a:prstGeom prst="rect">
            <a:avLst/>
          </a:prstGeom>
          <a:solidFill>
            <a:srgbClr val="FFC000"/>
          </a:solidFill>
        </p:spPr>
        <p:txBody>
          <a:bodyPr wrap="square" rtlCol="0">
            <a:spAutoFit/>
          </a:bodyPr>
          <a:lstStyle/>
          <a:p>
            <a:pPr algn="ctr"/>
            <a:r>
              <a:rPr lang="en-US" b="1" dirty="0" smtClean="0">
                <a:solidFill>
                  <a:schemeClr val="bg1"/>
                </a:solidFill>
              </a:rPr>
              <a:t>Licensed  SW www.keysight.com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8087360" cy="514350"/>
          </a:xfrm>
        </p:spPr>
        <p:txBody>
          <a:bodyPr/>
          <a:lstStyle/>
          <a:p>
            <a:r>
              <a:rPr lang="en-US" dirty="0" smtClean="0"/>
              <a:t>Applications that make Sensor networks plausible</a:t>
            </a:r>
            <a:endParaRPr lang="en-US" b="0" dirty="0"/>
          </a:p>
        </p:txBody>
      </p:sp>
      <p:sp>
        <p:nvSpPr>
          <p:cNvPr id="10"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19</a:t>
            </a:fld>
            <a:endParaRPr lang="en-US" dirty="0"/>
          </a:p>
        </p:txBody>
      </p:sp>
      <p:sp>
        <p:nvSpPr>
          <p:cNvPr id="4" name="Text Placeholder 3"/>
          <p:cNvSpPr>
            <a:spLocks noGrp="1"/>
          </p:cNvSpPr>
          <p:nvPr>
            <p:ph type="body" sz="quarter" idx="13"/>
          </p:nvPr>
        </p:nvSpPr>
        <p:spPr/>
        <p:txBody>
          <a:bodyPr/>
          <a:lstStyle/>
          <a:p>
            <a:r>
              <a:rPr lang="en-US" dirty="0" smtClean="0"/>
              <a:t>Built around the deployment process</a:t>
            </a:r>
            <a:endParaRPr lang="en-US" dirty="0"/>
          </a:p>
        </p:txBody>
      </p:sp>
      <p:sp>
        <p:nvSpPr>
          <p:cNvPr id="5" name="Rectangle 4"/>
          <p:cNvSpPr/>
          <p:nvPr/>
        </p:nvSpPr>
        <p:spPr>
          <a:xfrm>
            <a:off x="9144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Deployment Planning and modelling</a:t>
            </a:r>
          </a:p>
        </p:txBody>
      </p:sp>
      <p:sp>
        <p:nvSpPr>
          <p:cNvPr id="9" name="Rectangle 8"/>
          <p:cNvSpPr/>
          <p:nvPr/>
        </p:nvSpPr>
        <p:spPr>
          <a:xfrm>
            <a:off x="36957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RF Survey, Signal Classification</a:t>
            </a:r>
          </a:p>
        </p:txBody>
      </p:sp>
      <p:sp>
        <p:nvSpPr>
          <p:cNvPr id="11" name="Rectangle 10"/>
          <p:cNvSpPr/>
          <p:nvPr/>
        </p:nvSpPr>
        <p:spPr>
          <a:xfrm>
            <a:off x="64770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Emitter Location</a:t>
            </a:r>
          </a:p>
        </p:txBody>
      </p:sp>
      <p:sp>
        <p:nvSpPr>
          <p:cNvPr id="12" name="Rectangle 11"/>
          <p:cNvSpPr/>
          <p:nvPr/>
        </p:nvSpPr>
        <p:spPr>
          <a:xfrm>
            <a:off x="2286000" y="4114800"/>
            <a:ext cx="1981200" cy="1066800"/>
          </a:xfrm>
          <a:prstGeom prst="rect">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Signals Analysis</a:t>
            </a:r>
          </a:p>
        </p:txBody>
      </p:sp>
      <p:sp>
        <p:nvSpPr>
          <p:cNvPr id="13" name="Rectangle 12"/>
          <p:cNvSpPr/>
          <p:nvPr/>
        </p:nvSpPr>
        <p:spPr>
          <a:xfrm>
            <a:off x="5029200" y="4114800"/>
            <a:ext cx="1981200" cy="10668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Spectrum Data and Report Generation</a:t>
            </a:r>
          </a:p>
        </p:txBody>
      </p:sp>
      <p:sp>
        <p:nvSpPr>
          <p:cNvPr id="17" name="Right Arrow 16"/>
          <p:cNvSpPr/>
          <p:nvPr/>
        </p:nvSpPr>
        <p:spPr>
          <a:xfrm>
            <a:off x="28956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9" name="Right Arrow 18"/>
          <p:cNvSpPr/>
          <p:nvPr/>
        </p:nvSpPr>
        <p:spPr>
          <a:xfrm>
            <a:off x="56388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21" name="Right Arrow 20"/>
          <p:cNvSpPr/>
          <p:nvPr/>
        </p:nvSpPr>
        <p:spPr>
          <a:xfrm>
            <a:off x="4267200" y="44196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cxnSp>
        <p:nvCxnSpPr>
          <p:cNvPr id="15" name="Elbow Connector 14"/>
          <p:cNvCxnSpPr/>
          <p:nvPr/>
        </p:nvCxnSpPr>
        <p:spPr>
          <a:xfrm rot="5400000">
            <a:off x="4876800" y="1524000"/>
            <a:ext cx="990600" cy="4191000"/>
          </a:xfrm>
          <a:prstGeom prst="bentConnector3">
            <a:avLst>
              <a:gd name="adj1" fmla="val 34471"/>
            </a:avLst>
          </a:prstGeom>
          <a:ln w="161925">
            <a:gradFill flip="none" rotWithShape="1">
              <a:gsLst>
                <a:gs pos="0">
                  <a:schemeClr val="tx1"/>
                </a:gs>
                <a:gs pos="9000">
                  <a:srgbClr val="E6E6E6"/>
                </a:gs>
                <a:gs pos="32001">
                  <a:srgbClr val="7D8496"/>
                </a:gs>
                <a:gs pos="52000">
                  <a:srgbClr val="E6E6E6"/>
                </a:gs>
                <a:gs pos="85001">
                  <a:srgbClr val="7D8496"/>
                </a:gs>
                <a:gs pos="100000">
                  <a:srgbClr val="E6E6E6"/>
                </a:gs>
              </a:gsLst>
              <a:lin ang="2700000" scaled="0"/>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8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equipment is changing</a:t>
            </a:r>
            <a:endParaRPr lang="en-US" dirty="0"/>
          </a:p>
        </p:txBody>
      </p:sp>
      <p:sp>
        <p:nvSpPr>
          <p:cNvPr id="3" name="Content Placeholder 2"/>
          <p:cNvSpPr>
            <a:spLocks noGrp="1"/>
          </p:cNvSpPr>
          <p:nvPr>
            <p:ph idx="1"/>
          </p:nvPr>
        </p:nvSpPr>
        <p:spPr>
          <a:xfrm>
            <a:off x="1143000" y="1476374"/>
            <a:ext cx="3971925" cy="1647826"/>
          </a:xfrm>
        </p:spPr>
        <p:txBody>
          <a:bodyPr/>
          <a:lstStyle/>
          <a:p>
            <a:pPr marL="0" indent="0" algn="ctr">
              <a:buNone/>
            </a:pPr>
            <a:r>
              <a:rPr lang="en-US" dirty="0" smtClean="0"/>
              <a:t>Traditional spectrum monitoring and DF systems are too big, too expensive, and hard to “site” for today’s high-density urban settings </a:t>
            </a:r>
            <a:r>
              <a:rPr lang="en-US" i="1" dirty="0" smtClean="0"/>
              <a:t>and</a:t>
            </a:r>
            <a:r>
              <a:rPr lang="en-US" dirty="0" smtClean="0"/>
              <a:t> modern wideband signals.</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a:p>
        </p:txBody>
      </p:sp>
      <p:sp>
        <p:nvSpPr>
          <p:cNvPr id="5" name="Text Placeholder 4"/>
          <p:cNvSpPr>
            <a:spLocks noGrp="1"/>
          </p:cNvSpPr>
          <p:nvPr>
            <p:ph type="body" sz="quarter" idx="13"/>
          </p:nvPr>
        </p:nvSpPr>
        <p:spPr/>
        <p:txBody>
          <a:bodyPr/>
          <a:lstStyle/>
          <a:p>
            <a:r>
              <a:rPr lang="en-US" dirty="0" smtClean="0"/>
              <a:t>It has to in order to keep up…</a:t>
            </a:r>
            <a:endParaRPr lang="en-US" dirty="0"/>
          </a:p>
        </p:txBody>
      </p:sp>
      <p:pic>
        <p:nvPicPr>
          <p:cNvPr id="7" name="Picture 6" descr="ANCOM DF Compress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1219201"/>
            <a:ext cx="3657601" cy="4876800"/>
          </a:xfrm>
          <a:prstGeom prst="rect">
            <a:avLst/>
          </a:prstGeom>
        </p:spPr>
      </p:pic>
      <p:pic>
        <p:nvPicPr>
          <p:cNvPr id="8" name="Picture 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488" y="2961562"/>
            <a:ext cx="5592260" cy="3013140"/>
          </a:xfrm>
          <a:prstGeom prst="rect">
            <a:avLst/>
          </a:prstGeom>
          <a:noFill/>
          <a:ln w="12700">
            <a:noFill/>
            <a:miter lim="800000"/>
            <a:headEnd/>
            <a:tailEnd/>
          </a:ln>
        </p:spPr>
      </p:pic>
      <p:sp>
        <p:nvSpPr>
          <p:cNvPr id="9"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2</a:t>
            </a:fld>
            <a:endParaRPr lang="en-US" dirty="0"/>
          </a:p>
        </p:txBody>
      </p:sp>
    </p:spTree>
    <p:extLst>
      <p:ext uri="{BB962C8B-B14F-4D97-AF65-F5344CB8AC3E}">
        <p14:creationId xmlns:p14="http://schemas.microsoft.com/office/powerpoint/2010/main" val="147966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Data &amp; Report Generation</a:t>
            </a:r>
            <a:endParaRPr lang="en-US" dirty="0"/>
          </a:p>
        </p:txBody>
      </p:sp>
      <p:sp>
        <p:nvSpPr>
          <p:cNvPr id="3" name="Content Placeholder 2"/>
          <p:cNvSpPr>
            <a:spLocks noGrp="1"/>
          </p:cNvSpPr>
          <p:nvPr>
            <p:ph idx="1"/>
          </p:nvPr>
        </p:nvSpPr>
        <p:spPr>
          <a:xfrm>
            <a:off x="752474" y="1527819"/>
            <a:ext cx="7172326" cy="4024074"/>
          </a:xfrm>
        </p:spPr>
        <p:txBody>
          <a:bodyPr/>
          <a:lstStyle/>
          <a:p>
            <a:r>
              <a:rPr lang="en-US" dirty="0" smtClean="0"/>
              <a:t>The </a:t>
            </a:r>
            <a:r>
              <a:rPr lang="en-US" dirty="0" err="1" smtClean="0"/>
              <a:t>PostgreSQL</a:t>
            </a:r>
            <a:r>
              <a:rPr lang="en-US" dirty="0" smtClean="0"/>
              <a:t> database is a powerful feature of the Surveyor 4D code.  It allows Users to understand trends occurring in spectrum use.</a:t>
            </a:r>
          </a:p>
          <a:p>
            <a:r>
              <a:rPr lang="en-US" dirty="0" smtClean="0"/>
              <a:t>Surveyor 4D</a:t>
            </a:r>
            <a:br>
              <a:rPr lang="en-US" dirty="0" smtClean="0"/>
            </a:br>
            <a:r>
              <a:rPr lang="en-US" dirty="0" smtClean="0"/>
              <a:t>includes an SQL </a:t>
            </a:r>
            <a:br>
              <a:rPr lang="en-US" dirty="0" smtClean="0"/>
            </a:br>
            <a:r>
              <a:rPr lang="en-US" dirty="0" smtClean="0"/>
              <a:t>visualizer </a:t>
            </a:r>
            <a:br>
              <a:rPr lang="en-US" dirty="0" smtClean="0"/>
            </a:br>
            <a:r>
              <a:rPr lang="en-US" dirty="0" smtClean="0"/>
              <a:t>tool built on web</a:t>
            </a:r>
            <a:br>
              <a:rPr lang="en-US" dirty="0" smtClean="0"/>
            </a:br>
            <a:r>
              <a:rPr lang="en-US" dirty="0" smtClean="0"/>
              <a:t>PHP – enabling </a:t>
            </a:r>
            <a:br>
              <a:rPr lang="en-US" dirty="0" smtClean="0"/>
            </a:br>
            <a:r>
              <a:rPr lang="en-US" dirty="0" smtClean="0"/>
              <a:t>Users to create </a:t>
            </a:r>
            <a:br>
              <a:rPr lang="en-US" dirty="0" smtClean="0"/>
            </a:br>
            <a:r>
              <a:rPr lang="en-US" dirty="0" smtClean="0"/>
              <a:t>plots, charts, graphs </a:t>
            </a:r>
            <a:br>
              <a:rPr lang="en-US" dirty="0" smtClean="0"/>
            </a:br>
            <a:r>
              <a:rPr lang="en-US" dirty="0" smtClean="0"/>
              <a:t>and tables of the </a:t>
            </a:r>
            <a:br>
              <a:rPr lang="en-US" dirty="0" smtClean="0"/>
            </a:br>
            <a:r>
              <a:rPr lang="en-US" dirty="0" smtClean="0"/>
              <a:t>spectrum data</a:t>
            </a:r>
            <a:br>
              <a:rPr lang="en-US" dirty="0" smtClean="0"/>
            </a:br>
            <a:r>
              <a:rPr lang="en-US" dirty="0" smtClean="0"/>
              <a:t>versus time, etc.</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t>20</a:t>
            </a:fld>
            <a:endParaRPr lang="en-US" dirty="0"/>
          </a:p>
        </p:txBody>
      </p:sp>
      <p:sp>
        <p:nvSpPr>
          <p:cNvPr id="6" name="Text Placeholder 5"/>
          <p:cNvSpPr>
            <a:spLocks noGrp="1"/>
          </p:cNvSpPr>
          <p:nvPr>
            <p:ph type="body" sz="quarter" idx="13"/>
          </p:nvPr>
        </p:nvSpPr>
        <p:spPr/>
        <p:txBody>
          <a:bodyPr/>
          <a:lstStyle/>
          <a:p>
            <a:r>
              <a:rPr lang="en-US" dirty="0" smtClean="0"/>
              <a:t>SQL Spectrum Visualizer</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9918" y="2209800"/>
            <a:ext cx="5622452" cy="37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6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66750"/>
            <a:ext cx="8686800" cy="5334000"/>
          </a:xfrm>
          <a:prstGeom prst="round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pic>
        <p:nvPicPr>
          <p:cNvPr id="567298" name="Picture 2" descr="magi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7000" cy="127000"/>
          </a:xfrm>
          <a:prstGeom prst="rect">
            <a:avLst/>
          </a:prstGeom>
          <a:noFill/>
          <a:ln w="19050">
            <a:noFill/>
            <a:miter lim="800000"/>
            <a:headEnd/>
            <a:tailEnd/>
          </a:ln>
          <a:effectLst/>
        </p:spPr>
      </p:pic>
      <p:pic>
        <p:nvPicPr>
          <p:cNvPr id="567299" name="Picture 3" descr="mag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7000" cy="127000"/>
          </a:xfrm>
          <a:prstGeom prst="rect">
            <a:avLst/>
          </a:prstGeom>
          <a:noFill/>
          <a:ln w="19050">
            <a:noFill/>
            <a:miter lim="800000"/>
            <a:headEnd/>
            <a:tailEnd/>
          </a:ln>
          <a:effectLst/>
        </p:spPr>
      </p:pic>
      <p:sp>
        <p:nvSpPr>
          <p:cNvPr id="567300" name="Rectangle 4"/>
          <p:cNvSpPr>
            <a:spLocks noGrp="1" noChangeArrowheads="1"/>
          </p:cNvSpPr>
          <p:nvPr>
            <p:ph type="title"/>
          </p:nvPr>
        </p:nvSpPr>
        <p:spPr>
          <a:xfrm>
            <a:off x="751840" y="76200"/>
            <a:ext cx="7192010" cy="514350"/>
          </a:xfrm>
        </p:spPr>
        <p:txBody>
          <a:bodyPr/>
          <a:lstStyle/>
          <a:p>
            <a:r>
              <a:rPr lang="en-US" dirty="0"/>
              <a:t>Example Deployment Architecture</a:t>
            </a:r>
          </a:p>
        </p:txBody>
      </p:sp>
      <p:sp>
        <p:nvSpPr>
          <p:cNvPr id="34" name="Footer Placeholder 4"/>
          <p:cNvSpPr>
            <a:spLocks noGrp="1"/>
          </p:cNvSpPr>
          <p:nvPr>
            <p:ph type="ftr" sz="quarter" idx="11"/>
          </p:nvPr>
        </p:nvSpPr>
        <p:spPr/>
        <p:txBody>
          <a:bodyPr/>
          <a:lstStyle/>
          <a:p>
            <a:r>
              <a:rPr lang="en-US" smtClean="0"/>
              <a:t>RF Sensor Networks</a:t>
            </a:r>
            <a:endParaRPr lang="en-US" dirty="0"/>
          </a:p>
        </p:txBody>
      </p:sp>
      <p:sp>
        <p:nvSpPr>
          <p:cNvPr id="2" name="Slide Number Placeholder 1"/>
          <p:cNvSpPr>
            <a:spLocks noGrp="1"/>
          </p:cNvSpPr>
          <p:nvPr>
            <p:ph type="sldNum" sz="quarter" idx="12"/>
          </p:nvPr>
        </p:nvSpPr>
        <p:spPr/>
        <p:txBody>
          <a:bodyPr/>
          <a:lstStyle/>
          <a:p>
            <a:fld id="{793EC66B-EF27-4603-8557-B6CFD2D77735}" type="slidenum">
              <a:rPr lang="en-US" smtClean="0"/>
              <a:pPr/>
              <a:t>21</a:t>
            </a:fld>
            <a:endParaRPr lang="en-US" dirty="0"/>
          </a:p>
        </p:txBody>
      </p:sp>
      <p:sp>
        <p:nvSpPr>
          <p:cNvPr id="567301" name="Text Box 5"/>
          <p:cNvSpPr txBox="1">
            <a:spLocks noChangeArrowheads="1"/>
          </p:cNvSpPr>
          <p:nvPr/>
        </p:nvSpPr>
        <p:spPr bwMode="auto">
          <a:xfrm>
            <a:off x="1371600" y="2765801"/>
            <a:ext cx="1981199" cy="263149"/>
          </a:xfrm>
          <a:prstGeom prst="rect">
            <a:avLst/>
          </a:prstGeom>
          <a:noFill/>
          <a:ln w="9525">
            <a:noFill/>
            <a:miter lim="800000"/>
            <a:headEnd/>
            <a:tailEnd/>
          </a:ln>
          <a:effectLst/>
        </p:spPr>
        <p:txBody>
          <a:bodyPr wrap="square" lIns="0" tIns="0" rIns="0" bIns="0">
            <a:spAutoFit/>
          </a:bodyPr>
          <a:lstStyle/>
          <a:p>
            <a:pPr algn="ctr">
              <a:lnSpc>
                <a:spcPct val="95000"/>
              </a:lnSpc>
              <a:spcBef>
                <a:spcPct val="50000"/>
              </a:spcBef>
              <a:spcAft>
                <a:spcPct val="50000"/>
              </a:spcAft>
            </a:pPr>
            <a:r>
              <a:rPr lang="en-US" sz="1800" dirty="0" smtClean="0">
                <a:solidFill>
                  <a:schemeClr val="bg1"/>
                </a:solidFill>
                <a:latin typeface="Agilent TT Cond" pitchFamily="34" charset="0"/>
              </a:rPr>
              <a:t>SMS: Server</a:t>
            </a:r>
            <a:endParaRPr lang="en-US" sz="1800" dirty="0">
              <a:solidFill>
                <a:schemeClr val="bg1"/>
              </a:solidFill>
              <a:latin typeface="Agilent TT Cond" pitchFamily="34" charset="0"/>
            </a:endParaRPr>
          </a:p>
        </p:txBody>
      </p:sp>
      <p:cxnSp>
        <p:nvCxnSpPr>
          <p:cNvPr id="567302" name="AutoShape 6"/>
          <p:cNvCxnSpPr>
            <a:cxnSpLocks noChangeShapeType="1"/>
          </p:cNvCxnSpPr>
          <p:nvPr/>
        </p:nvCxnSpPr>
        <p:spPr bwMode="auto">
          <a:xfrm rot="10800000">
            <a:off x="1093788" y="1962150"/>
            <a:ext cx="1573212" cy="1524000"/>
          </a:xfrm>
          <a:prstGeom prst="bentConnector2">
            <a:avLst/>
          </a:prstGeom>
          <a:noFill/>
          <a:ln w="19050">
            <a:solidFill>
              <a:schemeClr val="bg1"/>
            </a:solidFill>
            <a:miter lim="800000"/>
            <a:headEnd type="triangle" w="med" len="med"/>
            <a:tailEnd type="triangle" w="med" len="med"/>
          </a:ln>
          <a:effectLst/>
        </p:spPr>
      </p:cxnSp>
      <p:cxnSp>
        <p:nvCxnSpPr>
          <p:cNvPr id="567303" name="AutoShape 7"/>
          <p:cNvCxnSpPr>
            <a:cxnSpLocks noChangeShapeType="1"/>
          </p:cNvCxnSpPr>
          <p:nvPr/>
        </p:nvCxnSpPr>
        <p:spPr bwMode="auto">
          <a:xfrm rot="10800000" flipV="1">
            <a:off x="1096963" y="3486150"/>
            <a:ext cx="1570037" cy="798512"/>
          </a:xfrm>
          <a:prstGeom prst="bentConnector2">
            <a:avLst/>
          </a:prstGeom>
          <a:noFill/>
          <a:ln w="19050">
            <a:solidFill>
              <a:schemeClr val="bg1"/>
            </a:solidFill>
            <a:miter lim="800000"/>
            <a:headEnd type="triangle" w="med" len="med"/>
            <a:tailEnd type="triangle" w="med" len="med"/>
          </a:ln>
          <a:effectLst/>
        </p:spPr>
      </p:cxnSp>
      <p:cxnSp>
        <p:nvCxnSpPr>
          <p:cNvPr id="567304" name="AutoShape 8"/>
          <p:cNvCxnSpPr>
            <a:cxnSpLocks noChangeShapeType="1"/>
            <a:stCxn id="567311" idx="3"/>
          </p:cNvCxnSpPr>
          <p:nvPr/>
        </p:nvCxnSpPr>
        <p:spPr bwMode="auto">
          <a:xfrm rot="5400000" flipH="1">
            <a:off x="3044825" y="2370138"/>
            <a:ext cx="552450" cy="749300"/>
          </a:xfrm>
          <a:prstGeom prst="bentConnector2">
            <a:avLst/>
          </a:prstGeom>
          <a:noFill/>
          <a:ln w="19050">
            <a:solidFill>
              <a:schemeClr val="bg1"/>
            </a:solidFill>
            <a:miter lim="800000"/>
            <a:headEnd type="triangle" w="med" len="med"/>
            <a:tailEnd type="triangle" w="med" len="med"/>
          </a:ln>
          <a:effectLst/>
        </p:spPr>
      </p:cxnSp>
      <p:cxnSp>
        <p:nvCxnSpPr>
          <p:cNvPr id="567306" name="AutoShape 10"/>
          <p:cNvCxnSpPr>
            <a:cxnSpLocks noChangeShapeType="1"/>
          </p:cNvCxnSpPr>
          <p:nvPr/>
        </p:nvCxnSpPr>
        <p:spPr bwMode="auto">
          <a:xfrm rot="16200000" flipV="1">
            <a:off x="2286793" y="3877469"/>
            <a:ext cx="1609725" cy="827088"/>
          </a:xfrm>
          <a:prstGeom prst="bentConnector4">
            <a:avLst>
              <a:gd name="adj1" fmla="val -22093"/>
              <a:gd name="adj2" fmla="val 130134"/>
            </a:avLst>
          </a:prstGeom>
          <a:noFill/>
          <a:ln w="19050">
            <a:solidFill>
              <a:schemeClr val="bg1"/>
            </a:solidFill>
            <a:miter lim="800000"/>
            <a:headEnd type="triangle" w="med" len="med"/>
            <a:tailEnd type="triangle" w="med" len="med"/>
          </a:ln>
          <a:effectLst/>
        </p:spPr>
      </p:cxnSp>
      <p:sp>
        <p:nvSpPr>
          <p:cNvPr id="567307" name="Text Box 11"/>
          <p:cNvSpPr txBox="1">
            <a:spLocks noChangeArrowheads="1"/>
          </p:cNvSpPr>
          <p:nvPr/>
        </p:nvSpPr>
        <p:spPr bwMode="auto">
          <a:xfrm>
            <a:off x="7153560" y="4419600"/>
            <a:ext cx="1274387" cy="263149"/>
          </a:xfrm>
          <a:prstGeom prst="rect">
            <a:avLst/>
          </a:prstGeom>
          <a:noFill/>
          <a:ln w="9525">
            <a:noFill/>
            <a:miter lim="800000"/>
            <a:headEnd/>
            <a:tailEnd/>
          </a:ln>
          <a:effectLst/>
        </p:spPr>
        <p:txBody>
          <a:bodyPr wrap="none" lIns="0" tIns="0" rIns="0" bIns="0">
            <a:spAutoFit/>
          </a:bodyPr>
          <a:lstStyle/>
          <a:p>
            <a:pPr algn="ctr">
              <a:lnSpc>
                <a:spcPct val="95000"/>
              </a:lnSpc>
              <a:spcBef>
                <a:spcPct val="50000"/>
              </a:spcBef>
              <a:spcAft>
                <a:spcPct val="50000"/>
              </a:spcAft>
            </a:pPr>
            <a:r>
              <a:rPr lang="en-US" sz="1800" dirty="0">
                <a:solidFill>
                  <a:schemeClr val="bg1"/>
                </a:solidFill>
                <a:latin typeface="Agilent TT Cond" pitchFamily="34" charset="0"/>
              </a:rPr>
              <a:t>Remote Client</a:t>
            </a:r>
          </a:p>
        </p:txBody>
      </p:sp>
      <p:sp>
        <p:nvSpPr>
          <p:cNvPr id="567308" name="Cloud"/>
          <p:cNvSpPr>
            <a:spLocks noChangeAspect="1" noEditPoints="1" noChangeArrowheads="1"/>
          </p:cNvSpPr>
          <p:nvPr/>
        </p:nvSpPr>
        <p:spPr bwMode="auto">
          <a:xfrm>
            <a:off x="4635640" y="4248150"/>
            <a:ext cx="2109648" cy="752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a:r>
              <a:rPr lang="en-US" sz="1600" dirty="0">
                <a:latin typeface="Agilent TT Cond" pitchFamily="34" charset="0"/>
              </a:rPr>
              <a:t>VPN/Firewall</a:t>
            </a:r>
          </a:p>
        </p:txBody>
      </p:sp>
      <p:cxnSp>
        <p:nvCxnSpPr>
          <p:cNvPr id="567309" name="AutoShape 13"/>
          <p:cNvCxnSpPr>
            <a:cxnSpLocks noChangeShapeType="1"/>
            <a:stCxn id="567500" idx="2"/>
            <a:endCxn id="567308" idx="1"/>
          </p:cNvCxnSpPr>
          <p:nvPr/>
        </p:nvCxnSpPr>
        <p:spPr bwMode="auto">
          <a:xfrm rot="5400000" flipH="1">
            <a:off x="6419930" y="4270358"/>
            <a:ext cx="635801" cy="2094734"/>
          </a:xfrm>
          <a:prstGeom prst="bentConnector4">
            <a:avLst>
              <a:gd name="adj1" fmla="val -35955"/>
              <a:gd name="adj2" fmla="val 100289"/>
            </a:avLst>
          </a:prstGeom>
          <a:noFill/>
          <a:ln w="19050">
            <a:solidFill>
              <a:schemeClr val="bg1"/>
            </a:solidFill>
            <a:miter lim="800000"/>
            <a:headEnd type="triangle" w="med" len="med"/>
            <a:tailEnd type="triangle" w="med" len="med"/>
          </a:ln>
          <a:effectLst/>
        </p:spPr>
      </p:cxnSp>
      <p:cxnSp>
        <p:nvCxnSpPr>
          <p:cNvPr id="567310" name="AutoShape 14"/>
          <p:cNvCxnSpPr>
            <a:cxnSpLocks noChangeShapeType="1"/>
          </p:cNvCxnSpPr>
          <p:nvPr/>
        </p:nvCxnSpPr>
        <p:spPr bwMode="auto">
          <a:xfrm flipH="1" flipV="1">
            <a:off x="4722686" y="3505200"/>
            <a:ext cx="967778" cy="740729"/>
          </a:xfrm>
          <a:prstGeom prst="bentConnector3">
            <a:avLst>
              <a:gd name="adj1" fmla="val -2437"/>
            </a:avLst>
          </a:prstGeom>
          <a:noFill/>
          <a:ln w="19050">
            <a:solidFill>
              <a:schemeClr val="bg1"/>
            </a:solidFill>
            <a:miter lim="800000"/>
            <a:headEnd type="triangle" w="med" len="med"/>
            <a:tailEnd type="triangle" w="med" len="med"/>
          </a:ln>
          <a:effectLst/>
        </p:spPr>
      </p:cxnSp>
      <p:sp>
        <p:nvSpPr>
          <p:cNvPr id="567311" name="Cloud"/>
          <p:cNvSpPr>
            <a:spLocks noChangeAspect="1" noEditPoints="1" noChangeArrowheads="1"/>
          </p:cNvSpPr>
          <p:nvPr/>
        </p:nvSpPr>
        <p:spPr bwMode="auto">
          <a:xfrm>
            <a:off x="2667000" y="2952750"/>
            <a:ext cx="2057400" cy="11953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a:r>
              <a:rPr lang="en-US" sz="2000">
                <a:latin typeface="Agilent TT Cond" pitchFamily="34" charset="0"/>
              </a:rPr>
              <a:t>User Intranet</a:t>
            </a:r>
          </a:p>
        </p:txBody>
      </p:sp>
      <p:sp>
        <p:nvSpPr>
          <p:cNvPr id="567312" name="Text Box 16"/>
          <p:cNvSpPr txBox="1">
            <a:spLocks noChangeArrowheads="1"/>
          </p:cNvSpPr>
          <p:nvPr/>
        </p:nvSpPr>
        <p:spPr bwMode="auto">
          <a:xfrm>
            <a:off x="685800" y="1077912"/>
            <a:ext cx="950912" cy="274638"/>
          </a:xfrm>
          <a:prstGeom prst="rect">
            <a:avLst/>
          </a:prstGeom>
          <a:noFill/>
          <a:ln w="19050">
            <a:noFill/>
            <a:miter lim="800000"/>
            <a:headEnd/>
            <a:tailEnd/>
          </a:ln>
          <a:effectLst/>
        </p:spPr>
        <p:txBody>
          <a:bodyPr wrap="none" lIns="0" tIns="0" rIns="0" bIns="0">
            <a:spAutoFit/>
          </a:bodyPr>
          <a:lstStyle/>
          <a:p>
            <a:pPr algn="l"/>
            <a:r>
              <a:rPr lang="en-US" sz="1800" i="1" dirty="0">
                <a:solidFill>
                  <a:srgbClr val="FFFF00"/>
                </a:solidFill>
                <a:latin typeface="Agilent TT Cond" pitchFamily="34" charset="0"/>
              </a:rPr>
              <a:t>Location 1</a:t>
            </a:r>
          </a:p>
        </p:txBody>
      </p:sp>
      <p:sp>
        <p:nvSpPr>
          <p:cNvPr id="567313" name="Text Box 17"/>
          <p:cNvSpPr txBox="1">
            <a:spLocks noChangeArrowheads="1"/>
          </p:cNvSpPr>
          <p:nvPr/>
        </p:nvSpPr>
        <p:spPr bwMode="auto">
          <a:xfrm>
            <a:off x="609600" y="4735513"/>
            <a:ext cx="950913" cy="274637"/>
          </a:xfrm>
          <a:prstGeom prst="rect">
            <a:avLst/>
          </a:prstGeom>
          <a:noFill/>
          <a:ln w="19050">
            <a:noFill/>
            <a:miter lim="800000"/>
            <a:headEnd/>
            <a:tailEnd/>
          </a:ln>
          <a:effectLst/>
        </p:spPr>
        <p:txBody>
          <a:bodyPr wrap="none" lIns="0" tIns="0" rIns="0" bIns="0">
            <a:spAutoFit/>
          </a:bodyPr>
          <a:lstStyle/>
          <a:p>
            <a:pPr algn="l"/>
            <a:r>
              <a:rPr lang="en-US" sz="1800" i="1" dirty="0">
                <a:solidFill>
                  <a:srgbClr val="FFFF00"/>
                </a:solidFill>
                <a:latin typeface="Agilent TT Cond" pitchFamily="34" charset="0"/>
              </a:rPr>
              <a:t>Location 2</a:t>
            </a:r>
          </a:p>
        </p:txBody>
      </p:sp>
      <p:sp>
        <p:nvSpPr>
          <p:cNvPr id="567314" name="Text Box 18"/>
          <p:cNvSpPr txBox="1">
            <a:spLocks noChangeArrowheads="1"/>
          </p:cNvSpPr>
          <p:nvPr/>
        </p:nvSpPr>
        <p:spPr bwMode="auto">
          <a:xfrm>
            <a:off x="3622675" y="5135562"/>
            <a:ext cx="1101725" cy="274638"/>
          </a:xfrm>
          <a:prstGeom prst="rect">
            <a:avLst/>
          </a:prstGeom>
          <a:noFill/>
          <a:ln w="19050">
            <a:noFill/>
            <a:miter lim="800000"/>
            <a:headEnd/>
            <a:tailEnd/>
          </a:ln>
          <a:effectLst/>
        </p:spPr>
        <p:txBody>
          <a:bodyPr wrap="none" lIns="0" tIns="0" rIns="0" bIns="0">
            <a:spAutoFit/>
          </a:bodyPr>
          <a:lstStyle/>
          <a:p>
            <a:pPr algn="l"/>
            <a:r>
              <a:rPr lang="en-US" sz="1800" i="1" dirty="0">
                <a:solidFill>
                  <a:srgbClr val="FFFF00"/>
                </a:solidFill>
                <a:latin typeface="Agilent TT Cond" pitchFamily="34" charset="0"/>
              </a:rPr>
              <a:t>Location ‘n’</a:t>
            </a:r>
          </a:p>
        </p:txBody>
      </p:sp>
      <p:sp>
        <p:nvSpPr>
          <p:cNvPr id="567315" name="Text Box 19"/>
          <p:cNvSpPr txBox="1">
            <a:spLocks noChangeArrowheads="1"/>
          </p:cNvSpPr>
          <p:nvPr/>
        </p:nvSpPr>
        <p:spPr bwMode="auto">
          <a:xfrm>
            <a:off x="7202488" y="971550"/>
            <a:ext cx="950912" cy="549275"/>
          </a:xfrm>
          <a:prstGeom prst="rect">
            <a:avLst/>
          </a:prstGeom>
          <a:noFill/>
          <a:ln w="19050">
            <a:noFill/>
            <a:miter lim="800000"/>
            <a:headEnd/>
            <a:tailEnd/>
          </a:ln>
          <a:effectLst/>
        </p:spPr>
        <p:txBody>
          <a:bodyPr wrap="none" lIns="0" tIns="0" rIns="0" bIns="0">
            <a:spAutoFit/>
          </a:bodyPr>
          <a:lstStyle/>
          <a:p>
            <a:pPr algn="l"/>
            <a:r>
              <a:rPr lang="en-US" sz="1800" i="1" dirty="0">
                <a:solidFill>
                  <a:srgbClr val="FFFF00"/>
                </a:solidFill>
                <a:latin typeface="Agilent TT Cond" pitchFamily="34" charset="0"/>
              </a:rPr>
              <a:t>Location 3</a:t>
            </a:r>
          </a:p>
          <a:p>
            <a:pPr algn="l"/>
            <a:r>
              <a:rPr lang="en-US" sz="1800" i="1" dirty="0">
                <a:solidFill>
                  <a:srgbClr val="FFFF00"/>
                </a:solidFill>
                <a:latin typeface="Agilent TT Cond" pitchFamily="34" charset="0"/>
              </a:rPr>
              <a:t>(Mobile)</a:t>
            </a:r>
          </a:p>
        </p:txBody>
      </p:sp>
      <p:sp>
        <p:nvSpPr>
          <p:cNvPr id="567317" name="Cloud"/>
          <p:cNvSpPr>
            <a:spLocks noChangeAspect="1" noEditPoints="1" noChangeArrowheads="1"/>
          </p:cNvSpPr>
          <p:nvPr/>
        </p:nvSpPr>
        <p:spPr bwMode="auto">
          <a:xfrm>
            <a:off x="6502399" y="3105150"/>
            <a:ext cx="2068758" cy="91439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a:r>
              <a:rPr lang="en-US" sz="1400" dirty="0" smtClean="0">
                <a:latin typeface="Agilent TT Cond" pitchFamily="34" charset="0"/>
              </a:rPr>
              <a:t>VPN/Wireless</a:t>
            </a:r>
            <a:endParaRPr lang="en-US" sz="1400" dirty="0">
              <a:latin typeface="Agilent TT Cond" pitchFamily="34" charset="0"/>
            </a:endParaRPr>
          </a:p>
        </p:txBody>
      </p:sp>
      <p:cxnSp>
        <p:nvCxnSpPr>
          <p:cNvPr id="567318" name="AutoShape 22"/>
          <p:cNvCxnSpPr>
            <a:cxnSpLocks noChangeShapeType="1"/>
            <a:stCxn id="567317" idx="3"/>
          </p:cNvCxnSpPr>
          <p:nvPr/>
        </p:nvCxnSpPr>
        <p:spPr bwMode="auto">
          <a:xfrm flipV="1">
            <a:off x="7536778" y="2495550"/>
            <a:ext cx="554709" cy="661882"/>
          </a:xfrm>
          <a:prstGeom prst="bentConnector4">
            <a:avLst>
              <a:gd name="adj1" fmla="val -916"/>
              <a:gd name="adj2" fmla="val 53949"/>
            </a:avLst>
          </a:prstGeom>
          <a:noFill/>
          <a:ln w="19050">
            <a:solidFill>
              <a:schemeClr val="bg1"/>
            </a:solidFill>
            <a:miter lim="800000"/>
            <a:headEnd type="triangle" w="med" len="med"/>
            <a:tailEnd type="triangle" w="med" len="med"/>
          </a:ln>
          <a:effectLst/>
        </p:spPr>
      </p:cxnSp>
      <p:pic>
        <p:nvPicPr>
          <p:cNvPr id="567499" name="Picture 203" descr="desktop_re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0900" y="2017713"/>
            <a:ext cx="914400" cy="893762"/>
          </a:xfrm>
          <a:prstGeom prst="rect">
            <a:avLst/>
          </a:prstGeom>
          <a:noFill/>
        </p:spPr>
      </p:pic>
      <p:pic>
        <p:nvPicPr>
          <p:cNvPr id="567500" name="Picture 204" descr="desktop_re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5773" y="4699000"/>
            <a:ext cx="958850" cy="936625"/>
          </a:xfrm>
          <a:prstGeom prst="rect">
            <a:avLst/>
          </a:prstGeom>
          <a:noFill/>
        </p:spPr>
      </p:pic>
      <p:pic>
        <p:nvPicPr>
          <p:cNvPr id="567501" name="Picture 205" descr="pedge_6650_front_314xv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9263" y="2214563"/>
            <a:ext cx="1227137" cy="508000"/>
          </a:xfrm>
          <a:prstGeom prst="rect">
            <a:avLst/>
          </a:prstGeom>
          <a:noFill/>
        </p:spPr>
      </p:pic>
      <p:sp>
        <p:nvSpPr>
          <p:cNvPr id="567502" name="Text Box 206"/>
          <p:cNvSpPr txBox="1">
            <a:spLocks noChangeArrowheads="1"/>
          </p:cNvSpPr>
          <p:nvPr/>
        </p:nvSpPr>
        <p:spPr bwMode="auto">
          <a:xfrm>
            <a:off x="4648200" y="2918201"/>
            <a:ext cx="1017907" cy="263149"/>
          </a:xfrm>
          <a:prstGeom prst="rect">
            <a:avLst/>
          </a:prstGeom>
          <a:noFill/>
          <a:ln w="9525">
            <a:noFill/>
            <a:miter lim="800000"/>
            <a:headEnd/>
            <a:tailEnd/>
          </a:ln>
          <a:effectLst/>
        </p:spPr>
        <p:txBody>
          <a:bodyPr wrap="none" lIns="0" tIns="0" rIns="0" bIns="0">
            <a:spAutoFit/>
          </a:bodyPr>
          <a:lstStyle/>
          <a:p>
            <a:pPr algn="ctr">
              <a:lnSpc>
                <a:spcPct val="95000"/>
              </a:lnSpc>
              <a:spcBef>
                <a:spcPct val="50000"/>
              </a:spcBef>
              <a:spcAft>
                <a:spcPct val="50000"/>
              </a:spcAft>
            </a:pPr>
            <a:r>
              <a:rPr lang="en-US" sz="1800" dirty="0">
                <a:solidFill>
                  <a:schemeClr val="bg1"/>
                </a:solidFill>
                <a:latin typeface="Agilent TT Cond" pitchFamily="34" charset="0"/>
              </a:rPr>
              <a:t>Ops </a:t>
            </a:r>
            <a:r>
              <a:rPr lang="en-US" sz="1800" dirty="0" err="1">
                <a:solidFill>
                  <a:schemeClr val="bg1"/>
                </a:solidFill>
                <a:latin typeface="Agilent TT Cond" pitchFamily="34" charset="0"/>
              </a:rPr>
              <a:t>WkStn</a:t>
            </a:r>
            <a:endParaRPr lang="en-US" sz="1800" dirty="0">
              <a:solidFill>
                <a:schemeClr val="bg1"/>
              </a:solidFill>
              <a:latin typeface="Agilent TT Cond" pitchFamily="34" charset="0"/>
            </a:endParaRPr>
          </a:p>
        </p:txBody>
      </p:sp>
      <p:cxnSp>
        <p:nvCxnSpPr>
          <p:cNvPr id="567503" name="AutoShape 207"/>
          <p:cNvCxnSpPr>
            <a:cxnSpLocks noChangeShapeType="1"/>
            <a:stCxn id="567311" idx="3"/>
          </p:cNvCxnSpPr>
          <p:nvPr/>
        </p:nvCxnSpPr>
        <p:spPr bwMode="auto">
          <a:xfrm rot="16200000">
            <a:off x="3900487" y="2260601"/>
            <a:ext cx="555625" cy="965200"/>
          </a:xfrm>
          <a:prstGeom prst="bentConnector2">
            <a:avLst/>
          </a:prstGeom>
          <a:noFill/>
          <a:ln w="19050">
            <a:solidFill>
              <a:schemeClr val="bg1"/>
            </a:solidFill>
            <a:miter lim="800000"/>
            <a:headEnd type="triangle" w="med" len="med"/>
            <a:tailEnd type="triangle" w="med" len="med"/>
          </a:ln>
          <a:effectLst/>
        </p:spPr>
      </p:cxnSp>
      <p:pic>
        <p:nvPicPr>
          <p:cNvPr id="213" name="Picture 46" descr="MinnowPil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1474391"/>
            <a:ext cx="533400" cy="487759"/>
          </a:xfrm>
          <a:prstGeom prst="rect">
            <a:avLst/>
          </a:prstGeom>
          <a:noFill/>
          <a:ln w="9525">
            <a:noFill/>
            <a:miter lim="800000"/>
            <a:headEnd/>
            <a:tailEnd/>
          </a:ln>
          <a:effectLst>
            <a:outerShdw blurRad="50800" dist="50800" dir="5400000" algn="ctr" rotWithShape="0">
              <a:srgbClr val="000000"/>
            </a:outerShdw>
          </a:effectLst>
        </p:spPr>
      </p:pic>
      <p:pic>
        <p:nvPicPr>
          <p:cNvPr id="215" name="Picture 46" descr="MinnowPil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4293791"/>
            <a:ext cx="533400" cy="487759"/>
          </a:xfrm>
          <a:prstGeom prst="rect">
            <a:avLst/>
          </a:prstGeom>
          <a:noFill/>
          <a:ln w="9525">
            <a:noFill/>
            <a:miter lim="800000"/>
            <a:headEnd/>
            <a:tailEnd/>
          </a:ln>
          <a:effectLst>
            <a:outerShdw blurRad="50800" dist="50800" dir="5400000" algn="ctr" rotWithShape="0">
              <a:srgbClr val="000000"/>
            </a:outerShdw>
          </a:effectLst>
        </p:spPr>
      </p:pic>
      <p:pic>
        <p:nvPicPr>
          <p:cNvPr id="216" name="Picture 46" descr="MinnowPil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4629150"/>
            <a:ext cx="533400" cy="487759"/>
          </a:xfrm>
          <a:prstGeom prst="rect">
            <a:avLst/>
          </a:prstGeom>
          <a:noFill/>
          <a:ln w="9525">
            <a:noFill/>
            <a:miter lim="800000"/>
            <a:headEnd/>
            <a:tailEnd/>
          </a:ln>
          <a:effectLst>
            <a:outerShdw blurRad="50800" dist="50800" dir="5400000" algn="ctr" rotWithShape="0">
              <a:srgbClr val="000000"/>
            </a:outerShdw>
          </a:effectLst>
        </p:spPr>
      </p:pic>
      <p:cxnSp>
        <p:nvCxnSpPr>
          <p:cNvPr id="227" name="Straight Arrow Connector 226"/>
          <p:cNvCxnSpPr/>
          <p:nvPr/>
        </p:nvCxnSpPr>
        <p:spPr>
          <a:xfrm>
            <a:off x="4722686" y="3505200"/>
            <a:ext cx="1786130" cy="11906"/>
          </a:xfrm>
          <a:prstGeom prst="straightConnector1">
            <a:avLst/>
          </a:prstGeom>
          <a:noFill/>
          <a:ln w="19050">
            <a:solidFill>
              <a:schemeClr val="bg1"/>
            </a:solidFill>
            <a:miter lim="800000"/>
            <a:headEnd type="triangle" w="med" len="med"/>
            <a:tailEnd type="triangle" w="med" len="med"/>
          </a:ln>
          <a:effectLst/>
        </p:spPr>
      </p:cxnSp>
      <p:pic>
        <p:nvPicPr>
          <p:cNvPr id="2056" name="Picture 8" descr="2014 Chevrolet Models Suburban Redesig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9975" y="1600200"/>
            <a:ext cx="1343025" cy="895350"/>
          </a:xfrm>
          <a:prstGeom prst="rect">
            <a:avLst/>
          </a:prstGeom>
          <a:noFill/>
        </p:spPr>
      </p:pic>
      <p:sp>
        <p:nvSpPr>
          <p:cNvPr id="52" name="TextBox 51"/>
          <p:cNvSpPr txBox="1"/>
          <p:nvPr/>
        </p:nvSpPr>
        <p:spPr>
          <a:xfrm>
            <a:off x="1752600" y="1752600"/>
            <a:ext cx="1180131" cy="523220"/>
          </a:xfrm>
          <a:prstGeom prst="rect">
            <a:avLst/>
          </a:prstGeom>
          <a:noFill/>
        </p:spPr>
        <p:txBody>
          <a:bodyPr wrap="none" rtlCol="0">
            <a:spAutoFit/>
          </a:bodyPr>
          <a:lstStyle/>
          <a:p>
            <a:pPr algn="ctr"/>
            <a:r>
              <a:rPr lang="en-US" sz="1400" i="1" dirty="0" smtClean="0">
                <a:solidFill>
                  <a:schemeClr val="accent2"/>
                </a:solidFill>
              </a:rPr>
              <a:t>Surveyor 4D</a:t>
            </a:r>
          </a:p>
          <a:p>
            <a:pPr algn="ctr"/>
            <a:r>
              <a:rPr lang="en-US" sz="1400" dirty="0" smtClean="0">
                <a:solidFill>
                  <a:schemeClr val="accent2"/>
                </a:solidFill>
              </a:rPr>
              <a:t>SMT, GEO</a:t>
            </a:r>
            <a:endParaRPr lang="en-US" sz="1400" dirty="0">
              <a:solidFill>
                <a:schemeClr val="accent2"/>
              </a:solidFill>
            </a:endParaRPr>
          </a:p>
        </p:txBody>
      </p:sp>
      <p:sp>
        <p:nvSpPr>
          <p:cNvPr id="8193" name="laptop"/>
          <p:cNvSpPr>
            <a:spLocks noEditPoints="1" noChangeArrowheads="1"/>
          </p:cNvSpPr>
          <p:nvPr/>
        </p:nvSpPr>
        <p:spPr bwMode="auto">
          <a:xfrm>
            <a:off x="6324600" y="1276350"/>
            <a:ext cx="904875" cy="60483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6211269" y="772180"/>
            <a:ext cx="1180131" cy="523220"/>
          </a:xfrm>
          <a:prstGeom prst="rect">
            <a:avLst/>
          </a:prstGeom>
          <a:noFill/>
        </p:spPr>
        <p:txBody>
          <a:bodyPr wrap="none" rtlCol="0">
            <a:spAutoFit/>
          </a:bodyPr>
          <a:lstStyle/>
          <a:p>
            <a:pPr algn="ctr"/>
            <a:r>
              <a:rPr lang="en-US" sz="1400" i="1" dirty="0" smtClean="0">
                <a:solidFill>
                  <a:schemeClr val="accent2"/>
                </a:solidFill>
              </a:rPr>
              <a:t>Surveyor 4D</a:t>
            </a:r>
            <a:br>
              <a:rPr lang="en-US" sz="1400" i="1" dirty="0" smtClean="0">
                <a:solidFill>
                  <a:schemeClr val="accent2"/>
                </a:solidFill>
              </a:rPr>
            </a:br>
            <a:r>
              <a:rPr lang="en-US" sz="1400" dirty="0" smtClean="0">
                <a:solidFill>
                  <a:schemeClr val="accent2"/>
                </a:solidFill>
              </a:rPr>
              <a:t>SMT</a:t>
            </a:r>
          </a:p>
        </p:txBody>
      </p:sp>
      <p:sp>
        <p:nvSpPr>
          <p:cNvPr id="55" name="TextBox 54"/>
          <p:cNvSpPr txBox="1"/>
          <p:nvPr/>
        </p:nvSpPr>
        <p:spPr>
          <a:xfrm>
            <a:off x="4394561" y="1749623"/>
            <a:ext cx="1472839" cy="307777"/>
          </a:xfrm>
          <a:prstGeom prst="rect">
            <a:avLst/>
          </a:prstGeom>
          <a:noFill/>
        </p:spPr>
        <p:txBody>
          <a:bodyPr wrap="none" rtlCol="0">
            <a:spAutoFit/>
          </a:bodyPr>
          <a:lstStyle/>
          <a:p>
            <a:r>
              <a:rPr lang="en-US" sz="1400" dirty="0" smtClean="0">
                <a:solidFill>
                  <a:schemeClr val="accent2"/>
                </a:solidFill>
              </a:rPr>
              <a:t>SMT, VSA, SSR</a:t>
            </a:r>
          </a:p>
        </p:txBody>
      </p:sp>
      <p:sp>
        <p:nvSpPr>
          <p:cNvPr id="56" name="TextBox 55"/>
          <p:cNvSpPr txBox="1"/>
          <p:nvPr/>
        </p:nvSpPr>
        <p:spPr>
          <a:xfrm>
            <a:off x="6781800" y="5092066"/>
            <a:ext cx="562975" cy="307777"/>
          </a:xfrm>
          <a:prstGeom prst="rect">
            <a:avLst/>
          </a:prstGeom>
          <a:noFill/>
        </p:spPr>
        <p:txBody>
          <a:bodyPr wrap="none" rtlCol="0">
            <a:spAutoFit/>
          </a:bodyPr>
          <a:lstStyle/>
          <a:p>
            <a:r>
              <a:rPr lang="en-US" sz="1400" dirty="0" smtClean="0">
                <a:solidFill>
                  <a:schemeClr val="accent2"/>
                </a:solidFill>
              </a:rPr>
              <a:t>SMT</a:t>
            </a:r>
          </a:p>
        </p:txBody>
      </p:sp>
      <p:pic>
        <p:nvPicPr>
          <p:cNvPr id="217" name="Picture 46" descr="MinnowPil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29600" y="1264841"/>
            <a:ext cx="533400" cy="487759"/>
          </a:xfrm>
          <a:prstGeom prst="rect">
            <a:avLst/>
          </a:prstGeom>
          <a:noFill/>
          <a:ln w="9525">
            <a:noFill/>
            <a:miter lim="800000"/>
            <a:headEnd/>
            <a:tailEnd/>
          </a:ln>
          <a:effectLst>
            <a:outerShdw blurRad="50800" dist="50800" dir="5400000" algn="ctr" rotWithShape="0">
              <a:srgbClr val="000000"/>
            </a:outerShdw>
          </a:effectLst>
        </p:spPr>
      </p:pic>
      <p:sp>
        <p:nvSpPr>
          <p:cNvPr id="47" name="Text Box 11"/>
          <p:cNvSpPr txBox="1">
            <a:spLocks noChangeArrowheads="1"/>
          </p:cNvSpPr>
          <p:nvPr/>
        </p:nvSpPr>
        <p:spPr bwMode="auto">
          <a:xfrm>
            <a:off x="6096000" y="1828800"/>
            <a:ext cx="1274387" cy="263149"/>
          </a:xfrm>
          <a:prstGeom prst="rect">
            <a:avLst/>
          </a:prstGeom>
          <a:noFill/>
          <a:ln w="9525">
            <a:noFill/>
            <a:miter lim="800000"/>
            <a:headEnd/>
            <a:tailEnd/>
          </a:ln>
          <a:effectLst/>
        </p:spPr>
        <p:txBody>
          <a:bodyPr wrap="none" lIns="0" tIns="0" rIns="0" bIns="0">
            <a:spAutoFit/>
          </a:bodyPr>
          <a:lstStyle/>
          <a:p>
            <a:pPr algn="ctr">
              <a:lnSpc>
                <a:spcPct val="95000"/>
              </a:lnSpc>
              <a:spcBef>
                <a:spcPct val="50000"/>
              </a:spcBef>
              <a:spcAft>
                <a:spcPct val="50000"/>
              </a:spcAft>
            </a:pPr>
            <a:r>
              <a:rPr lang="en-US" sz="1800" dirty="0">
                <a:solidFill>
                  <a:schemeClr val="bg1"/>
                </a:solidFill>
                <a:latin typeface="Agilent TT Cond" pitchFamily="34" charset="0"/>
              </a:rPr>
              <a:t>Remote Client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8128" y="1828800"/>
            <a:ext cx="1735717" cy="2356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732790" y="649357"/>
            <a:ext cx="7192010" cy="514350"/>
          </a:xfrm>
        </p:spPr>
        <p:txBody>
          <a:bodyPr/>
          <a:lstStyle/>
          <a:p>
            <a:r>
              <a:rPr lang="en-US" dirty="0" err="1" smtClean="0"/>
              <a:t>Keysight’s</a:t>
            </a:r>
            <a:r>
              <a:rPr lang="en-US" dirty="0" smtClean="0"/>
              <a:t> Handheld tools for Interference Detection</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a:p>
        </p:txBody>
      </p:sp>
      <p:sp>
        <p:nvSpPr>
          <p:cNvPr id="9" name="TextBox 8"/>
          <p:cNvSpPr txBox="1"/>
          <p:nvPr/>
        </p:nvSpPr>
        <p:spPr>
          <a:xfrm>
            <a:off x="732790" y="2154099"/>
            <a:ext cx="5423512" cy="2031325"/>
          </a:xfrm>
          <a:prstGeom prst="rect">
            <a:avLst/>
          </a:prstGeom>
          <a:noFill/>
        </p:spPr>
        <p:txBody>
          <a:bodyPr wrap="square" lIns="0" rtlCol="0">
            <a:spAutoFit/>
          </a:bodyPr>
          <a:lstStyle/>
          <a:p>
            <a:r>
              <a:rPr lang="en-US" dirty="0"/>
              <a:t>Handheld analyzers and directional antenna have become readily available for monitoring and interference work</a:t>
            </a:r>
            <a:r>
              <a:rPr lang="en-US" dirty="0" smtClean="0"/>
              <a:t>. </a:t>
            </a:r>
          </a:p>
          <a:p>
            <a:endParaRPr lang="en-US" dirty="0"/>
          </a:p>
          <a:p>
            <a:r>
              <a:rPr lang="en-US" dirty="0" smtClean="0"/>
              <a:t>Once a coarse location is arrived at, a refined location</a:t>
            </a:r>
          </a:p>
          <a:p>
            <a:r>
              <a:rPr lang="en-US" dirty="0" smtClean="0"/>
              <a:t>Using handheld analyzers can then be done</a:t>
            </a:r>
          </a:p>
        </p:txBody>
      </p:sp>
      <p:sp>
        <p:nvSpPr>
          <p:cNvPr id="12"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22</a:t>
            </a:fld>
            <a:endParaRPr lang="en-US" dirty="0"/>
          </a:p>
        </p:txBody>
      </p:sp>
    </p:spTree>
    <p:extLst>
      <p:ext uri="{BB962C8B-B14F-4D97-AF65-F5344CB8AC3E}">
        <p14:creationId xmlns:p14="http://schemas.microsoft.com/office/powerpoint/2010/main" val="18523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3740" y="1523089"/>
            <a:ext cx="2290860" cy="4894110"/>
          </a:xfrm>
          <a:prstGeom prst="rect">
            <a:avLst/>
          </a:prstGeom>
          <a:noFill/>
          <a:ln w="9525">
            <a:noFill/>
            <a:miter lim="800000"/>
            <a:headEnd/>
            <a:tailEnd/>
          </a:ln>
        </p:spPr>
      </p:pic>
      <p:sp>
        <p:nvSpPr>
          <p:cNvPr id="7" name="Title 1"/>
          <p:cNvSpPr>
            <a:spLocks noGrp="1"/>
          </p:cNvSpPr>
          <p:nvPr>
            <p:ph type="title"/>
          </p:nvPr>
        </p:nvSpPr>
        <p:spPr/>
        <p:txBody>
          <a:bodyPr/>
          <a:lstStyle/>
          <a:p>
            <a:r>
              <a:rPr lang="en-US" dirty="0"/>
              <a:t>Remote spectrum monitor and signal analyzer…</a:t>
            </a:r>
          </a:p>
        </p:txBody>
      </p:sp>
      <p:sp>
        <p:nvSpPr>
          <p:cNvPr id="28" name="Footer Placeholder 4"/>
          <p:cNvSpPr>
            <a:spLocks noGrp="1"/>
          </p:cNvSpPr>
          <p:nvPr>
            <p:ph type="ftr" sz="quarter" idx="11"/>
          </p:nvPr>
        </p:nvSpPr>
        <p:spPr/>
        <p:txBody>
          <a:bodyPr/>
          <a:lstStyle/>
          <a:p>
            <a:r>
              <a:rPr lang="en-US" smtClean="0"/>
              <a:t>RF Sensor Networks</a:t>
            </a:r>
            <a:endParaRPr lang="en-US" dirty="0" smtClean="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rect">
            <a:avLst/>
          </a:prstGeom>
          <a:noFill/>
          <a:ln w="9525">
            <a:noFill/>
            <a:miter lim="800000"/>
            <a:headEnd/>
            <a:tailEnd/>
          </a:ln>
        </p:spPr>
      </p:pic>
      <p:sp>
        <p:nvSpPr>
          <p:cNvPr id="13" name="TextBox 4"/>
          <p:cNvSpPr txBox="1">
            <a:spLocks noChangeArrowheads="1"/>
          </p:cNvSpPr>
          <p:nvPr/>
        </p:nvSpPr>
        <p:spPr bwMode="auto">
          <a:xfrm>
            <a:off x="7239000" y="4157990"/>
            <a:ext cx="460382" cy="261610"/>
          </a:xfrm>
          <a:prstGeom prst="rect">
            <a:avLst/>
          </a:prstGeom>
          <a:noFill/>
          <a:ln w="9525">
            <a:noFill/>
            <a:miter lim="800000"/>
            <a:headEnd/>
            <a:tailEnd/>
          </a:ln>
        </p:spPr>
        <p:txBody>
          <a:bodyPr wrap="none">
            <a:spAutoFit/>
          </a:bodyPr>
          <a:lstStyle/>
          <a:p>
            <a:r>
              <a:rPr lang="en-US" sz="1100" dirty="0"/>
              <a:t>LAN</a:t>
            </a:r>
          </a:p>
        </p:txBody>
      </p:sp>
      <p:sp>
        <p:nvSpPr>
          <p:cNvPr id="14" name="TextBox 5"/>
          <p:cNvSpPr txBox="1">
            <a:spLocks noChangeArrowheads="1"/>
          </p:cNvSpPr>
          <p:nvPr/>
        </p:nvSpPr>
        <p:spPr bwMode="auto">
          <a:xfrm>
            <a:off x="7726475" y="4005590"/>
            <a:ext cx="1447800" cy="261610"/>
          </a:xfrm>
          <a:prstGeom prst="rect">
            <a:avLst/>
          </a:prstGeom>
          <a:noFill/>
          <a:ln w="9525">
            <a:noFill/>
            <a:miter lim="800000"/>
            <a:headEnd/>
            <a:tailEnd/>
          </a:ln>
        </p:spPr>
        <p:txBody>
          <a:bodyPr wrap="square">
            <a:spAutoFit/>
          </a:bodyPr>
          <a:lstStyle/>
          <a:p>
            <a:pPr algn="ctr"/>
            <a:r>
              <a:rPr lang="en-US" sz="1100" dirty="0" smtClean="0"/>
              <a:t>RF Inputs </a:t>
            </a:r>
            <a:r>
              <a:rPr lang="en-US" sz="1100" dirty="0"/>
              <a:t>1 &amp; 2</a:t>
            </a:r>
          </a:p>
        </p:txBody>
      </p:sp>
      <p:sp>
        <p:nvSpPr>
          <p:cNvPr id="15" name="TextBox 6"/>
          <p:cNvSpPr txBox="1">
            <a:spLocks noChangeArrowheads="1"/>
          </p:cNvSpPr>
          <p:nvPr/>
        </p:nvSpPr>
        <p:spPr bwMode="auto">
          <a:xfrm>
            <a:off x="6629400" y="3912513"/>
            <a:ext cx="585417" cy="430887"/>
          </a:xfrm>
          <a:prstGeom prst="rect">
            <a:avLst/>
          </a:prstGeom>
          <a:noFill/>
          <a:ln w="9525">
            <a:noFill/>
            <a:miter lim="800000"/>
            <a:headEnd/>
            <a:tailEnd/>
          </a:ln>
        </p:spPr>
        <p:txBody>
          <a:bodyPr wrap="none">
            <a:spAutoFit/>
          </a:bodyPr>
          <a:lstStyle/>
          <a:p>
            <a:pPr algn="ctr"/>
            <a:r>
              <a:rPr lang="en-US" sz="1100" dirty="0" smtClean="0"/>
              <a:t>DC</a:t>
            </a:r>
            <a:br>
              <a:rPr lang="en-US" sz="1100" dirty="0" smtClean="0"/>
            </a:br>
            <a:r>
              <a:rPr lang="en-US" sz="1100" dirty="0" smtClean="0"/>
              <a:t>Power</a:t>
            </a:r>
            <a:endParaRPr lang="en-US" sz="1100" dirty="0"/>
          </a:p>
        </p:txBody>
      </p:sp>
      <p:sp>
        <p:nvSpPr>
          <p:cNvPr id="16" name="TextBox 7"/>
          <p:cNvSpPr txBox="1">
            <a:spLocks noChangeArrowheads="1"/>
          </p:cNvSpPr>
          <p:nvPr/>
        </p:nvSpPr>
        <p:spPr bwMode="auto">
          <a:xfrm>
            <a:off x="6298976" y="3958680"/>
            <a:ext cx="482824" cy="261610"/>
          </a:xfrm>
          <a:prstGeom prst="rect">
            <a:avLst/>
          </a:prstGeom>
          <a:noFill/>
          <a:ln w="9525">
            <a:noFill/>
            <a:miter lim="800000"/>
            <a:headEnd/>
            <a:tailEnd/>
          </a:ln>
        </p:spPr>
        <p:txBody>
          <a:bodyPr wrap="none">
            <a:spAutoFit/>
          </a:bodyPr>
          <a:lstStyle/>
          <a:p>
            <a:pPr algn="ctr"/>
            <a:r>
              <a:rPr lang="en-US" sz="1100" dirty="0"/>
              <a:t>GPS</a:t>
            </a:r>
          </a:p>
        </p:txBody>
      </p:sp>
      <p:sp>
        <p:nvSpPr>
          <p:cNvPr id="17" name="TextBox 8"/>
          <p:cNvSpPr txBox="1">
            <a:spLocks noChangeArrowheads="1"/>
          </p:cNvSpPr>
          <p:nvPr/>
        </p:nvSpPr>
        <p:spPr bwMode="auto">
          <a:xfrm>
            <a:off x="6623567" y="4505980"/>
            <a:ext cx="2215671" cy="523220"/>
          </a:xfrm>
          <a:prstGeom prst="rect">
            <a:avLst/>
          </a:prstGeom>
          <a:solidFill>
            <a:srgbClr val="92D050"/>
          </a:solidFill>
          <a:ln w="9525">
            <a:noFill/>
            <a:miter lim="800000"/>
            <a:headEnd/>
            <a:tailEnd/>
          </a:ln>
        </p:spPr>
        <p:txBody>
          <a:bodyPr wrap="none">
            <a:spAutoFit/>
          </a:bodyPr>
          <a:lstStyle/>
          <a:p>
            <a:pPr algn="ctr"/>
            <a:r>
              <a:rPr lang="en-US" sz="1400" b="1" dirty="0"/>
              <a:t>Size: 292 x 220 x 50 </a:t>
            </a:r>
            <a:r>
              <a:rPr lang="en-US" sz="1400" b="1" dirty="0" smtClean="0"/>
              <a:t>mm</a:t>
            </a:r>
            <a:br>
              <a:rPr lang="en-US" sz="1400" b="1" dirty="0" smtClean="0"/>
            </a:br>
            <a:r>
              <a:rPr lang="en-US" sz="1400" b="1" dirty="0" smtClean="0"/>
              <a:t>Weight: 3.4 kg </a:t>
            </a:r>
            <a:endParaRPr lang="en-US" sz="1400" b="1" dirty="0"/>
          </a:p>
        </p:txBody>
      </p:sp>
      <p:pic>
        <p:nvPicPr>
          <p:cNvPr id="18" name="Picture 46" descr="MinnowPil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1143000"/>
            <a:ext cx="3429000" cy="3135592"/>
          </a:xfrm>
          <a:prstGeom prst="rect">
            <a:avLst/>
          </a:prstGeom>
          <a:noFill/>
          <a:ln w="9525">
            <a:noFill/>
            <a:miter lim="800000"/>
            <a:headEnd/>
            <a:tailEnd/>
          </a:ln>
          <a:effectLst>
            <a:outerShdw blurRad="50800" dist="50800" dir="5400000" algn="ctr" rotWithShape="0">
              <a:srgbClr val="000000"/>
            </a:outerShdw>
          </a:effectLst>
        </p:spPr>
      </p:pic>
      <p:pic>
        <p:nvPicPr>
          <p:cNvPr id="1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90" y="1970542"/>
            <a:ext cx="3976590" cy="3976590"/>
          </a:xfrm>
          <a:prstGeom prst="rect">
            <a:avLst/>
          </a:prstGeom>
          <a:noFill/>
          <a:ln w="9525">
            <a:noFill/>
            <a:miter lim="800000"/>
            <a:headEnd/>
            <a:tailEnd/>
          </a:ln>
        </p:spPr>
      </p:pic>
      <p:sp>
        <p:nvSpPr>
          <p:cNvPr id="20" name="TextBox 19"/>
          <p:cNvSpPr txBox="1"/>
          <p:nvPr/>
        </p:nvSpPr>
        <p:spPr>
          <a:xfrm>
            <a:off x="1919190" y="1776261"/>
            <a:ext cx="2133600" cy="461665"/>
          </a:xfrm>
          <a:prstGeom prst="rect">
            <a:avLst/>
          </a:prstGeom>
          <a:noFill/>
        </p:spPr>
        <p:txBody>
          <a:bodyPr wrap="square" rtlCol="0">
            <a:spAutoFit/>
          </a:bodyPr>
          <a:lstStyle/>
          <a:p>
            <a:pPr algn="ctr"/>
            <a:r>
              <a:rPr lang="en-US" sz="1200" b="1" dirty="0" smtClean="0"/>
              <a:t>Pole / wall mount bracket</a:t>
            </a:r>
            <a:br>
              <a:rPr lang="en-US" sz="1200" b="1" dirty="0" smtClean="0"/>
            </a:br>
            <a:r>
              <a:rPr lang="en-US" sz="1200" b="1" dirty="0" smtClean="0"/>
              <a:t>included with Sensor</a:t>
            </a:r>
            <a:endParaRPr lang="en-US" sz="1200" b="1" dirty="0"/>
          </a:p>
        </p:txBody>
      </p:sp>
      <p:sp>
        <p:nvSpPr>
          <p:cNvPr id="21" name="TextBox 20"/>
          <p:cNvSpPr txBox="1"/>
          <p:nvPr/>
        </p:nvSpPr>
        <p:spPr>
          <a:xfrm>
            <a:off x="2853396" y="2531247"/>
            <a:ext cx="1295400" cy="461665"/>
          </a:xfrm>
          <a:prstGeom prst="rect">
            <a:avLst/>
          </a:prstGeom>
          <a:noFill/>
        </p:spPr>
        <p:txBody>
          <a:bodyPr wrap="square" rtlCol="0">
            <a:spAutoFit/>
          </a:bodyPr>
          <a:lstStyle/>
          <a:p>
            <a:r>
              <a:rPr lang="en-US" sz="1200" b="1" dirty="0" smtClean="0"/>
              <a:t>GPS Antenna mounting slot</a:t>
            </a:r>
            <a:endParaRPr lang="en-US" sz="1200" b="1" dirty="0"/>
          </a:p>
        </p:txBody>
      </p:sp>
      <p:cxnSp>
        <p:nvCxnSpPr>
          <p:cNvPr id="23" name="Straight Arrow Connector 22"/>
          <p:cNvCxnSpPr/>
          <p:nvPr/>
        </p:nvCxnSpPr>
        <p:spPr>
          <a:xfrm flipH="1">
            <a:off x="2528789" y="2902760"/>
            <a:ext cx="381001" cy="150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57390" y="3255508"/>
            <a:ext cx="1295400" cy="1569660"/>
          </a:xfrm>
          <a:prstGeom prst="rect">
            <a:avLst/>
          </a:prstGeom>
          <a:noFill/>
        </p:spPr>
        <p:txBody>
          <a:bodyPr wrap="square" rtlCol="0">
            <a:spAutoFit/>
          </a:bodyPr>
          <a:lstStyle/>
          <a:p>
            <a:r>
              <a:rPr lang="en-US" sz="1200" b="1" dirty="0" smtClean="0"/>
              <a:t>One pole connection to mount RF Sensor plus GPS antenna.</a:t>
            </a:r>
          </a:p>
          <a:p>
            <a:endParaRPr lang="en-US" sz="1200" b="1" dirty="0" smtClean="0"/>
          </a:p>
          <a:p>
            <a:r>
              <a:rPr lang="en-US" sz="1200" b="1" dirty="0" smtClean="0"/>
              <a:t>Very easy to install.</a:t>
            </a:r>
            <a:endParaRPr lang="en-US" sz="1200" b="1" dirty="0"/>
          </a:p>
        </p:txBody>
      </p:sp>
      <p:sp>
        <p:nvSpPr>
          <p:cNvPr id="22"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3</a:t>
            </a:fld>
            <a:endParaRPr lang="en-US" dirty="0"/>
          </a:p>
        </p:txBody>
      </p:sp>
    </p:spTree>
    <p:extLst>
      <p:ext uri="{BB962C8B-B14F-4D97-AF65-F5344CB8AC3E}">
        <p14:creationId xmlns:p14="http://schemas.microsoft.com/office/powerpoint/2010/main" val="7783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9250" y="995178"/>
            <a:ext cx="3517953" cy="186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Brief Overview of the N6841A RF Sensor</a:t>
            </a:r>
            <a:endParaRPr lang="en-US" dirty="0"/>
          </a:p>
        </p:txBody>
      </p:sp>
      <p:sp>
        <p:nvSpPr>
          <p:cNvPr id="3" name="Content Placeholder 2"/>
          <p:cNvSpPr>
            <a:spLocks noGrp="1"/>
          </p:cNvSpPr>
          <p:nvPr>
            <p:ph idx="1"/>
          </p:nvPr>
        </p:nvSpPr>
        <p:spPr/>
        <p:txBody>
          <a:bodyPr/>
          <a:lstStyle/>
          <a:p>
            <a:r>
              <a:rPr lang="en-US" dirty="0"/>
              <a:t>20MHz to 6GHz tuning range</a:t>
            </a:r>
          </a:p>
          <a:p>
            <a:r>
              <a:rPr lang="en-US" dirty="0"/>
              <a:t>20MHz processing bandwidth (completely digital IF)</a:t>
            </a:r>
          </a:p>
          <a:p>
            <a:r>
              <a:rPr lang="en-US" dirty="0"/>
              <a:t>4.8 seconds of </a:t>
            </a:r>
            <a:r>
              <a:rPr lang="en-US" dirty="0" smtClean="0"/>
              <a:t>IQ capture </a:t>
            </a:r>
            <a:r>
              <a:rPr lang="en-US" dirty="0" err="1" smtClean="0"/>
              <a:t>LookBack</a:t>
            </a:r>
            <a:r>
              <a:rPr lang="en-US" dirty="0" smtClean="0"/>
              <a:t> memory </a:t>
            </a:r>
            <a:r>
              <a:rPr lang="en-US" dirty="0"/>
              <a:t>(20MHz wide)</a:t>
            </a:r>
          </a:p>
          <a:p>
            <a:r>
              <a:rPr lang="en-US" dirty="0"/>
              <a:t>Integrated GPS receiver used for location and time </a:t>
            </a:r>
            <a:r>
              <a:rPr lang="en-US" dirty="0" smtClean="0"/>
              <a:t>synchronization</a:t>
            </a:r>
            <a:endParaRPr lang="en-US" dirty="0"/>
          </a:p>
          <a:p>
            <a:r>
              <a:rPr lang="en-US" dirty="0"/>
              <a:t>Compact, low-power </a:t>
            </a:r>
            <a:r>
              <a:rPr lang="en-US" dirty="0" smtClean="0"/>
              <a:t>design (15-24VDC, 30W max)</a:t>
            </a:r>
            <a:endParaRPr lang="en-US" dirty="0"/>
          </a:p>
          <a:p>
            <a:r>
              <a:rPr lang="en-US" dirty="0"/>
              <a:t>Standard 100 </a:t>
            </a:r>
            <a:r>
              <a:rPr lang="en-US" dirty="0" err="1"/>
              <a:t>baseT</a:t>
            </a:r>
            <a:r>
              <a:rPr lang="en-US" dirty="0"/>
              <a:t> network interface for data </a:t>
            </a:r>
            <a:r>
              <a:rPr lang="en-US" dirty="0" smtClean="0"/>
              <a:t/>
            </a:r>
            <a:br>
              <a:rPr lang="en-US" dirty="0" smtClean="0"/>
            </a:br>
            <a:r>
              <a:rPr lang="en-US" dirty="0" smtClean="0"/>
              <a:t>output</a:t>
            </a:r>
            <a:r>
              <a:rPr lang="en-US" dirty="0"/>
              <a:t>, command and control</a:t>
            </a:r>
          </a:p>
          <a:p>
            <a:r>
              <a:rPr lang="en-US" dirty="0"/>
              <a:t>Integrated 2-port RF Input Switch</a:t>
            </a:r>
          </a:p>
          <a:p>
            <a:r>
              <a:rPr lang="en-US" dirty="0"/>
              <a:t>7 pre-selector </a:t>
            </a:r>
            <a:r>
              <a:rPr lang="en-US" dirty="0" smtClean="0"/>
              <a:t>bands, pre-amplifiers</a:t>
            </a:r>
            <a:r>
              <a:rPr lang="en-US" dirty="0"/>
              <a:t> </a:t>
            </a:r>
            <a:r>
              <a:rPr lang="en-US" dirty="0" smtClean="0"/>
              <a:t>and attenuators (~ 60 dB range)</a:t>
            </a:r>
            <a:endParaRPr lang="en-US" dirty="0"/>
          </a:p>
          <a:p>
            <a:r>
              <a:rPr lang="en-US" dirty="0"/>
              <a:t>Onboard computer (LINUX kernel) and </a:t>
            </a:r>
            <a:r>
              <a:rPr lang="en-US" dirty="0" smtClean="0"/>
              <a:t>FPGA</a:t>
            </a:r>
            <a:endParaRPr lang="en-US" dirty="0"/>
          </a:p>
        </p:txBody>
      </p:sp>
      <p:sp>
        <p:nvSpPr>
          <p:cNvPr id="4" name="Footer Placeholder 3"/>
          <p:cNvSpPr>
            <a:spLocks noGrp="1"/>
          </p:cNvSpPr>
          <p:nvPr>
            <p:ph type="ftr" sz="quarter" idx="11"/>
          </p:nvPr>
        </p:nvSpPr>
        <p:spPr/>
        <p:txBody>
          <a:bodyPr/>
          <a:lstStyle/>
          <a:p>
            <a:r>
              <a:rPr lang="en-US" smtClean="0"/>
              <a:t>RF Sensor Networks</a:t>
            </a:r>
            <a:endParaRPr lang="en-US" dirty="0"/>
          </a:p>
        </p:txBody>
      </p:sp>
      <p:sp>
        <p:nvSpPr>
          <p:cNvPr id="5" name="Text Placeholder 4"/>
          <p:cNvSpPr>
            <a:spLocks noGrp="1"/>
          </p:cNvSpPr>
          <p:nvPr>
            <p:ph type="body" sz="quarter" idx="13"/>
          </p:nvPr>
        </p:nvSpPr>
        <p:spPr/>
        <p:txBody>
          <a:bodyPr/>
          <a:lstStyle/>
          <a:p>
            <a:r>
              <a:rPr lang="en-US" dirty="0"/>
              <a:t>T</a:t>
            </a:r>
            <a:r>
              <a:rPr lang="en-US" dirty="0" smtClean="0"/>
              <a:t>he basic specifications</a:t>
            </a:r>
            <a:endParaRPr lang="en-US" dirty="0"/>
          </a:p>
        </p:txBody>
      </p:sp>
      <p:sp>
        <p:nvSpPr>
          <p:cNvPr id="6" name="Slide Number Placeholder 5"/>
          <p:cNvSpPr>
            <a:spLocks noGrp="1"/>
          </p:cNvSpPr>
          <p:nvPr>
            <p:ph type="sldNum" sz="quarter" idx="4294967295"/>
          </p:nvPr>
        </p:nvSpPr>
        <p:spPr>
          <a:xfrm>
            <a:off x="8411528" y="6287037"/>
            <a:ext cx="275272" cy="212774"/>
          </a:xfrm>
          <a:prstGeom prst="rect">
            <a:avLst/>
          </a:prstGeom>
        </p:spPr>
        <p:txBody>
          <a:bodyPr vert="horz" lIns="0" tIns="0" rIns="0" bIns="0" rtlCol="0" anchor="b"/>
          <a:lstStyle/>
          <a:p>
            <a:pPr>
              <a:lnSpc>
                <a:spcPct val="110000"/>
              </a:lnSpc>
            </a:pPr>
            <a:fld id="{0D558541-60C9-42A2-8392-FF12533A6B7A}" type="slidenum">
              <a:rPr lang="en-US" sz="900">
                <a:solidFill>
                  <a:srgbClr val="E90029"/>
                </a:solidFill>
              </a:rPr>
              <a:pPr>
                <a:lnSpc>
                  <a:spcPct val="110000"/>
                </a:lnSpc>
              </a:pPr>
              <a:t>4</a:t>
            </a:fld>
            <a:endParaRPr lang="en-US" sz="900" dirty="0">
              <a:solidFill>
                <a:srgbClr val="E90029"/>
              </a:solidFill>
            </a:endParaRPr>
          </a:p>
        </p:txBody>
      </p:sp>
      <p:sp>
        <p:nvSpPr>
          <p:cNvPr id="9" name="AutoShape 4"/>
          <p:cNvSpPr>
            <a:spLocks noChangeArrowheads="1"/>
          </p:cNvSpPr>
          <p:nvPr/>
        </p:nvSpPr>
        <p:spPr bwMode="auto">
          <a:xfrm>
            <a:off x="6027311" y="3910812"/>
            <a:ext cx="2892465" cy="1225868"/>
          </a:xfrm>
          <a:prstGeom prst="roundRect">
            <a:avLst>
              <a:gd name="adj" fmla="val 16667"/>
            </a:avLst>
          </a:prstGeom>
          <a:solidFill>
            <a:schemeClr val="accent4">
              <a:lumMod val="40000"/>
              <a:lumOff val="60000"/>
            </a:schemeClr>
          </a:solidFill>
          <a:ln w="9525">
            <a:solidFill>
              <a:schemeClr val="tx1"/>
            </a:solidFill>
            <a:round/>
            <a:headEnd/>
            <a:tailEnd/>
          </a:ln>
          <a:effectLst>
            <a:outerShdw dist="107763" dir="2700000" algn="ctr" rotWithShape="0">
              <a:schemeClr val="bg2">
                <a:alpha val="50000"/>
              </a:schemeClr>
            </a:outerShdw>
          </a:effectLst>
        </p:spPr>
        <p:txBody>
          <a:bodyPr wrap="square" lIns="0" tIns="0" rIns="0" bIns="0" anchor="ctr">
            <a:spAutoFit/>
          </a:bodyPr>
          <a:lstStyle/>
          <a:p>
            <a:pPr>
              <a:defRPr/>
            </a:pPr>
            <a:r>
              <a:rPr lang="en-US" sz="1600" b="1" u="sng" dirty="0" smtClean="0">
                <a:solidFill>
                  <a:srgbClr val="000000"/>
                </a:solidFill>
                <a:latin typeface="Arial" charset="0"/>
              </a:rPr>
              <a:t>N6841A Value </a:t>
            </a:r>
            <a:r>
              <a:rPr lang="en-US" sz="1600" b="1" u="sng" dirty="0">
                <a:solidFill>
                  <a:srgbClr val="000000"/>
                </a:solidFill>
                <a:latin typeface="Arial" charset="0"/>
              </a:rPr>
              <a:t>Points:</a:t>
            </a:r>
          </a:p>
          <a:p>
            <a:pPr>
              <a:defRPr/>
            </a:pPr>
            <a:r>
              <a:rPr lang="en-US" sz="1400" dirty="0" smtClean="0">
                <a:solidFill>
                  <a:srgbClr val="000000"/>
                </a:solidFill>
              </a:rPr>
              <a:t>****Low-Cost</a:t>
            </a:r>
          </a:p>
          <a:p>
            <a:pPr>
              <a:defRPr/>
            </a:pPr>
            <a:r>
              <a:rPr lang="en-US" sz="1400" dirty="0" smtClean="0">
                <a:solidFill>
                  <a:srgbClr val="000000"/>
                </a:solidFill>
              </a:rPr>
              <a:t>***Weatherproof: IP 67</a:t>
            </a:r>
          </a:p>
          <a:p>
            <a:pPr>
              <a:defRPr/>
            </a:pPr>
            <a:r>
              <a:rPr lang="en-US" sz="1400" dirty="0" smtClean="0">
                <a:solidFill>
                  <a:srgbClr val="000000"/>
                </a:solidFill>
              </a:rPr>
              <a:t>**Synchronization &lt; 20 </a:t>
            </a:r>
            <a:r>
              <a:rPr lang="en-US" sz="1400" dirty="0" err="1" smtClean="0">
                <a:solidFill>
                  <a:srgbClr val="000000"/>
                </a:solidFill>
              </a:rPr>
              <a:t>nsec</a:t>
            </a:r>
            <a:endParaRPr lang="en-US" sz="1400" dirty="0" smtClean="0">
              <a:solidFill>
                <a:srgbClr val="000000"/>
              </a:solidFill>
            </a:endParaRPr>
          </a:p>
          <a:p>
            <a:pPr>
              <a:defRPr/>
            </a:pPr>
            <a:r>
              <a:rPr lang="en-US" sz="1400" dirty="0" smtClean="0">
                <a:solidFill>
                  <a:srgbClr val="000000"/>
                </a:solidFill>
              </a:rPr>
              <a:t>*Proven Reliability (~2% CCAFR)</a:t>
            </a:r>
            <a:endParaRPr lang="en-US" sz="1400" dirty="0">
              <a:solidFill>
                <a:srgbClr val="000000"/>
              </a:solidFill>
            </a:endParaRPr>
          </a:p>
        </p:txBody>
      </p:sp>
      <p:sp>
        <p:nvSpPr>
          <p:cNvPr id="10" name="Slide Number Placeholder 5"/>
          <p:cNvSpPr>
            <a:spLocks noGrp="1"/>
          </p:cNvSpPr>
          <p:nvPr>
            <p:ph type="sldNum" sz="quarter" idx="4294967295"/>
          </p:nvPr>
        </p:nvSpPr>
        <p:spPr>
          <a:xfrm>
            <a:off x="8411528" y="6288787"/>
            <a:ext cx="275272" cy="212774"/>
          </a:xfrm>
          <a:prstGeom prst="rect">
            <a:avLst/>
          </a:prstGeom>
        </p:spPr>
        <p:txBody>
          <a:bodyPr/>
          <a:lstStyle/>
          <a:p>
            <a:fld id="{AF1469F1-E6C6-456E-BE49-4B734068000A}" type="slidenum">
              <a:rPr lang="en-US" smtClean="0"/>
              <a:t>4</a:t>
            </a:fld>
            <a:endParaRPr lang="en-US" dirty="0"/>
          </a:p>
        </p:txBody>
      </p:sp>
    </p:spTree>
    <p:extLst>
      <p:ext uri="{BB962C8B-B14F-4D97-AF65-F5344CB8AC3E}">
        <p14:creationId xmlns:p14="http://schemas.microsoft.com/office/powerpoint/2010/main" val="202106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8087360" cy="514350"/>
          </a:xfrm>
        </p:spPr>
        <p:txBody>
          <a:bodyPr/>
          <a:lstStyle/>
          <a:p>
            <a:r>
              <a:rPr lang="en-US" dirty="0" smtClean="0"/>
              <a:t>Applications that make Sensor networks plausible</a:t>
            </a:r>
            <a:endParaRPr lang="en-US" b="0" dirty="0"/>
          </a:p>
        </p:txBody>
      </p:sp>
      <p:sp>
        <p:nvSpPr>
          <p:cNvPr id="10"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5</a:t>
            </a:fld>
            <a:endParaRPr lang="en-US" dirty="0"/>
          </a:p>
        </p:txBody>
      </p:sp>
      <p:sp>
        <p:nvSpPr>
          <p:cNvPr id="4" name="Text Placeholder 3"/>
          <p:cNvSpPr>
            <a:spLocks noGrp="1"/>
          </p:cNvSpPr>
          <p:nvPr>
            <p:ph type="body" sz="quarter" idx="13"/>
          </p:nvPr>
        </p:nvSpPr>
        <p:spPr/>
        <p:txBody>
          <a:bodyPr/>
          <a:lstStyle/>
          <a:p>
            <a:r>
              <a:rPr lang="en-US" dirty="0" smtClean="0"/>
              <a:t>Built around the deployment process</a:t>
            </a:r>
            <a:endParaRPr lang="en-US" dirty="0"/>
          </a:p>
        </p:txBody>
      </p:sp>
      <p:sp>
        <p:nvSpPr>
          <p:cNvPr id="5" name="Rectangle 4"/>
          <p:cNvSpPr/>
          <p:nvPr/>
        </p:nvSpPr>
        <p:spPr>
          <a:xfrm>
            <a:off x="914400" y="2057400"/>
            <a:ext cx="1981200" cy="10668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Network Planning and deployment</a:t>
            </a:r>
          </a:p>
        </p:txBody>
      </p:sp>
      <p:sp>
        <p:nvSpPr>
          <p:cNvPr id="9" name="Rectangle 8"/>
          <p:cNvSpPr/>
          <p:nvPr/>
        </p:nvSpPr>
        <p:spPr>
          <a:xfrm>
            <a:off x="36957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RF Survey, Signal Classification</a:t>
            </a:r>
          </a:p>
        </p:txBody>
      </p:sp>
      <p:sp>
        <p:nvSpPr>
          <p:cNvPr id="11" name="Rectangle 10"/>
          <p:cNvSpPr/>
          <p:nvPr/>
        </p:nvSpPr>
        <p:spPr>
          <a:xfrm>
            <a:off x="64770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Emitter Location</a:t>
            </a:r>
          </a:p>
        </p:txBody>
      </p:sp>
      <p:sp>
        <p:nvSpPr>
          <p:cNvPr id="12" name="Rectangle 11"/>
          <p:cNvSpPr/>
          <p:nvPr/>
        </p:nvSpPr>
        <p:spPr>
          <a:xfrm>
            <a:off x="22860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Signals Analysis</a:t>
            </a:r>
          </a:p>
        </p:txBody>
      </p:sp>
      <p:sp>
        <p:nvSpPr>
          <p:cNvPr id="13" name="Rectangle 12"/>
          <p:cNvSpPr/>
          <p:nvPr/>
        </p:nvSpPr>
        <p:spPr>
          <a:xfrm>
            <a:off x="50292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Spectrum Data and Report Generation</a:t>
            </a:r>
          </a:p>
        </p:txBody>
      </p:sp>
      <p:sp>
        <p:nvSpPr>
          <p:cNvPr id="17" name="Right Arrow 16"/>
          <p:cNvSpPr/>
          <p:nvPr/>
        </p:nvSpPr>
        <p:spPr>
          <a:xfrm>
            <a:off x="28956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9" name="Right Arrow 18"/>
          <p:cNvSpPr/>
          <p:nvPr/>
        </p:nvSpPr>
        <p:spPr>
          <a:xfrm>
            <a:off x="56769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21" name="Right Arrow 20"/>
          <p:cNvSpPr/>
          <p:nvPr/>
        </p:nvSpPr>
        <p:spPr>
          <a:xfrm>
            <a:off x="4267200" y="44196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cxnSp>
        <p:nvCxnSpPr>
          <p:cNvPr id="7" name="Elbow Connector 6"/>
          <p:cNvCxnSpPr>
            <a:stCxn id="11" idx="2"/>
            <a:endCxn id="12" idx="0"/>
          </p:cNvCxnSpPr>
          <p:nvPr/>
        </p:nvCxnSpPr>
        <p:spPr>
          <a:xfrm rot="5400000">
            <a:off x="4876800" y="1524000"/>
            <a:ext cx="990600" cy="4191000"/>
          </a:xfrm>
          <a:prstGeom prst="bentConnector3">
            <a:avLst>
              <a:gd name="adj1" fmla="val 34471"/>
            </a:avLst>
          </a:prstGeom>
          <a:ln w="161925">
            <a:gradFill flip="none" rotWithShape="1">
              <a:gsLst>
                <a:gs pos="0">
                  <a:schemeClr val="tx1"/>
                </a:gs>
                <a:gs pos="9000">
                  <a:srgbClr val="E6E6E6"/>
                </a:gs>
                <a:gs pos="32001">
                  <a:srgbClr val="7D8496"/>
                </a:gs>
                <a:gs pos="52000">
                  <a:srgbClr val="E6E6E6"/>
                </a:gs>
                <a:gs pos="85001">
                  <a:srgbClr val="7D8496"/>
                </a:gs>
                <a:gs pos="100000">
                  <a:srgbClr val="E6E6E6"/>
                </a:gs>
              </a:gsLst>
              <a:lin ang="2700000" scaled="0"/>
              <a:tileRect/>
            </a:gra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 Distributed Sensor Network</a:t>
            </a:r>
            <a:endParaRPr lang="en-US" b="0" dirty="0">
              <a:solidFill>
                <a:schemeClr val="accent4"/>
              </a:solidFill>
            </a:endParaRPr>
          </a:p>
        </p:txBody>
      </p:sp>
      <p:sp>
        <p:nvSpPr>
          <p:cNvPr id="18" name="Content Placeholder 17"/>
          <p:cNvSpPr>
            <a:spLocks noGrp="1"/>
          </p:cNvSpPr>
          <p:nvPr>
            <p:ph idx="1"/>
          </p:nvPr>
        </p:nvSpPr>
        <p:spPr>
          <a:xfrm>
            <a:off x="381000" y="1524000"/>
            <a:ext cx="7172326" cy="4024074"/>
          </a:xfrm>
        </p:spPr>
        <p:txBody>
          <a:bodyPr>
            <a:normAutofit lnSpcReduction="10000"/>
          </a:bodyPr>
          <a:lstStyle/>
          <a:p>
            <a:pPr marL="0" indent="0">
              <a:buNone/>
            </a:pPr>
            <a:r>
              <a:rPr lang="en-US" dirty="0" smtClean="0"/>
              <a:t>SPOT enables network planning and prediction of RF Detection Range and Geolocation Coverage Area.</a:t>
            </a:r>
          </a:p>
          <a:p>
            <a:pPr lvl="1"/>
            <a:r>
              <a:rPr lang="en-US" dirty="0" smtClean="0"/>
              <a:t>Density of sensors required for </a:t>
            </a:r>
            <a:br>
              <a:rPr lang="en-US" dirty="0" smtClean="0"/>
            </a:br>
            <a:r>
              <a:rPr lang="en-US" dirty="0" smtClean="0"/>
              <a:t>coverage</a:t>
            </a:r>
          </a:p>
          <a:p>
            <a:pPr lvl="1"/>
            <a:r>
              <a:rPr lang="en-US" dirty="0" smtClean="0"/>
              <a:t>Effectiveness of geometry to detect </a:t>
            </a:r>
            <a:br>
              <a:rPr lang="en-US" dirty="0" smtClean="0"/>
            </a:br>
            <a:r>
              <a:rPr lang="en-US" dirty="0" smtClean="0"/>
              <a:t>and </a:t>
            </a:r>
            <a:r>
              <a:rPr lang="en-US" dirty="0"/>
              <a:t> </a:t>
            </a:r>
            <a:r>
              <a:rPr lang="en-US" dirty="0" smtClean="0"/>
              <a:t>locate emitters (GDOP)</a:t>
            </a:r>
          </a:p>
          <a:p>
            <a:pPr lvl="1"/>
            <a:r>
              <a:rPr lang="en-US" dirty="0" smtClean="0"/>
              <a:t>Model sensor installations:</a:t>
            </a:r>
          </a:p>
          <a:p>
            <a:pPr lvl="2"/>
            <a:r>
              <a:rPr lang="en-US" dirty="0" smtClean="0">
                <a:solidFill>
                  <a:schemeClr val="tx1"/>
                </a:solidFill>
              </a:rPr>
              <a:t>Antennas, pre-amps, </a:t>
            </a:r>
          </a:p>
          <a:p>
            <a:pPr lvl="2"/>
            <a:r>
              <a:rPr lang="en-US" dirty="0" smtClean="0">
                <a:solidFill>
                  <a:schemeClr val="tx1"/>
                </a:solidFill>
              </a:rPr>
              <a:t>RF cable runs, Elevation</a:t>
            </a:r>
          </a:p>
          <a:p>
            <a:pPr lvl="1"/>
            <a:r>
              <a:rPr lang="en-US" dirty="0" smtClean="0"/>
              <a:t>Propagation models for</a:t>
            </a:r>
            <a:br>
              <a:rPr lang="en-US" dirty="0" smtClean="0"/>
            </a:br>
            <a:r>
              <a:rPr lang="en-US" dirty="0" smtClean="0"/>
              <a:t>terrain and line of sight</a:t>
            </a:r>
          </a:p>
          <a:p>
            <a:pPr lvl="1"/>
            <a:r>
              <a:rPr lang="en-US" dirty="0" smtClean="0"/>
              <a:t>Reference Report ITU SM.2211,</a:t>
            </a:r>
            <a:br>
              <a:rPr lang="en-US" dirty="0" smtClean="0"/>
            </a:br>
            <a:r>
              <a:rPr lang="en-US" dirty="0" smtClean="0"/>
              <a:t>Annex 1 for more discussion.</a:t>
            </a:r>
            <a:endParaRPr lang="en-US" dirty="0"/>
          </a:p>
        </p:txBody>
      </p:sp>
      <p:sp>
        <p:nvSpPr>
          <p:cNvPr id="16" name="Footer Placeholder 9"/>
          <p:cNvSpPr>
            <a:spLocks noGrp="1"/>
          </p:cNvSpPr>
          <p:nvPr>
            <p:ph type="ftr" sz="quarter" idx="11"/>
          </p:nvPr>
        </p:nvSpPr>
        <p:spPr/>
        <p:txBody>
          <a:bodyPr/>
          <a:lstStyle/>
          <a:p>
            <a:r>
              <a:rPr lang="en-US" smtClean="0"/>
              <a:t>RF Sensor Networks</a:t>
            </a:r>
            <a:endParaRPr lang="en-US" dirty="0"/>
          </a:p>
        </p:txBody>
      </p:sp>
      <p:sp>
        <p:nvSpPr>
          <p:cNvPr id="17" name="Slide Number Placeholder 3"/>
          <p:cNvSpPr>
            <a:spLocks noGrp="1"/>
          </p:cNvSpPr>
          <p:nvPr>
            <p:ph type="sldNum" sz="quarter" idx="12"/>
          </p:nvPr>
        </p:nvSpPr>
        <p:spPr/>
        <p:txBody>
          <a:bodyPr/>
          <a:lstStyle/>
          <a:p>
            <a:fld id="{793EC66B-EF27-4603-8557-B6CFD2D77735}" type="slidenum">
              <a:rPr lang="en-US" smtClean="0"/>
              <a:pPr/>
              <a:t>6</a:t>
            </a:fld>
            <a:endParaRPr lang="en-US" dirty="0"/>
          </a:p>
        </p:txBody>
      </p:sp>
      <p:sp>
        <p:nvSpPr>
          <p:cNvPr id="3" name="Text Placeholder 2"/>
          <p:cNvSpPr>
            <a:spLocks noGrp="1"/>
          </p:cNvSpPr>
          <p:nvPr>
            <p:ph type="body" sz="quarter" idx="13"/>
          </p:nvPr>
        </p:nvSpPr>
        <p:spPr/>
        <p:txBody>
          <a:bodyPr/>
          <a:lstStyle/>
          <a:p>
            <a:r>
              <a:rPr lang="en-US" dirty="0"/>
              <a:t>Sensor Placement and Optimization </a:t>
            </a:r>
            <a:r>
              <a:rPr lang="en-US" dirty="0" smtClean="0"/>
              <a:t>Tool (SPOT)</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1905000"/>
            <a:ext cx="4302708" cy="403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86200" y="5715000"/>
            <a:ext cx="2667000" cy="646331"/>
          </a:xfrm>
          <a:prstGeom prst="rect">
            <a:avLst/>
          </a:prstGeom>
          <a:solidFill>
            <a:srgbClr val="92D050"/>
          </a:solidFill>
        </p:spPr>
        <p:txBody>
          <a:bodyPr wrap="square" rtlCol="0">
            <a:spAutoFit/>
          </a:bodyPr>
          <a:lstStyle/>
          <a:p>
            <a:pPr algn="ctr"/>
            <a:r>
              <a:rPr lang="en-US" b="1" dirty="0" smtClean="0">
                <a:solidFill>
                  <a:schemeClr val="bg1"/>
                </a:solidFill>
              </a:rPr>
              <a:t>Free download on www.keysight.com</a:t>
            </a:r>
            <a:endParaRPr lang="en-US" b="1" dirty="0">
              <a:solidFill>
                <a:schemeClr val="bg1"/>
              </a:solidFill>
            </a:endParaRPr>
          </a:p>
        </p:txBody>
      </p:sp>
    </p:spTree>
    <p:extLst>
      <p:ext uri="{BB962C8B-B14F-4D97-AF65-F5344CB8AC3E}">
        <p14:creationId xmlns:p14="http://schemas.microsoft.com/office/powerpoint/2010/main" val="408995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Other Examples</a:t>
            </a:r>
            <a:endParaRPr lang="en-US" dirty="0"/>
          </a:p>
        </p:txBody>
      </p:sp>
      <p:sp>
        <p:nvSpPr>
          <p:cNvPr id="3" name="Footer Placeholder 2"/>
          <p:cNvSpPr>
            <a:spLocks noGrp="1"/>
          </p:cNvSpPr>
          <p:nvPr>
            <p:ph type="ftr" sz="quarter" idx="11"/>
          </p:nvPr>
        </p:nvSpPr>
        <p:spPr/>
        <p:txBody>
          <a:bodyPr/>
          <a:lstStyle/>
          <a:p>
            <a:r>
              <a:rPr lang="en-US" smtClean="0"/>
              <a:t>RF Sensor Networks</a:t>
            </a:r>
            <a:endParaRPr lang="en-US" dirty="0"/>
          </a:p>
        </p:txBody>
      </p:sp>
      <p:sp>
        <p:nvSpPr>
          <p:cNvPr id="4" name="Slide Number Placeholder 3"/>
          <p:cNvSpPr>
            <a:spLocks noGrp="1"/>
          </p:cNvSpPr>
          <p:nvPr>
            <p:ph type="sldNum" sz="quarter" idx="12"/>
          </p:nvPr>
        </p:nvSpPr>
        <p:spPr/>
        <p:txBody>
          <a:bodyPr/>
          <a:lstStyle/>
          <a:p>
            <a:fld id="{793EC66B-EF27-4603-8557-B6CFD2D77735}" type="slidenum">
              <a:rPr lang="en-US" smtClean="0"/>
              <a:pPr/>
              <a:t>7</a:t>
            </a:fld>
            <a:endParaRPr lang="en-US" dirty="0"/>
          </a:p>
        </p:txBody>
      </p:sp>
      <p:sp>
        <p:nvSpPr>
          <p:cNvPr id="5" name="Text Placeholder 4"/>
          <p:cNvSpPr>
            <a:spLocks noGrp="1"/>
          </p:cNvSpPr>
          <p:nvPr>
            <p:ph type="body" sz="quarter" idx="13"/>
          </p:nvPr>
        </p:nvSpPr>
        <p:spPr/>
        <p:txBody>
          <a:bodyPr/>
          <a:lstStyle/>
          <a:p>
            <a:r>
              <a:rPr lang="en-US" dirty="0" smtClean="0"/>
              <a:t>Installations from around the world</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 y="1371600"/>
            <a:ext cx="40104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272578"/>
            <a:ext cx="3118512" cy="5544021"/>
          </a:xfrm>
          <a:prstGeom prst="rect">
            <a:avLst/>
          </a:prstGeom>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1602812"/>
            <a:ext cx="2819400" cy="34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114300" y="3289299"/>
            <a:ext cx="1943100" cy="25908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760665" y="4221162"/>
            <a:ext cx="2070097" cy="1552573"/>
          </a:xfrm>
          <a:prstGeom prst="rect">
            <a:avLst/>
          </a:prstGeom>
        </p:spPr>
      </p:pic>
      <p:sp>
        <p:nvSpPr>
          <p:cNvPr id="11" name="TextBox 10"/>
          <p:cNvSpPr txBox="1"/>
          <p:nvPr/>
        </p:nvSpPr>
        <p:spPr>
          <a:xfrm>
            <a:off x="5943430" y="381000"/>
            <a:ext cx="838369" cy="369332"/>
          </a:xfrm>
          <a:prstGeom prst="rect">
            <a:avLst/>
          </a:prstGeom>
          <a:solidFill>
            <a:srgbClr val="FFFF00"/>
          </a:solidFill>
          <a:ln>
            <a:solidFill>
              <a:schemeClr val="tx1"/>
            </a:solidFill>
          </a:ln>
        </p:spPr>
        <p:txBody>
          <a:bodyPr wrap="square" lIns="0" rtlCol="0">
            <a:spAutoFit/>
          </a:bodyPr>
          <a:lstStyle/>
          <a:p>
            <a:pPr algn="ctr"/>
            <a:r>
              <a:rPr lang="en-US" dirty="0" smtClean="0"/>
              <a:t> Rural</a:t>
            </a:r>
          </a:p>
        </p:txBody>
      </p:sp>
      <p:sp>
        <p:nvSpPr>
          <p:cNvPr id="14" name="TextBox 13"/>
          <p:cNvSpPr txBox="1"/>
          <p:nvPr/>
        </p:nvSpPr>
        <p:spPr>
          <a:xfrm>
            <a:off x="304800" y="2590800"/>
            <a:ext cx="781050" cy="369332"/>
          </a:xfrm>
          <a:prstGeom prst="rect">
            <a:avLst/>
          </a:prstGeom>
          <a:solidFill>
            <a:srgbClr val="FFFF00"/>
          </a:solidFill>
          <a:ln>
            <a:solidFill>
              <a:schemeClr val="tx1"/>
            </a:solidFill>
          </a:ln>
        </p:spPr>
        <p:txBody>
          <a:bodyPr wrap="square" lIns="0" rtlCol="0">
            <a:spAutoFit/>
          </a:bodyPr>
          <a:lstStyle/>
          <a:p>
            <a:pPr algn="ctr"/>
            <a:r>
              <a:rPr lang="en-US" dirty="0" smtClean="0"/>
              <a:t> Urban</a:t>
            </a:r>
          </a:p>
        </p:txBody>
      </p:sp>
      <p:sp>
        <p:nvSpPr>
          <p:cNvPr id="15" name="TextBox 14"/>
          <p:cNvSpPr txBox="1"/>
          <p:nvPr/>
        </p:nvSpPr>
        <p:spPr>
          <a:xfrm>
            <a:off x="5258632" y="4584699"/>
            <a:ext cx="989768" cy="369332"/>
          </a:xfrm>
          <a:prstGeom prst="rect">
            <a:avLst/>
          </a:prstGeom>
          <a:solidFill>
            <a:srgbClr val="FFFF00"/>
          </a:solidFill>
          <a:ln>
            <a:solidFill>
              <a:schemeClr val="tx1"/>
            </a:solidFill>
          </a:ln>
        </p:spPr>
        <p:txBody>
          <a:bodyPr wrap="square" lIns="0" rtlCol="0">
            <a:spAutoFit/>
          </a:bodyPr>
          <a:lstStyle/>
          <a:p>
            <a:pPr algn="ctr"/>
            <a:r>
              <a:rPr lang="en-US" dirty="0" smtClean="0"/>
              <a:t> Events</a:t>
            </a:r>
          </a:p>
        </p:txBody>
      </p:sp>
      <p:sp>
        <p:nvSpPr>
          <p:cNvPr id="16" name="TextBox 15"/>
          <p:cNvSpPr txBox="1"/>
          <p:nvPr/>
        </p:nvSpPr>
        <p:spPr>
          <a:xfrm>
            <a:off x="247481" y="3429000"/>
            <a:ext cx="971719" cy="369332"/>
          </a:xfrm>
          <a:prstGeom prst="rect">
            <a:avLst/>
          </a:prstGeom>
          <a:solidFill>
            <a:srgbClr val="FFFF00"/>
          </a:solidFill>
          <a:ln>
            <a:solidFill>
              <a:schemeClr val="tx1"/>
            </a:solidFill>
          </a:ln>
        </p:spPr>
        <p:txBody>
          <a:bodyPr wrap="square" lIns="0" rtlCol="0">
            <a:spAutoFit/>
          </a:bodyPr>
          <a:lstStyle/>
          <a:p>
            <a:pPr algn="ctr"/>
            <a:r>
              <a:rPr lang="en-US" dirty="0" smtClean="0"/>
              <a:t> Mobile</a:t>
            </a:r>
          </a:p>
        </p:txBody>
      </p:sp>
      <p:sp>
        <p:nvSpPr>
          <p:cNvPr id="17" name="TextBox 16"/>
          <p:cNvSpPr txBox="1"/>
          <p:nvPr/>
        </p:nvSpPr>
        <p:spPr>
          <a:xfrm>
            <a:off x="3020598" y="5816599"/>
            <a:ext cx="1551402" cy="369332"/>
          </a:xfrm>
          <a:prstGeom prst="rect">
            <a:avLst/>
          </a:prstGeom>
          <a:solidFill>
            <a:srgbClr val="FFFF00"/>
          </a:solidFill>
          <a:ln>
            <a:solidFill>
              <a:schemeClr val="tx1"/>
            </a:solidFill>
          </a:ln>
        </p:spPr>
        <p:txBody>
          <a:bodyPr wrap="square" lIns="0" rtlCol="0">
            <a:spAutoFit/>
          </a:bodyPr>
          <a:lstStyle/>
          <a:p>
            <a:pPr algn="ctr"/>
            <a:r>
              <a:rPr lang="en-US" dirty="0" smtClean="0"/>
              <a:t> </a:t>
            </a:r>
            <a:r>
              <a:rPr lang="en-US" dirty="0" err="1" smtClean="0"/>
              <a:t>Manpack</a:t>
            </a:r>
            <a:endParaRPr lang="en-US" dirty="0" smtClean="0"/>
          </a:p>
        </p:txBody>
      </p:sp>
    </p:spTree>
    <p:extLst>
      <p:ext uri="{BB962C8B-B14F-4D97-AF65-F5344CB8AC3E}">
        <p14:creationId xmlns:p14="http://schemas.microsoft.com/office/powerpoint/2010/main" val="22134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Deployment: Keysight Broadband Omni Antenna</a:t>
            </a:r>
            <a:endParaRPr lang="en-US" dirty="0"/>
          </a:p>
        </p:txBody>
      </p:sp>
      <p:sp>
        <p:nvSpPr>
          <p:cNvPr id="6" name="Text Placeholder 5"/>
          <p:cNvSpPr>
            <a:spLocks noGrp="1"/>
          </p:cNvSpPr>
          <p:nvPr>
            <p:ph type="body" sz="quarter" idx="13"/>
          </p:nvPr>
        </p:nvSpPr>
        <p:spPr/>
        <p:txBody>
          <a:bodyPr/>
          <a:lstStyle/>
          <a:p>
            <a:r>
              <a:rPr lang="en-US" dirty="0" smtClean="0"/>
              <a:t>Model Number N6850A</a:t>
            </a:r>
            <a:endParaRPr lang="en-US" dirty="0"/>
          </a:p>
        </p:txBody>
      </p:sp>
      <p:sp>
        <p:nvSpPr>
          <p:cNvPr id="18" name="Footer Placeholder 3"/>
          <p:cNvSpPr>
            <a:spLocks noGrp="1"/>
          </p:cNvSpPr>
          <p:nvPr>
            <p:ph type="ftr" sz="quarter" idx="11"/>
          </p:nvPr>
        </p:nvSpPr>
        <p:spPr>
          <a:xfrm>
            <a:off x="6885940" y="6029960"/>
            <a:ext cx="1038860" cy="464185"/>
          </a:xfrm>
        </p:spPr>
        <p:txBody>
          <a:bodyPr/>
          <a:lstStyle/>
          <a:p>
            <a:r>
              <a:rPr lang="en-US" smtClean="0"/>
              <a:t>RF Sensor Networks</a:t>
            </a:r>
            <a:endParaRPr lang="en-US" dirty="0"/>
          </a:p>
        </p:txBody>
      </p:sp>
      <p:sp>
        <p:nvSpPr>
          <p:cNvPr id="20" name="Content Placeholder 2"/>
          <p:cNvSpPr txBox="1">
            <a:spLocks/>
          </p:cNvSpPr>
          <p:nvPr/>
        </p:nvSpPr>
        <p:spPr>
          <a:xfrm>
            <a:off x="665024" y="1284264"/>
            <a:ext cx="7172326" cy="4024074"/>
          </a:xfrm>
          <a:prstGeom prst="rect">
            <a:avLst/>
          </a:prstGeom>
        </p:spPr>
        <p:txBody>
          <a:bodyPr/>
          <a:lst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4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4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t>
            </a:r>
            <a:r>
              <a:rPr lang="en-US" dirty="0" smtClean="0"/>
              <a:t>onsistent pattern in both azimuth </a:t>
            </a:r>
            <a:br>
              <a:rPr lang="en-US" dirty="0" smtClean="0"/>
            </a:br>
            <a:r>
              <a:rPr lang="en-US" dirty="0" smtClean="0"/>
              <a:t>&amp; elevation.  Improves potential for </a:t>
            </a:r>
            <a:br>
              <a:rPr lang="en-US" dirty="0" smtClean="0"/>
            </a:br>
            <a:r>
              <a:rPr lang="en-US" dirty="0" smtClean="0"/>
              <a:t>effective power-based geolocation</a:t>
            </a:r>
          </a:p>
          <a:p>
            <a:r>
              <a:rPr lang="en-US" dirty="0" smtClean="0"/>
              <a:t>Compact, Simple to mount (~42 cm high)</a:t>
            </a:r>
          </a:p>
          <a:p>
            <a:r>
              <a:rPr lang="en-US" dirty="0" smtClean="0"/>
              <a:t>Operating range 20 MHz to 6 GHz</a:t>
            </a:r>
          </a:p>
          <a:p>
            <a:r>
              <a:rPr lang="en-US" dirty="0" smtClean="0"/>
              <a:t>Best performance 350 MHz to 6 GHz</a:t>
            </a:r>
          </a:p>
          <a:p>
            <a:r>
              <a:rPr lang="en-US" dirty="0" smtClean="0"/>
              <a:t>Creative mounting bracket suitable for:</a:t>
            </a:r>
          </a:p>
          <a:p>
            <a:pPr lvl="1"/>
            <a:r>
              <a:rPr lang="en-US" dirty="0" smtClean="0"/>
              <a:t>Tripod, Pole/Rail or Mobile (magnetic)</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97" y="3861955"/>
            <a:ext cx="857028" cy="202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rotWithShape="1">
          <a:blip r:embed="rId4" cstate="email">
            <a:extLst>
              <a:ext uri="{28A0092B-C50C-407E-A947-70E740481C1C}">
                <a14:useLocalDpi xmlns:a14="http://schemas.microsoft.com/office/drawing/2010/main"/>
              </a:ext>
            </a:extLst>
          </a:blip>
          <a:srcRect l="22380" t="10682" r="15765" b="6528"/>
          <a:stretch/>
        </p:blipFill>
        <p:spPr bwMode="auto">
          <a:xfrm>
            <a:off x="909649" y="4863624"/>
            <a:ext cx="1200150" cy="106299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93EC66B-EF27-4603-8557-B6CFD2D77735}" type="slidenum">
              <a:rPr lang="en-US" smtClean="0"/>
              <a:pPr/>
              <a:t>8</a:t>
            </a:fld>
            <a:endParaRPr lang="en-US" dirty="0"/>
          </a:p>
        </p:txBody>
      </p:sp>
      <p:pic>
        <p:nvPicPr>
          <p:cNvPr id="16" name="Picture 15"/>
          <p:cNvPicPr>
            <a:picLocks noChangeAspect="1"/>
          </p:cNvPicPr>
          <p:nvPr/>
        </p:nvPicPr>
        <p:blipFill rotWithShape="1">
          <a:blip r:embed="rId5"/>
          <a:srcRect l="32080" t="27254" r="45920" b="16120"/>
          <a:stretch/>
        </p:blipFill>
        <p:spPr>
          <a:xfrm>
            <a:off x="6441492" y="874130"/>
            <a:ext cx="2613298" cy="3649114"/>
          </a:xfrm>
          <a:prstGeom prst="rect">
            <a:avLst/>
          </a:prstGeom>
        </p:spPr>
      </p:pic>
      <p:pic>
        <p:nvPicPr>
          <p:cNvPr id="4" name="Picture 3"/>
          <p:cNvPicPr>
            <a:picLocks noChangeAspect="1"/>
          </p:cNvPicPr>
          <p:nvPr/>
        </p:nvPicPr>
        <p:blipFill rotWithShape="1">
          <a:blip r:embed="rId6"/>
          <a:srcRect l="18464" t="34286" r="20073" b="17293"/>
          <a:stretch/>
        </p:blipFill>
        <p:spPr>
          <a:xfrm>
            <a:off x="2002786" y="4699511"/>
            <a:ext cx="4589813" cy="1961599"/>
          </a:xfrm>
          <a:prstGeom prst="rect">
            <a:avLst/>
          </a:prstGeom>
        </p:spPr>
      </p:pic>
    </p:spTree>
    <p:extLst>
      <p:ext uri="{BB962C8B-B14F-4D97-AF65-F5344CB8AC3E}">
        <p14:creationId xmlns:p14="http://schemas.microsoft.com/office/powerpoint/2010/main" val="131606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400050"/>
            <a:ext cx="8087360" cy="514350"/>
          </a:xfrm>
        </p:spPr>
        <p:txBody>
          <a:bodyPr/>
          <a:lstStyle/>
          <a:p>
            <a:r>
              <a:rPr lang="en-US" dirty="0" smtClean="0"/>
              <a:t>Applications that make Sensor networks plausible</a:t>
            </a:r>
            <a:endParaRPr lang="en-US" b="0" dirty="0"/>
          </a:p>
        </p:txBody>
      </p:sp>
      <p:sp>
        <p:nvSpPr>
          <p:cNvPr id="10" name="Footer Placeholder 4"/>
          <p:cNvSpPr>
            <a:spLocks noGrp="1"/>
          </p:cNvSpPr>
          <p:nvPr>
            <p:ph type="ftr" sz="quarter" idx="11"/>
          </p:nvPr>
        </p:nvSpPr>
        <p:spPr/>
        <p:txBody>
          <a:bodyPr/>
          <a:lstStyle/>
          <a:p>
            <a:r>
              <a:rPr lang="en-US" smtClean="0"/>
              <a:t>RF Sensor Networks</a:t>
            </a:r>
            <a:endParaRPr lang="en-US" dirty="0"/>
          </a:p>
        </p:txBody>
      </p:sp>
      <p:sp>
        <p:nvSpPr>
          <p:cNvPr id="6" name="Slide Number Placeholder 5"/>
          <p:cNvSpPr>
            <a:spLocks noGrp="1"/>
          </p:cNvSpPr>
          <p:nvPr>
            <p:ph type="sldNum" sz="quarter" idx="12"/>
          </p:nvPr>
        </p:nvSpPr>
        <p:spPr/>
        <p:txBody>
          <a:bodyPr/>
          <a:lstStyle/>
          <a:p>
            <a:fld id="{793EC66B-EF27-4603-8557-B6CFD2D77735}" type="slidenum">
              <a:rPr lang="en-US" smtClean="0"/>
              <a:pPr/>
              <a:t>9</a:t>
            </a:fld>
            <a:endParaRPr lang="en-US" dirty="0"/>
          </a:p>
        </p:txBody>
      </p:sp>
      <p:sp>
        <p:nvSpPr>
          <p:cNvPr id="4" name="Text Placeholder 3"/>
          <p:cNvSpPr>
            <a:spLocks noGrp="1"/>
          </p:cNvSpPr>
          <p:nvPr>
            <p:ph type="body" sz="quarter" idx="13"/>
          </p:nvPr>
        </p:nvSpPr>
        <p:spPr/>
        <p:txBody>
          <a:bodyPr/>
          <a:lstStyle/>
          <a:p>
            <a:r>
              <a:rPr lang="en-US" dirty="0" smtClean="0"/>
              <a:t>Built around the deployment process</a:t>
            </a:r>
            <a:endParaRPr lang="en-US" dirty="0"/>
          </a:p>
        </p:txBody>
      </p:sp>
      <p:sp>
        <p:nvSpPr>
          <p:cNvPr id="5" name="Rectangle 4"/>
          <p:cNvSpPr/>
          <p:nvPr/>
        </p:nvSpPr>
        <p:spPr>
          <a:xfrm>
            <a:off x="9906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Deployment Planning and modelling</a:t>
            </a:r>
          </a:p>
        </p:txBody>
      </p:sp>
      <p:sp>
        <p:nvSpPr>
          <p:cNvPr id="9" name="Rectangle 8"/>
          <p:cNvSpPr/>
          <p:nvPr/>
        </p:nvSpPr>
        <p:spPr>
          <a:xfrm>
            <a:off x="3695700" y="2057400"/>
            <a:ext cx="1981200" cy="106680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RF Survey, Signal Classification</a:t>
            </a:r>
          </a:p>
        </p:txBody>
      </p:sp>
      <p:sp>
        <p:nvSpPr>
          <p:cNvPr id="11" name="Rectangle 10"/>
          <p:cNvSpPr/>
          <p:nvPr/>
        </p:nvSpPr>
        <p:spPr>
          <a:xfrm>
            <a:off x="6400800" y="20574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Emitter Location</a:t>
            </a:r>
          </a:p>
        </p:txBody>
      </p:sp>
      <p:sp>
        <p:nvSpPr>
          <p:cNvPr id="12" name="Rectangle 11"/>
          <p:cNvSpPr/>
          <p:nvPr/>
        </p:nvSpPr>
        <p:spPr>
          <a:xfrm>
            <a:off x="22860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Signals Analysis</a:t>
            </a:r>
          </a:p>
        </p:txBody>
      </p:sp>
      <p:sp>
        <p:nvSpPr>
          <p:cNvPr id="13" name="Rectangle 12"/>
          <p:cNvSpPr/>
          <p:nvPr/>
        </p:nvSpPr>
        <p:spPr>
          <a:xfrm>
            <a:off x="5029200" y="4114800"/>
            <a:ext cx="1981200" cy="1066800"/>
          </a:xfrm>
          <a:prstGeom prst="rect">
            <a:avLst/>
          </a:prstGeom>
          <a:solidFill>
            <a:srgbClr val="E9002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Spectrum Data and Report Generation</a:t>
            </a:r>
          </a:p>
        </p:txBody>
      </p:sp>
      <p:sp>
        <p:nvSpPr>
          <p:cNvPr id="17" name="Right Arrow 16"/>
          <p:cNvSpPr/>
          <p:nvPr/>
        </p:nvSpPr>
        <p:spPr>
          <a:xfrm>
            <a:off x="29337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19" name="Right Arrow 18"/>
          <p:cNvSpPr/>
          <p:nvPr/>
        </p:nvSpPr>
        <p:spPr>
          <a:xfrm>
            <a:off x="5638800" y="23622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sp>
        <p:nvSpPr>
          <p:cNvPr id="21" name="Right Arrow 20"/>
          <p:cNvSpPr/>
          <p:nvPr/>
        </p:nvSpPr>
        <p:spPr>
          <a:xfrm>
            <a:off x="4267200" y="4419600"/>
            <a:ext cx="800100" cy="457200"/>
          </a:xfrm>
          <a:prstGeom prst="rightArrow">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smtClean="0"/>
          </a:p>
        </p:txBody>
      </p:sp>
      <p:cxnSp>
        <p:nvCxnSpPr>
          <p:cNvPr id="15" name="Elbow Connector 14"/>
          <p:cNvCxnSpPr/>
          <p:nvPr/>
        </p:nvCxnSpPr>
        <p:spPr>
          <a:xfrm rot="5400000">
            <a:off x="4876800" y="1524000"/>
            <a:ext cx="990600" cy="4191000"/>
          </a:xfrm>
          <a:prstGeom prst="bentConnector3">
            <a:avLst>
              <a:gd name="adj1" fmla="val 34471"/>
            </a:avLst>
          </a:prstGeom>
          <a:ln w="161925">
            <a:gradFill flip="none" rotWithShape="1">
              <a:gsLst>
                <a:gs pos="0">
                  <a:schemeClr val="tx1"/>
                </a:gs>
                <a:gs pos="9000">
                  <a:srgbClr val="E6E6E6"/>
                </a:gs>
                <a:gs pos="32001">
                  <a:srgbClr val="7D8496"/>
                </a:gs>
                <a:gs pos="52000">
                  <a:srgbClr val="E6E6E6"/>
                </a:gs>
                <a:gs pos="85001">
                  <a:srgbClr val="7D8496"/>
                </a:gs>
                <a:gs pos="100000">
                  <a:srgbClr val="E6E6E6"/>
                </a:gs>
              </a:gsLst>
              <a:lin ang="2700000" scaled="0"/>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84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216_AAA_pptemplateBLACK">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Agilent-EMG-AAA-PPT_Template-Black">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Agilent-EMG-AAA-PPT_Template-Black">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Keysight 2014_Presentation Template1_4x3">
  <a:themeElements>
    <a:clrScheme name="Keysight Theme">
      <a:dk1>
        <a:sysClr val="windowText" lastClr="000000"/>
      </a:dk1>
      <a:lt1>
        <a:sysClr val="window" lastClr="FFFFFF"/>
      </a:lt1>
      <a:dk2>
        <a:srgbClr val="555555"/>
      </a:dk2>
      <a:lt2>
        <a:srgbClr val="E8E8E8"/>
      </a:lt2>
      <a:accent1>
        <a:srgbClr val="8B3C8F"/>
      </a:accent1>
      <a:accent2>
        <a:srgbClr val="24377C"/>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90029"/>
        </a:solidFill>
        <a:ln w="6350">
          <a:noFill/>
        </a:ln>
      </a:spPr>
      <a:bodyPr rtlCol="0" anchor="ctr"/>
      <a:lstStyle>
        <a:defPP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5.xml><?xml version="1.0" encoding="utf-8"?>
<a:theme xmlns:a="http://schemas.openxmlformats.org/drawingml/2006/main" name="Keysight 2014 GRAY">
  <a:themeElements>
    <a:clrScheme name="KeysightGray Theme">
      <a:dk1>
        <a:sysClr val="windowText" lastClr="000000"/>
      </a:dk1>
      <a:lt1>
        <a:sysClr val="window" lastClr="FFFFFF"/>
      </a:lt1>
      <a:dk2>
        <a:srgbClr val="555555"/>
      </a:dk2>
      <a:lt2>
        <a:srgbClr val="E8E8E8"/>
      </a:lt2>
      <a:accent1>
        <a:srgbClr val="8B3C8F"/>
      </a:accent1>
      <a:accent2>
        <a:srgbClr val="24377C"/>
      </a:accent2>
      <a:accent3>
        <a:srgbClr val="ED5E1A"/>
      </a:accent3>
      <a:accent4>
        <a:srgbClr val="8DC229"/>
      </a:accent4>
      <a:accent5>
        <a:srgbClr val="E90029"/>
      </a:accent5>
      <a:accent6>
        <a:srgbClr val="891518"/>
      </a:accent6>
      <a:hlink>
        <a:srgbClr val="E90029"/>
      </a:hlink>
      <a:folHlink>
        <a:srgbClr val="8915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90029"/>
        </a:solidFill>
        <a:ln w="6350">
          <a:noFill/>
        </a:ln>
      </a:spPr>
      <a:bodyPr rtlCol="0" anchor="ctr"/>
      <a:lstStyle>
        <a:defPP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a:defRPr dirty="0" smtClean="0">
            <a:solidFill>
              <a:schemeClr val="tx2"/>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120216_AAA_pptemplateBLACK</Template>
  <TotalTime>30510</TotalTime>
  <Words>1333</Words>
  <Application>Microsoft Office PowerPoint</Application>
  <PresentationFormat>On-screen Show (4:3)</PresentationFormat>
  <Paragraphs>246</Paragraphs>
  <Slides>22</Slides>
  <Notes>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22</vt:i4>
      </vt:variant>
    </vt:vector>
  </HeadingPairs>
  <TitlesOfParts>
    <vt:vector size="31" baseType="lpstr">
      <vt:lpstr>Agilent TT Cond</vt:lpstr>
      <vt:lpstr>Arial</vt:lpstr>
      <vt:lpstr>Arial Narrow</vt:lpstr>
      <vt:lpstr>Calibri</vt:lpstr>
      <vt:lpstr>120216_AAA_pptemplateBLACK</vt:lpstr>
      <vt:lpstr>1_Agilent-EMG-AAA-PPT_Template-Black</vt:lpstr>
      <vt:lpstr>2_Agilent-EMG-AAA-PPT_Template-Black</vt:lpstr>
      <vt:lpstr>Keysight 2014_Presentation Template1_4x3</vt:lpstr>
      <vt:lpstr>Keysight 2014 GRAY</vt:lpstr>
      <vt:lpstr>   Distributed, Synchronous RF Sensor Networks </vt:lpstr>
      <vt:lpstr>Monitoring equipment is changing</vt:lpstr>
      <vt:lpstr>Remote spectrum monitor and signal analyzer…</vt:lpstr>
      <vt:lpstr>Brief Overview of the N6841A RF Sensor</vt:lpstr>
      <vt:lpstr>Applications that make Sensor networks plausible</vt:lpstr>
      <vt:lpstr>Planning a Distributed Sensor Network</vt:lpstr>
      <vt:lpstr>Deployment: Other Examples</vt:lpstr>
      <vt:lpstr>Deployment: Keysight Broadband Omni Antenna</vt:lpstr>
      <vt:lpstr>Applications that make Sensor networks plausible</vt:lpstr>
      <vt:lpstr>Automating RF Survey, Signal Classification </vt:lpstr>
      <vt:lpstr>Signal Classification: The Signal Database</vt:lpstr>
      <vt:lpstr>Signal Classification: </vt:lpstr>
      <vt:lpstr>Signal Classification: Multiple DDC Mode</vt:lpstr>
      <vt:lpstr>Applications that make Sensor networks plausible</vt:lpstr>
      <vt:lpstr>Emitter Location: N6854A Geo Server SW</vt:lpstr>
      <vt:lpstr>Applications that make Sensor networks plausible</vt:lpstr>
      <vt:lpstr>Signals analysis &amp; identification: 89601B</vt:lpstr>
      <vt:lpstr>Signals analysis &amp; identification: N6829BS</vt:lpstr>
      <vt:lpstr>Applications that make Sensor networks plausible</vt:lpstr>
      <vt:lpstr>Spectrum Data &amp; Report Generation</vt:lpstr>
      <vt:lpstr>Example Deployment Architecture</vt:lpstr>
      <vt:lpstr>Keysight’s Handheld tools for Interference Detection</vt:lpstr>
    </vt:vector>
  </TitlesOfParts>
  <Company>Agilent Technologies,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HIT2012 SURV_H12</dc:title>
  <dc:creator>IC Tillman</dc:creator>
  <cp:lastModifiedBy>Dennis Roberson</cp:lastModifiedBy>
  <cp:revision>496</cp:revision>
  <cp:lastPrinted>2011-12-02T19:06:17Z</cp:lastPrinted>
  <dcterms:created xsi:type="dcterms:W3CDTF">2012-04-13T10:44:27Z</dcterms:created>
  <dcterms:modified xsi:type="dcterms:W3CDTF">2016-04-06T20:21:22Z</dcterms:modified>
</cp:coreProperties>
</file>