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handoutMasterIdLst>
    <p:handoutMasterId r:id="rId23"/>
  </p:handoutMasterIdLst>
  <p:sldIdLst>
    <p:sldId id="270" r:id="rId3"/>
    <p:sldId id="262" r:id="rId4"/>
    <p:sldId id="266" r:id="rId5"/>
    <p:sldId id="257" r:id="rId6"/>
    <p:sldId id="258" r:id="rId7"/>
    <p:sldId id="259" r:id="rId8"/>
    <p:sldId id="260" r:id="rId9"/>
    <p:sldId id="261" r:id="rId10"/>
    <p:sldId id="274" r:id="rId11"/>
    <p:sldId id="275" r:id="rId12"/>
    <p:sldId id="272" r:id="rId13"/>
    <p:sldId id="264" r:id="rId14"/>
    <p:sldId id="265" r:id="rId15"/>
    <p:sldId id="268" r:id="rId16"/>
    <p:sldId id="269" r:id="rId17"/>
    <p:sldId id="263" r:id="rId18"/>
    <p:sldId id="267" r:id="rId19"/>
    <p:sldId id="271" r:id="rId20"/>
    <p:sldId id="273" r:id="rId21"/>
  </p:sldIdLst>
  <p:sldSz cx="9144000" cy="6858000" type="screen4x3"/>
  <p:notesSz cx="9296400" cy="6881813"/>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9397" autoAdjust="0"/>
  </p:normalViewPr>
  <p:slideViewPr>
    <p:cSldViewPr snapToGrid="0">
      <p:cViewPr varScale="1">
        <p:scale>
          <a:sx n="61" d="100"/>
          <a:sy n="61" d="100"/>
        </p:scale>
        <p:origin x="106"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2900"/>
          </a:xfrm>
          <a:prstGeom prst="rect">
            <a:avLst/>
          </a:prstGeom>
        </p:spPr>
        <p:txBody>
          <a:bodyPr vert="horz" lIns="87444" tIns="43722" rIns="87444" bIns="43722" rtlCol="0"/>
          <a:lstStyle>
            <a:lvl1pPr algn="l" eaLnBrk="1" hangingPunct="1">
              <a:defRPr sz="1100">
                <a:latin typeface="Arial" charset="0"/>
                <a:cs typeface="+mn-cs"/>
              </a:defRPr>
            </a:lvl1pPr>
          </a:lstStyle>
          <a:p>
            <a:pPr>
              <a:defRPr/>
            </a:pPr>
            <a:endParaRPr lang="en-US"/>
          </a:p>
        </p:txBody>
      </p:sp>
      <p:sp>
        <p:nvSpPr>
          <p:cNvPr id="3" name="Date Placeholder 2"/>
          <p:cNvSpPr>
            <a:spLocks noGrp="1"/>
          </p:cNvSpPr>
          <p:nvPr>
            <p:ph type="dt" sz="quarter" idx="1"/>
          </p:nvPr>
        </p:nvSpPr>
        <p:spPr>
          <a:xfrm>
            <a:off x="5265738" y="0"/>
            <a:ext cx="4029075" cy="342900"/>
          </a:xfrm>
          <a:prstGeom prst="rect">
            <a:avLst/>
          </a:prstGeom>
        </p:spPr>
        <p:txBody>
          <a:bodyPr vert="horz" lIns="87444" tIns="43722" rIns="87444" bIns="43722" rtlCol="0"/>
          <a:lstStyle>
            <a:lvl1pPr algn="r" eaLnBrk="1" hangingPunct="1">
              <a:defRPr sz="1100">
                <a:latin typeface="Arial" charset="0"/>
                <a:cs typeface="+mn-cs"/>
              </a:defRPr>
            </a:lvl1pPr>
          </a:lstStyle>
          <a:p>
            <a:pPr>
              <a:defRPr/>
            </a:pPr>
            <a:fld id="{E8676E62-4552-4C89-9DB1-560C83F64640}" type="datetimeFigureOut">
              <a:rPr lang="en-US"/>
              <a:pPr>
                <a:defRPr/>
              </a:pPr>
              <a:t>4/6/2016</a:t>
            </a:fld>
            <a:endParaRPr lang="en-US"/>
          </a:p>
        </p:txBody>
      </p:sp>
      <p:sp>
        <p:nvSpPr>
          <p:cNvPr id="4" name="Footer Placeholder 3"/>
          <p:cNvSpPr>
            <a:spLocks noGrp="1"/>
          </p:cNvSpPr>
          <p:nvPr>
            <p:ph type="ftr" sz="quarter" idx="2"/>
          </p:nvPr>
        </p:nvSpPr>
        <p:spPr>
          <a:xfrm>
            <a:off x="0" y="6537325"/>
            <a:ext cx="4029075" cy="342900"/>
          </a:xfrm>
          <a:prstGeom prst="rect">
            <a:avLst/>
          </a:prstGeom>
        </p:spPr>
        <p:txBody>
          <a:bodyPr vert="horz" lIns="87444" tIns="43722" rIns="87444" bIns="43722" rtlCol="0" anchor="b"/>
          <a:lstStyle>
            <a:lvl1pPr algn="l" eaLnBrk="1" hangingPunct="1">
              <a:defRPr sz="11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65738" y="6537325"/>
            <a:ext cx="4029075" cy="342900"/>
          </a:xfrm>
          <a:prstGeom prst="rect">
            <a:avLst/>
          </a:prstGeom>
        </p:spPr>
        <p:txBody>
          <a:bodyPr vert="horz" wrap="square" lIns="87444" tIns="43722" rIns="87444" bIns="43722" numCol="1" anchor="b" anchorCtr="0" compatLnSpc="1">
            <a:prstTxWarp prst="textNoShape">
              <a:avLst/>
            </a:prstTxWarp>
          </a:bodyPr>
          <a:lstStyle>
            <a:lvl1pPr algn="r" eaLnBrk="1" hangingPunct="1">
              <a:defRPr sz="1100"/>
            </a:lvl1pPr>
          </a:lstStyle>
          <a:p>
            <a:pPr>
              <a:defRPr/>
            </a:pPr>
            <a:fld id="{E3168C8C-FFCC-4999-82BF-937C795B8CF9}" type="slidenum">
              <a:rPr lang="en-US"/>
              <a:pPr>
                <a:defRPr/>
              </a:pPr>
              <a:t>‹#›</a:t>
            </a:fld>
            <a:endParaRPr lang="en-US"/>
          </a:p>
        </p:txBody>
      </p:sp>
    </p:spTree>
    <p:extLst>
      <p:ext uri="{BB962C8B-B14F-4D97-AF65-F5344CB8AC3E}">
        <p14:creationId xmlns:p14="http://schemas.microsoft.com/office/powerpoint/2010/main" val="774280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2900"/>
          </a:xfrm>
          <a:prstGeom prst="rect">
            <a:avLst/>
          </a:prstGeom>
        </p:spPr>
        <p:txBody>
          <a:bodyPr vert="horz" lIns="92437" tIns="46219" rIns="92437" bIns="4621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738" y="0"/>
            <a:ext cx="4029075" cy="342900"/>
          </a:xfrm>
          <a:prstGeom prst="rect">
            <a:avLst/>
          </a:prstGeom>
        </p:spPr>
        <p:txBody>
          <a:bodyPr vert="horz" lIns="92437" tIns="46219" rIns="92437" bIns="46219" rtlCol="0"/>
          <a:lstStyle>
            <a:lvl1pPr algn="r" eaLnBrk="1" fontAlgn="auto" hangingPunct="1">
              <a:spcBef>
                <a:spcPts val="0"/>
              </a:spcBef>
              <a:spcAft>
                <a:spcPts val="0"/>
              </a:spcAft>
              <a:defRPr sz="1200">
                <a:latin typeface="+mn-lt"/>
                <a:cs typeface="+mn-cs"/>
              </a:defRPr>
            </a:lvl1pPr>
          </a:lstStyle>
          <a:p>
            <a:pPr>
              <a:defRPr/>
            </a:pPr>
            <a:fld id="{4ADC5A8A-1F99-4137-AA2C-8A77F07447B6}" type="datetimeFigureOut">
              <a:rPr lang="en-US"/>
              <a:pPr>
                <a:defRPr/>
              </a:pPr>
              <a:t>4/6/2016</a:t>
            </a:fld>
            <a:endParaRPr lang="en-US"/>
          </a:p>
        </p:txBody>
      </p:sp>
      <p:sp>
        <p:nvSpPr>
          <p:cNvPr id="4" name="Slide Image Placeholder 3"/>
          <p:cNvSpPr>
            <a:spLocks noGrp="1" noRot="1" noChangeAspect="1"/>
          </p:cNvSpPr>
          <p:nvPr>
            <p:ph type="sldImg" idx="2"/>
          </p:nvPr>
        </p:nvSpPr>
        <p:spPr>
          <a:xfrm>
            <a:off x="2928938" y="517525"/>
            <a:ext cx="3438525" cy="2579688"/>
          </a:xfrm>
          <a:prstGeom prst="rect">
            <a:avLst/>
          </a:prstGeom>
          <a:noFill/>
          <a:ln w="12700">
            <a:solidFill>
              <a:prstClr val="black"/>
            </a:solidFill>
          </a:ln>
        </p:spPr>
        <p:txBody>
          <a:bodyPr vert="horz" lIns="92437" tIns="46219" rIns="92437" bIns="46219" rtlCol="0" anchor="ctr"/>
          <a:lstStyle/>
          <a:p>
            <a:pPr lvl="0"/>
            <a:endParaRPr lang="en-US" noProof="0" smtClean="0"/>
          </a:p>
        </p:txBody>
      </p:sp>
      <p:sp>
        <p:nvSpPr>
          <p:cNvPr id="5" name="Notes Placeholder 4"/>
          <p:cNvSpPr>
            <a:spLocks noGrp="1"/>
          </p:cNvSpPr>
          <p:nvPr>
            <p:ph type="body" sz="quarter" idx="3"/>
          </p:nvPr>
        </p:nvSpPr>
        <p:spPr>
          <a:xfrm>
            <a:off x="930275" y="3268663"/>
            <a:ext cx="7435850" cy="3097212"/>
          </a:xfrm>
          <a:prstGeom prst="rect">
            <a:avLst/>
          </a:prstGeom>
        </p:spPr>
        <p:txBody>
          <a:bodyPr vert="horz" lIns="92437" tIns="46219" rIns="92437"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37325"/>
            <a:ext cx="4029075" cy="342900"/>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738" y="6537325"/>
            <a:ext cx="4029075" cy="342900"/>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C7D125-DF85-4608-84DC-E67AFE3B6718}" type="slidenum">
              <a:rPr lang="en-US"/>
              <a:pPr>
                <a:defRPr/>
              </a:pPr>
              <a:t>‹#›</a:t>
            </a:fld>
            <a:endParaRPr lang="en-US"/>
          </a:p>
        </p:txBody>
      </p:sp>
    </p:spTree>
    <p:extLst>
      <p:ext uri="{BB962C8B-B14F-4D97-AF65-F5344CB8AC3E}">
        <p14:creationId xmlns:p14="http://schemas.microsoft.com/office/powerpoint/2010/main" val="2909817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10C82D-3849-4F6A-BAF7-67B10D6EEB6E}"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68E87E72-C9E2-464F-A0EE-D8F47A603E03}" type="slidenum">
              <a:rPr lang="en-US"/>
              <a:pPr>
                <a:defRPr/>
              </a:pPr>
              <a:t>‹#›</a:t>
            </a:fld>
            <a:endParaRPr lang="en-US"/>
          </a:p>
        </p:txBody>
      </p:sp>
    </p:spTree>
    <p:extLst>
      <p:ext uri="{BB962C8B-B14F-4D97-AF65-F5344CB8AC3E}">
        <p14:creationId xmlns:p14="http://schemas.microsoft.com/office/powerpoint/2010/main" val="274079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893966-9DE6-4697-8332-680D0588D1CE}"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AD5B47C7-7643-4ACB-9351-19FAB1CDE9A3}" type="slidenum">
              <a:rPr lang="en-US"/>
              <a:pPr>
                <a:defRPr/>
              </a:pPr>
              <a:t>‹#›</a:t>
            </a:fld>
            <a:endParaRPr lang="en-US"/>
          </a:p>
        </p:txBody>
      </p:sp>
    </p:spTree>
    <p:extLst>
      <p:ext uri="{BB962C8B-B14F-4D97-AF65-F5344CB8AC3E}">
        <p14:creationId xmlns:p14="http://schemas.microsoft.com/office/powerpoint/2010/main" val="117743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E387B-1A53-45B9-BAD7-98846D8383C5}"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5C4EC894-DB0B-41DA-B86C-BDF3A3254A15}" type="slidenum">
              <a:rPr lang="en-US"/>
              <a:pPr>
                <a:defRPr/>
              </a:pPr>
              <a:t>‹#›</a:t>
            </a:fld>
            <a:endParaRPr lang="en-US"/>
          </a:p>
        </p:txBody>
      </p:sp>
    </p:spTree>
    <p:extLst>
      <p:ext uri="{BB962C8B-B14F-4D97-AF65-F5344CB8AC3E}">
        <p14:creationId xmlns:p14="http://schemas.microsoft.com/office/powerpoint/2010/main" val="1165672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E68A32-11AC-4B76-B07F-CC0BB195BC18}"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3B29B337-797F-40C0-A68F-4CDBDAA20542}" type="slidenum">
              <a:rPr lang="en-US"/>
              <a:pPr>
                <a:defRPr/>
              </a:pPr>
              <a:t>‹#›</a:t>
            </a:fld>
            <a:endParaRPr lang="en-US"/>
          </a:p>
        </p:txBody>
      </p:sp>
    </p:spTree>
    <p:extLst>
      <p:ext uri="{BB962C8B-B14F-4D97-AF65-F5344CB8AC3E}">
        <p14:creationId xmlns:p14="http://schemas.microsoft.com/office/powerpoint/2010/main" val="295201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9E090B-E8A1-443B-883E-CE81AAA63DE0}"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A269584A-45EF-4D34-893A-699ECA8CDAF0}" type="slidenum">
              <a:rPr lang="en-US"/>
              <a:pPr>
                <a:defRPr/>
              </a:pPr>
              <a:t>‹#›</a:t>
            </a:fld>
            <a:endParaRPr lang="en-US"/>
          </a:p>
        </p:txBody>
      </p:sp>
    </p:spTree>
    <p:extLst>
      <p:ext uri="{BB962C8B-B14F-4D97-AF65-F5344CB8AC3E}">
        <p14:creationId xmlns:p14="http://schemas.microsoft.com/office/powerpoint/2010/main" val="63764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E3365F-9836-43CA-9774-C236D3B40066}"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99BEAC82-13B8-4BA9-BCE2-143A2BF8A01A}" type="slidenum">
              <a:rPr lang="en-US"/>
              <a:pPr>
                <a:defRPr/>
              </a:pPr>
              <a:t>‹#›</a:t>
            </a:fld>
            <a:endParaRPr lang="en-US"/>
          </a:p>
        </p:txBody>
      </p:sp>
    </p:spTree>
    <p:extLst>
      <p:ext uri="{BB962C8B-B14F-4D97-AF65-F5344CB8AC3E}">
        <p14:creationId xmlns:p14="http://schemas.microsoft.com/office/powerpoint/2010/main" val="322794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0E525D-A0C8-4267-A59F-13B686BDAB8C}"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E1CC7F54-19B6-41B3-A589-A3C5ECA08575}" type="slidenum">
              <a:rPr lang="en-US"/>
              <a:pPr>
                <a:defRPr/>
              </a:pPr>
              <a:t>‹#›</a:t>
            </a:fld>
            <a:endParaRPr lang="en-US"/>
          </a:p>
        </p:txBody>
      </p:sp>
    </p:spTree>
    <p:extLst>
      <p:ext uri="{BB962C8B-B14F-4D97-AF65-F5344CB8AC3E}">
        <p14:creationId xmlns:p14="http://schemas.microsoft.com/office/powerpoint/2010/main" val="269733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18606A-1DE9-40B7-8B1D-363377B00AC1}"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4D3AD91A-C80E-4A76-AD08-FFD3DAD438A1}" type="slidenum">
              <a:rPr lang="en-US"/>
              <a:pPr>
                <a:defRPr/>
              </a:pPr>
              <a:t>‹#›</a:t>
            </a:fld>
            <a:endParaRPr lang="en-US"/>
          </a:p>
        </p:txBody>
      </p:sp>
    </p:spTree>
    <p:extLst>
      <p:ext uri="{BB962C8B-B14F-4D97-AF65-F5344CB8AC3E}">
        <p14:creationId xmlns:p14="http://schemas.microsoft.com/office/powerpoint/2010/main" val="169591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F3E53E-70B4-4143-B45B-97B25F5E4E3B}" type="datetime1">
              <a:rPr lang="en-US"/>
              <a:pPr>
                <a:defRPr/>
              </a:pPr>
              <a:t>4/6/2016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Vulcan Wireless LLC</a:t>
            </a:r>
          </a:p>
        </p:txBody>
      </p:sp>
      <p:sp>
        <p:nvSpPr>
          <p:cNvPr id="9" name="Slide Number Placeholder 5"/>
          <p:cNvSpPr>
            <a:spLocks noGrp="1"/>
          </p:cNvSpPr>
          <p:nvPr>
            <p:ph type="sldNum" sz="quarter" idx="12"/>
          </p:nvPr>
        </p:nvSpPr>
        <p:spPr/>
        <p:txBody>
          <a:bodyPr/>
          <a:lstStyle>
            <a:lvl1pPr>
              <a:defRPr/>
            </a:lvl1pPr>
          </a:lstStyle>
          <a:p>
            <a:pPr>
              <a:defRPr/>
            </a:pPr>
            <a:fld id="{ADEE0B39-326E-44A8-92B9-1CEB36C9A60D}" type="slidenum">
              <a:rPr lang="en-US"/>
              <a:pPr>
                <a:defRPr/>
              </a:pPr>
              <a:t>‹#›</a:t>
            </a:fld>
            <a:endParaRPr lang="en-US"/>
          </a:p>
        </p:txBody>
      </p:sp>
    </p:spTree>
    <p:extLst>
      <p:ext uri="{BB962C8B-B14F-4D97-AF65-F5344CB8AC3E}">
        <p14:creationId xmlns:p14="http://schemas.microsoft.com/office/powerpoint/2010/main" val="327676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7F2F7D-0639-4A87-B52C-6CF90E674B4C}" type="datetime1">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Vulcan Wireless LLC</a:t>
            </a:r>
          </a:p>
        </p:txBody>
      </p:sp>
      <p:sp>
        <p:nvSpPr>
          <p:cNvPr id="5" name="Slide Number Placeholder 5"/>
          <p:cNvSpPr>
            <a:spLocks noGrp="1"/>
          </p:cNvSpPr>
          <p:nvPr>
            <p:ph type="sldNum" sz="quarter" idx="12"/>
          </p:nvPr>
        </p:nvSpPr>
        <p:spPr/>
        <p:txBody>
          <a:bodyPr/>
          <a:lstStyle>
            <a:lvl1pPr>
              <a:defRPr/>
            </a:lvl1pPr>
          </a:lstStyle>
          <a:p>
            <a:pPr>
              <a:defRPr/>
            </a:pPr>
            <a:fld id="{EE413497-2E35-4034-80FE-2779082E7527}" type="slidenum">
              <a:rPr lang="en-US"/>
              <a:pPr>
                <a:defRPr/>
              </a:pPr>
              <a:t>‹#›</a:t>
            </a:fld>
            <a:endParaRPr lang="en-US"/>
          </a:p>
        </p:txBody>
      </p:sp>
    </p:spTree>
    <p:extLst>
      <p:ext uri="{BB962C8B-B14F-4D97-AF65-F5344CB8AC3E}">
        <p14:creationId xmlns:p14="http://schemas.microsoft.com/office/powerpoint/2010/main" val="100163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A3E1C-CD0B-43E8-AE58-AAE456268E4F}" type="datetime1">
              <a:rPr lang="en-US"/>
              <a:pPr>
                <a:defRPr/>
              </a:pPr>
              <a:t>4/6/2016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Vulcan Wireless LLC</a:t>
            </a:r>
          </a:p>
        </p:txBody>
      </p:sp>
      <p:sp>
        <p:nvSpPr>
          <p:cNvPr id="4" name="Slide Number Placeholder 5"/>
          <p:cNvSpPr>
            <a:spLocks noGrp="1"/>
          </p:cNvSpPr>
          <p:nvPr>
            <p:ph type="sldNum" sz="quarter" idx="12"/>
          </p:nvPr>
        </p:nvSpPr>
        <p:spPr/>
        <p:txBody>
          <a:bodyPr/>
          <a:lstStyle>
            <a:lvl1pPr>
              <a:defRPr/>
            </a:lvl1pPr>
          </a:lstStyle>
          <a:p>
            <a:pPr>
              <a:defRPr/>
            </a:pPr>
            <a:fld id="{2717CFFF-1983-4480-9048-FDB7A9C11766}" type="slidenum">
              <a:rPr lang="en-US"/>
              <a:pPr>
                <a:defRPr/>
              </a:pPr>
              <a:t>‹#›</a:t>
            </a:fld>
            <a:endParaRPr lang="en-US"/>
          </a:p>
        </p:txBody>
      </p:sp>
    </p:spTree>
    <p:extLst>
      <p:ext uri="{BB962C8B-B14F-4D97-AF65-F5344CB8AC3E}">
        <p14:creationId xmlns:p14="http://schemas.microsoft.com/office/powerpoint/2010/main" val="223400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smtClean="0"/>
            </a:lvl1pPr>
          </a:lstStyle>
          <a:p>
            <a:pPr>
              <a:defRPr/>
            </a:pPr>
            <a:fld id="{A05AB573-48C4-4988-ACBF-7CE63D222C0F}" type="datetime1">
              <a:rPr lang="en-US"/>
              <a:pPr>
                <a:defRPr/>
              </a:pPr>
              <a:t>4/6/2016</a:t>
            </a:fld>
            <a:endParaRPr lang="en-US"/>
          </a:p>
        </p:txBody>
      </p:sp>
      <p:sp>
        <p:nvSpPr>
          <p:cNvPr id="5" name="Footer Placeholder 7"/>
          <p:cNvSpPr>
            <a:spLocks noGrp="1"/>
          </p:cNvSpPr>
          <p:nvPr>
            <p:ph type="ftr" sz="quarter" idx="11"/>
          </p:nvPr>
        </p:nvSpPr>
        <p:spPr/>
        <p:txBody>
          <a:bodyPr/>
          <a:lstStyle>
            <a:lvl1pPr>
              <a:defRPr smtClean="0"/>
            </a:lvl1pPr>
          </a:lstStyle>
          <a:p>
            <a:pPr>
              <a:defRPr/>
            </a:pPr>
            <a:r>
              <a:rPr lang="en-US"/>
              <a:t>Vulcan Wireless LLC</a:t>
            </a:r>
          </a:p>
        </p:txBody>
      </p:sp>
      <p:sp>
        <p:nvSpPr>
          <p:cNvPr id="6" name="Slide Number Placeholder 8"/>
          <p:cNvSpPr>
            <a:spLocks noGrp="1"/>
          </p:cNvSpPr>
          <p:nvPr>
            <p:ph type="sldNum" sz="quarter" idx="12"/>
          </p:nvPr>
        </p:nvSpPr>
        <p:spPr/>
        <p:txBody>
          <a:bodyPr/>
          <a:lstStyle>
            <a:lvl1pPr>
              <a:defRPr smtClean="0"/>
            </a:lvl1pPr>
          </a:lstStyle>
          <a:p>
            <a:pPr>
              <a:defRPr/>
            </a:pPr>
            <a:fld id="{AF5F182B-4F72-4FCE-8526-927925B6BC5B}" type="slidenum">
              <a:rPr lang="en-US"/>
              <a:pPr>
                <a:defRPr/>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0180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6E1EB-6610-456D-9845-8410FD84E47D}"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0E7B33B3-4162-408B-9CC5-D5B032F90D51}" type="slidenum">
              <a:rPr lang="en-US"/>
              <a:pPr>
                <a:defRPr/>
              </a:pPr>
              <a:t>‹#›</a:t>
            </a:fld>
            <a:endParaRPr lang="en-US"/>
          </a:p>
        </p:txBody>
      </p:sp>
    </p:spTree>
    <p:extLst>
      <p:ext uri="{BB962C8B-B14F-4D97-AF65-F5344CB8AC3E}">
        <p14:creationId xmlns:p14="http://schemas.microsoft.com/office/powerpoint/2010/main" val="428383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8B1D26-1285-49CB-9DCF-1D779426A46D}"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07B8CC3C-F195-48FB-BDEB-D43251603C9B}" type="slidenum">
              <a:rPr lang="en-US"/>
              <a:pPr>
                <a:defRPr/>
              </a:pPr>
              <a:t>‹#›</a:t>
            </a:fld>
            <a:endParaRPr lang="en-US"/>
          </a:p>
        </p:txBody>
      </p:sp>
    </p:spTree>
    <p:extLst>
      <p:ext uri="{BB962C8B-B14F-4D97-AF65-F5344CB8AC3E}">
        <p14:creationId xmlns:p14="http://schemas.microsoft.com/office/powerpoint/2010/main" val="102629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7A1A8C-E928-4511-9540-2E412C8D3319}"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1BC86B55-9757-4A6E-947A-D2750CCC01D6}" type="slidenum">
              <a:rPr lang="en-US"/>
              <a:pPr>
                <a:defRPr/>
              </a:pPr>
              <a:t>‹#›</a:t>
            </a:fld>
            <a:endParaRPr lang="en-US"/>
          </a:p>
        </p:txBody>
      </p:sp>
    </p:spTree>
    <p:extLst>
      <p:ext uri="{BB962C8B-B14F-4D97-AF65-F5344CB8AC3E}">
        <p14:creationId xmlns:p14="http://schemas.microsoft.com/office/powerpoint/2010/main" val="2573143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028BA-1C56-4417-8E14-0803E7767F21}"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51439F6D-55B8-41DE-9775-3D49D831396C}" type="slidenum">
              <a:rPr lang="en-US"/>
              <a:pPr>
                <a:defRPr/>
              </a:pPr>
              <a:t>‹#›</a:t>
            </a:fld>
            <a:endParaRPr lang="en-US"/>
          </a:p>
        </p:txBody>
      </p:sp>
    </p:spTree>
    <p:extLst>
      <p:ext uri="{BB962C8B-B14F-4D97-AF65-F5344CB8AC3E}">
        <p14:creationId xmlns:p14="http://schemas.microsoft.com/office/powerpoint/2010/main" val="297005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092709-4EB9-42CE-BBEA-EDC4DA705A8C}" type="datetime1">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Vulcan Wireless LLC</a:t>
            </a:r>
          </a:p>
        </p:txBody>
      </p:sp>
      <p:sp>
        <p:nvSpPr>
          <p:cNvPr id="5" name="Slide Number Placeholder 5"/>
          <p:cNvSpPr>
            <a:spLocks noGrp="1"/>
          </p:cNvSpPr>
          <p:nvPr>
            <p:ph type="sldNum" sz="quarter" idx="12"/>
          </p:nvPr>
        </p:nvSpPr>
        <p:spPr/>
        <p:txBody>
          <a:bodyPr/>
          <a:lstStyle>
            <a:lvl1pPr>
              <a:defRPr/>
            </a:lvl1pPr>
          </a:lstStyle>
          <a:p>
            <a:pPr>
              <a:defRPr/>
            </a:pPr>
            <a:fld id="{470D19C7-847B-4469-8981-EB4DD8C42C75}" type="slidenum">
              <a:rPr lang="en-US"/>
              <a:pPr>
                <a:defRPr/>
              </a:pPr>
              <a:t>‹#›</a:t>
            </a:fld>
            <a:endParaRPr lang="en-US"/>
          </a:p>
        </p:txBody>
      </p:sp>
    </p:spTree>
    <p:extLst>
      <p:ext uri="{BB962C8B-B14F-4D97-AF65-F5344CB8AC3E}">
        <p14:creationId xmlns:p14="http://schemas.microsoft.com/office/powerpoint/2010/main" val="34279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670E8D-9550-42A4-BE23-6563BF5E604F}" type="datetime1">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Vulcan Wireless LLC</a:t>
            </a:r>
          </a:p>
        </p:txBody>
      </p:sp>
      <p:sp>
        <p:nvSpPr>
          <p:cNvPr id="6" name="Slide Number Placeholder 5"/>
          <p:cNvSpPr>
            <a:spLocks noGrp="1"/>
          </p:cNvSpPr>
          <p:nvPr>
            <p:ph type="sldNum" sz="quarter" idx="12"/>
          </p:nvPr>
        </p:nvSpPr>
        <p:spPr/>
        <p:txBody>
          <a:bodyPr/>
          <a:lstStyle>
            <a:lvl1pPr>
              <a:defRPr/>
            </a:lvl1pPr>
          </a:lstStyle>
          <a:p>
            <a:pPr>
              <a:defRPr/>
            </a:pPr>
            <a:fld id="{11D693CE-77A0-4AB7-95C8-29EFD643AE09}" type="slidenum">
              <a:rPr lang="en-US"/>
              <a:pPr>
                <a:defRPr/>
              </a:pPr>
              <a:t>‹#›</a:t>
            </a:fld>
            <a:endParaRPr lang="en-US"/>
          </a:p>
        </p:txBody>
      </p:sp>
    </p:spTree>
    <p:extLst>
      <p:ext uri="{BB962C8B-B14F-4D97-AF65-F5344CB8AC3E}">
        <p14:creationId xmlns:p14="http://schemas.microsoft.com/office/powerpoint/2010/main" val="215185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D16581-754C-4028-94EA-7150B7BE060F}"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6EF6BFC5-478D-4CA1-8568-D7C86329A6F1}" type="slidenum">
              <a:rPr lang="en-US"/>
              <a:pPr>
                <a:defRPr/>
              </a:pPr>
              <a:t>‹#›</a:t>
            </a:fld>
            <a:endParaRPr lang="en-US"/>
          </a:p>
        </p:txBody>
      </p:sp>
    </p:spTree>
    <p:extLst>
      <p:ext uri="{BB962C8B-B14F-4D97-AF65-F5344CB8AC3E}">
        <p14:creationId xmlns:p14="http://schemas.microsoft.com/office/powerpoint/2010/main" val="271775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E57080-EBFA-4D27-B125-E5801449F3FB}" type="datetime1">
              <a:rPr lang="en-US"/>
              <a:pPr>
                <a:defRPr/>
              </a:pPr>
              <a:t>4/6/2016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Vulcan Wireless LLC</a:t>
            </a:r>
          </a:p>
        </p:txBody>
      </p:sp>
      <p:sp>
        <p:nvSpPr>
          <p:cNvPr id="9" name="Slide Number Placeholder 5"/>
          <p:cNvSpPr>
            <a:spLocks noGrp="1"/>
          </p:cNvSpPr>
          <p:nvPr>
            <p:ph type="sldNum" sz="quarter" idx="12"/>
          </p:nvPr>
        </p:nvSpPr>
        <p:spPr/>
        <p:txBody>
          <a:bodyPr/>
          <a:lstStyle>
            <a:lvl1pPr>
              <a:defRPr/>
            </a:lvl1pPr>
          </a:lstStyle>
          <a:p>
            <a:pPr>
              <a:defRPr/>
            </a:pPr>
            <a:fld id="{8D33196E-ECC7-40C2-804B-02C033802A1A}" type="slidenum">
              <a:rPr lang="en-US"/>
              <a:pPr>
                <a:defRPr/>
              </a:pPr>
              <a:t>‹#›</a:t>
            </a:fld>
            <a:endParaRPr lang="en-US"/>
          </a:p>
        </p:txBody>
      </p:sp>
    </p:spTree>
    <p:extLst>
      <p:ext uri="{BB962C8B-B14F-4D97-AF65-F5344CB8AC3E}">
        <p14:creationId xmlns:p14="http://schemas.microsoft.com/office/powerpoint/2010/main" val="12070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36A136-6518-4327-B478-3505B02A9A9B}" type="datetime1">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Vulcan Wireless LLC</a:t>
            </a:r>
          </a:p>
        </p:txBody>
      </p:sp>
      <p:sp>
        <p:nvSpPr>
          <p:cNvPr id="5" name="Slide Number Placeholder 5"/>
          <p:cNvSpPr>
            <a:spLocks noGrp="1"/>
          </p:cNvSpPr>
          <p:nvPr>
            <p:ph type="sldNum" sz="quarter" idx="12"/>
          </p:nvPr>
        </p:nvSpPr>
        <p:spPr/>
        <p:txBody>
          <a:bodyPr/>
          <a:lstStyle>
            <a:lvl1pPr>
              <a:defRPr/>
            </a:lvl1pPr>
          </a:lstStyle>
          <a:p>
            <a:pPr>
              <a:defRPr/>
            </a:pPr>
            <a:fld id="{55EC46A0-34CC-4E83-B822-66B5D7AE4287}" type="slidenum">
              <a:rPr lang="en-US"/>
              <a:pPr>
                <a:defRPr/>
              </a:pPr>
              <a:t>‹#›</a:t>
            </a:fld>
            <a:endParaRPr lang="en-US"/>
          </a:p>
        </p:txBody>
      </p:sp>
    </p:spTree>
    <p:extLst>
      <p:ext uri="{BB962C8B-B14F-4D97-AF65-F5344CB8AC3E}">
        <p14:creationId xmlns:p14="http://schemas.microsoft.com/office/powerpoint/2010/main" val="168620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7C98B3-40D6-4B61-820F-A0C58E16FC5E}" type="datetime1">
              <a:rPr lang="en-US"/>
              <a:pPr>
                <a:defRPr/>
              </a:pPr>
              <a:t>4/6/2016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Vulcan Wireless LLC</a:t>
            </a:r>
          </a:p>
        </p:txBody>
      </p:sp>
      <p:sp>
        <p:nvSpPr>
          <p:cNvPr id="4" name="Slide Number Placeholder 5"/>
          <p:cNvSpPr>
            <a:spLocks noGrp="1"/>
          </p:cNvSpPr>
          <p:nvPr>
            <p:ph type="sldNum" sz="quarter" idx="12"/>
          </p:nvPr>
        </p:nvSpPr>
        <p:spPr/>
        <p:txBody>
          <a:bodyPr/>
          <a:lstStyle>
            <a:lvl1pPr>
              <a:defRPr/>
            </a:lvl1pPr>
          </a:lstStyle>
          <a:p>
            <a:pPr>
              <a:defRPr/>
            </a:pPr>
            <a:fld id="{5DC818B8-E66D-45EE-B39C-6B1AFF055390}" type="slidenum">
              <a:rPr lang="en-US"/>
              <a:pPr>
                <a:defRPr/>
              </a:pPr>
              <a:t>‹#›</a:t>
            </a:fld>
            <a:endParaRPr lang="en-US"/>
          </a:p>
        </p:txBody>
      </p:sp>
    </p:spTree>
    <p:extLst>
      <p:ext uri="{BB962C8B-B14F-4D97-AF65-F5344CB8AC3E}">
        <p14:creationId xmlns:p14="http://schemas.microsoft.com/office/powerpoint/2010/main" val="185911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6A838D-3BFD-40C6-9043-D737445FB403}" type="datetime1">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Vulcan Wireless LLC</a:t>
            </a:r>
          </a:p>
        </p:txBody>
      </p:sp>
      <p:sp>
        <p:nvSpPr>
          <p:cNvPr id="7" name="Slide Number Placeholder 5"/>
          <p:cNvSpPr>
            <a:spLocks noGrp="1"/>
          </p:cNvSpPr>
          <p:nvPr>
            <p:ph type="sldNum" sz="quarter" idx="12"/>
          </p:nvPr>
        </p:nvSpPr>
        <p:spPr/>
        <p:txBody>
          <a:bodyPr/>
          <a:lstStyle>
            <a:lvl1pPr>
              <a:defRPr/>
            </a:lvl1pPr>
          </a:lstStyle>
          <a:p>
            <a:pPr>
              <a:defRPr/>
            </a:pPr>
            <a:fld id="{4A92005E-D092-456C-9380-C59D058CA2C9}" type="slidenum">
              <a:rPr lang="en-US"/>
              <a:pPr>
                <a:defRPr/>
              </a:pPr>
              <a:t>‹#›</a:t>
            </a:fld>
            <a:endParaRPr lang="en-US"/>
          </a:p>
        </p:txBody>
      </p:sp>
    </p:spTree>
    <p:extLst>
      <p:ext uri="{BB962C8B-B14F-4D97-AF65-F5344CB8AC3E}">
        <p14:creationId xmlns:p14="http://schemas.microsoft.com/office/powerpoint/2010/main" val="299583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6019A8B-91BE-4E01-B8D5-1265CD690500}" type="datetime1">
              <a:rPr lang="en-US"/>
              <a:pPr>
                <a:defRPr/>
              </a:pPr>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Vulcan Wireless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30E0662-8BA3-4B1D-86C8-BB2C47E1103C}" type="slidenum">
              <a:rPr lang="en-US"/>
              <a:pPr>
                <a:defRPr/>
              </a:pPr>
              <a:t>‹#›</a:t>
            </a:fld>
            <a:endParaRPr lang="en-US"/>
          </a:p>
        </p:txBody>
      </p:sp>
      <p:sp>
        <p:nvSpPr>
          <p:cNvPr id="8" name="Rectangle 7"/>
          <p:cNvSpPr/>
          <p:nvPr/>
        </p:nvSpPr>
        <p:spPr>
          <a:xfrm>
            <a:off x="0" y="0"/>
            <a:ext cx="17621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dirty="0"/>
          </a:p>
        </p:txBody>
      </p:sp>
      <p:sp>
        <p:nvSpPr>
          <p:cNvPr id="9" name="Rectangle 8"/>
          <p:cNvSpPr/>
          <p:nvPr/>
        </p:nvSpPr>
        <p:spPr>
          <a:xfrm>
            <a:off x="1762125" y="0"/>
            <a:ext cx="3590925"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p>
        </p:txBody>
      </p:sp>
      <p:sp>
        <p:nvSpPr>
          <p:cNvPr id="10" name="Rectangle 9"/>
          <p:cNvSpPr/>
          <p:nvPr/>
        </p:nvSpPr>
        <p:spPr>
          <a:xfrm>
            <a:off x="5353050" y="0"/>
            <a:ext cx="379095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p>
        </p:txBody>
      </p:sp>
      <p:sp>
        <p:nvSpPr>
          <p:cNvPr id="1034" name="TextBox 13"/>
          <p:cNvSpPr txBox="1">
            <a:spLocks noChangeArrowheads="1"/>
          </p:cNvSpPr>
          <p:nvPr/>
        </p:nvSpPr>
        <p:spPr bwMode="auto">
          <a:xfrm>
            <a:off x="55563" y="77788"/>
            <a:ext cx="1678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b="1" dirty="0" smtClean="0">
                <a:solidFill>
                  <a:schemeClr val="bg1"/>
                </a:solidFill>
                <a:cs typeface="Arial" charset="0"/>
              </a:rPr>
              <a:t>Kolodzy Consulting</a:t>
            </a:r>
          </a:p>
        </p:txBody>
      </p:sp>
    </p:spTree>
  </p:cSld>
  <p:clrMap bg1="lt1" tx1="dk1" bg2="lt2" tx2="dk2" accent1="accent1" accent2="accent2" accent3="accent3" accent4="accent4" accent5="accent5" accent6="accent6" hlink="hlink" folHlink="folHlink"/>
  <p:sldLayoutIdLst>
    <p:sldLayoutId id="2147483686" r:id="rId1"/>
    <p:sldLayoutId id="2147483708"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rtl="0" eaLnBrk="1" fontAlgn="base" hangingPunct="1">
        <a:lnSpc>
          <a:spcPts val="3200"/>
        </a:lnSpc>
        <a:spcBef>
          <a:spcPct val="0"/>
        </a:spcBef>
        <a:spcAft>
          <a:spcPct val="0"/>
        </a:spcAft>
        <a:defRPr sz="3200" b="1" kern="1200">
          <a:solidFill>
            <a:schemeClr val="tx1"/>
          </a:solidFill>
          <a:latin typeface="+mj-lt"/>
          <a:ea typeface="+mj-ea"/>
          <a:cs typeface="+mj-cs"/>
        </a:defRPr>
      </a:lvl1pPr>
      <a:lvl2pPr algn="ctr" rtl="0" eaLnBrk="1" fontAlgn="base" hangingPunct="1">
        <a:lnSpc>
          <a:spcPts val="3200"/>
        </a:lnSpc>
        <a:spcBef>
          <a:spcPct val="0"/>
        </a:spcBef>
        <a:spcAft>
          <a:spcPct val="0"/>
        </a:spcAft>
        <a:defRPr sz="3200" b="1">
          <a:solidFill>
            <a:schemeClr val="tx1"/>
          </a:solidFill>
          <a:latin typeface="Calibri" pitchFamily="34" charset="0"/>
        </a:defRPr>
      </a:lvl2pPr>
      <a:lvl3pPr algn="ctr" rtl="0" eaLnBrk="1" fontAlgn="base" hangingPunct="1">
        <a:lnSpc>
          <a:spcPts val="3200"/>
        </a:lnSpc>
        <a:spcBef>
          <a:spcPct val="0"/>
        </a:spcBef>
        <a:spcAft>
          <a:spcPct val="0"/>
        </a:spcAft>
        <a:defRPr sz="3200" b="1">
          <a:solidFill>
            <a:schemeClr val="tx1"/>
          </a:solidFill>
          <a:latin typeface="Calibri" pitchFamily="34" charset="0"/>
        </a:defRPr>
      </a:lvl3pPr>
      <a:lvl4pPr algn="ctr" rtl="0" eaLnBrk="1" fontAlgn="base" hangingPunct="1">
        <a:lnSpc>
          <a:spcPts val="3200"/>
        </a:lnSpc>
        <a:spcBef>
          <a:spcPct val="0"/>
        </a:spcBef>
        <a:spcAft>
          <a:spcPct val="0"/>
        </a:spcAft>
        <a:defRPr sz="3200" b="1">
          <a:solidFill>
            <a:schemeClr val="tx1"/>
          </a:solidFill>
          <a:latin typeface="Calibri" pitchFamily="34" charset="0"/>
        </a:defRPr>
      </a:lvl4pPr>
      <a:lvl5pPr algn="ctr" rtl="0" eaLnBrk="1" fontAlgn="base" hangingPunct="1">
        <a:lnSpc>
          <a:spcPts val="3200"/>
        </a:lnSpc>
        <a:spcBef>
          <a:spcPct val="0"/>
        </a:spcBef>
        <a:spcAft>
          <a:spcPct val="0"/>
        </a:spcAft>
        <a:defRPr sz="32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a:defRPr/>
            </a:pPr>
            <a:fld id="{8B3B0985-95B1-4847-B4A7-58C9D14D0317}" type="datetime1">
              <a:rPr lang="en-US"/>
              <a:pPr>
                <a:defRPr/>
              </a:pPr>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a:defRPr/>
            </a:pPr>
            <a:r>
              <a:rPr lang="en-US"/>
              <a:t>Vulcan Wireless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933363A-64AE-46E7-91FC-965B2722E8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Spectrum Measurements and the Impact to Spectrum Sharing</a:t>
            </a:r>
            <a:endParaRPr lang="en-US" dirty="0"/>
          </a:p>
        </p:txBody>
      </p:sp>
      <p:sp>
        <p:nvSpPr>
          <p:cNvPr id="3" name="Subtitle 2"/>
          <p:cNvSpPr>
            <a:spLocks noGrp="1"/>
          </p:cNvSpPr>
          <p:nvPr>
            <p:ph type="subTitle" idx="1"/>
          </p:nvPr>
        </p:nvSpPr>
        <p:spPr/>
        <p:txBody>
          <a:bodyPr/>
          <a:lstStyle/>
          <a:p>
            <a:r>
              <a:rPr lang="en-US" dirty="0" smtClean="0"/>
              <a:t>Paul Kolodzy, PhD</a:t>
            </a:r>
          </a:p>
          <a:p>
            <a:r>
              <a:rPr lang="en-US" dirty="0" smtClean="0"/>
              <a:t>6 April 2016</a:t>
            </a:r>
            <a:endParaRPr lang="en-US" dirty="0"/>
          </a:p>
        </p:txBody>
      </p:sp>
      <p:sp>
        <p:nvSpPr>
          <p:cNvPr id="4" name="Slide Number Placeholder 3"/>
          <p:cNvSpPr>
            <a:spLocks noGrp="1"/>
          </p:cNvSpPr>
          <p:nvPr>
            <p:ph type="sldNum" sz="quarter" idx="12"/>
          </p:nvPr>
        </p:nvSpPr>
        <p:spPr/>
        <p:txBody>
          <a:bodyPr/>
          <a:lstStyle/>
          <a:p>
            <a:pPr>
              <a:defRPr/>
            </a:pPr>
            <a:fld id="{68E87E72-C9E2-464F-A0EE-D8F47A603E03}" type="slidenum">
              <a:rPr lang="en-US" smtClean="0"/>
              <a:pPr>
                <a:defRPr/>
              </a:pPr>
              <a:t>1</a:t>
            </a:fld>
            <a:endParaRPr lang="en-US"/>
          </a:p>
        </p:txBody>
      </p:sp>
    </p:spTree>
    <p:extLst>
      <p:ext uri="{BB962C8B-B14F-4D97-AF65-F5344CB8AC3E}">
        <p14:creationId xmlns:p14="http://schemas.microsoft.com/office/powerpoint/2010/main" val="124908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7" y="371061"/>
            <a:ext cx="8471956" cy="1091028"/>
          </a:xfrm>
        </p:spPr>
        <p:txBody>
          <a:bodyPr>
            <a:normAutofit/>
          </a:bodyPr>
          <a:lstStyle/>
          <a:p>
            <a:pPr>
              <a:lnSpc>
                <a:spcPts val="2400"/>
              </a:lnSpc>
            </a:pPr>
            <a:r>
              <a:rPr lang="en-US" sz="2800" dirty="0"/>
              <a:t>SPECTRUM MEASUREMENT ARCHITECTURES</a:t>
            </a:r>
            <a:r>
              <a:rPr lang="en-US" sz="2800" dirty="0" smtClean="0">
                <a:latin typeface="Garamond" charset="0"/>
                <a:ea typeface="Garamond" charset="0"/>
                <a:cs typeface="Garamond" charset="0"/>
              </a:rPr>
              <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 </a:t>
            </a:r>
            <a:r>
              <a:rPr lang="en-US" sz="2400" dirty="0"/>
              <a:t>- Strengths and Weaknesses vs. Applications</a:t>
            </a:r>
          </a:p>
        </p:txBody>
      </p:sp>
      <p:cxnSp>
        <p:nvCxnSpPr>
          <p:cNvPr id="6" name="Straight Connector 5"/>
          <p:cNvCxnSpPr/>
          <p:nvPr/>
        </p:nvCxnSpPr>
        <p:spPr>
          <a:xfrm>
            <a:off x="485776" y="1320800"/>
            <a:ext cx="865822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581A2A0C-5CC7-884A-81AD-A1D8B1963CA4}" type="slidenum">
              <a:rPr lang="en-US" smtClean="0">
                <a:latin typeface="Garamond" charset="0"/>
                <a:ea typeface="Garamond" charset="0"/>
                <a:cs typeface="Garamond" charset="0"/>
              </a:rPr>
              <a:t>10</a:t>
            </a:fld>
            <a:endParaRPr lang="en-US" dirty="0">
              <a:latin typeface="Garamond" charset="0"/>
              <a:ea typeface="Garamond" charset="0"/>
              <a:cs typeface="Garamond" charset="0"/>
            </a:endParaRPr>
          </a:p>
        </p:txBody>
      </p:sp>
      <p:graphicFrame>
        <p:nvGraphicFramePr>
          <p:cNvPr id="7" name="Content Placeholder 4"/>
          <p:cNvGraphicFramePr>
            <a:graphicFrameLocks noGrp="1"/>
          </p:cNvGraphicFramePr>
          <p:nvPr>
            <p:ph idx="1"/>
            <p:extLst/>
          </p:nvPr>
        </p:nvGraphicFramePr>
        <p:xfrm>
          <a:off x="704856" y="1519552"/>
          <a:ext cx="7562843" cy="4590866"/>
        </p:xfrm>
        <a:graphic>
          <a:graphicData uri="http://schemas.openxmlformats.org/drawingml/2006/table">
            <a:tbl>
              <a:tblPr/>
              <a:tblGrid>
                <a:gridCol w="1857544"/>
                <a:gridCol w="373166"/>
                <a:gridCol w="381459"/>
                <a:gridCol w="373166"/>
                <a:gridCol w="381459"/>
                <a:gridCol w="373166"/>
                <a:gridCol w="381459"/>
                <a:gridCol w="381459"/>
                <a:gridCol w="381459"/>
                <a:gridCol w="381459"/>
                <a:gridCol w="381459"/>
                <a:gridCol w="381459"/>
                <a:gridCol w="389752"/>
                <a:gridCol w="381459"/>
                <a:gridCol w="381459"/>
                <a:gridCol w="381459"/>
              </a:tblGrid>
              <a:tr h="174054">
                <a:tc>
                  <a:txBody>
                    <a:bodyPr/>
                    <a:lstStyle/>
                    <a:p>
                      <a:pPr rtl="0" fontAlgn="b"/>
                      <a:endParaRPr lang="en-US" sz="800" dirty="0">
                        <a:effectLst/>
                      </a:endParaRP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b"/>
                      <a:r>
                        <a:rPr lang="en-US" sz="800" dirty="0">
                          <a:solidFill>
                            <a:srgbClr val="000000"/>
                          </a:solidFill>
                          <a:effectLst/>
                          <a:latin typeface="Calibri" panose="020F0502020204030204" pitchFamily="34" charset="0"/>
                        </a:rPr>
                        <a:t>HP/WB/LF/EL/CO/FX</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800" dirty="0">
                          <a:solidFill>
                            <a:srgbClr val="000000"/>
                          </a:solidFill>
                          <a:effectLst/>
                          <a:latin typeface="Calibri" panose="020F0502020204030204" pitchFamily="34" charset="0"/>
                        </a:rPr>
                        <a:t>HP/WB/LF/EL/CO/MO</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800" dirty="0">
                          <a:solidFill>
                            <a:srgbClr val="000000"/>
                          </a:solidFill>
                          <a:effectLst/>
                          <a:latin typeface="Calibri" panose="020F0502020204030204" pitchFamily="34" charset="0"/>
                        </a:rPr>
                        <a:t>HP/WB/LF/EL/IN/FX</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800" dirty="0">
                          <a:solidFill>
                            <a:srgbClr val="000000"/>
                          </a:solidFill>
                          <a:effectLst/>
                          <a:latin typeface="Calibri" panose="020F0502020204030204" pitchFamily="34" charset="0"/>
                        </a:rPr>
                        <a:t>HP/WB/LF/EL/IN/MO</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800" dirty="0">
                          <a:solidFill>
                            <a:srgbClr val="000000"/>
                          </a:solidFill>
                          <a:effectLst/>
                          <a:latin typeface="Calibri" panose="020F0502020204030204" pitchFamily="34" charset="0"/>
                        </a:rPr>
                        <a:t>HP/WB/LF/LO/CO/FX</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6194">
                <a:tc>
                  <a:txBody>
                    <a:bodyPr/>
                    <a:lstStyle/>
                    <a:p>
                      <a:pPr rtl="0" fontAlgn="ctr"/>
                      <a:r>
                        <a:rPr lang="en-US" sz="800" dirty="0">
                          <a:solidFill>
                            <a:srgbClr val="000000"/>
                          </a:solidFill>
                          <a:effectLst/>
                          <a:latin typeface="Calibri" panose="020F0502020204030204" pitchFamily="34" charset="0"/>
                        </a:rPr>
                        <a:t>Examples =&gt;</a:t>
                      </a:r>
                    </a:p>
                  </a:txBody>
                  <a:tcPr marL="9065" marR="9065"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rtl="0" fontAlgn="b"/>
                      <a:endParaRPr lang="en-US" sz="800" dirty="0">
                        <a:effectLst/>
                      </a:endParaRPr>
                    </a:p>
                  </a:txBody>
                  <a:tcPr marL="9065" marR="906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rtl="0" fontAlgn="b"/>
                      <a:r>
                        <a:rPr lang="pt-BR" sz="800">
                          <a:solidFill>
                            <a:srgbClr val="000000"/>
                          </a:solidFill>
                          <a:effectLst/>
                          <a:latin typeface="Calibri" panose="020F0502020204030204" pitchFamily="34" charset="0"/>
                        </a:rPr>
                        <a:t>5470-5570, 5570-5650, 5650-5925 GHz - DoD UAS CMD &amp; Control</a:t>
                      </a:r>
                    </a:p>
                  </a:txBody>
                  <a:tcPr marL="9065" marR="906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rtl="0" fontAlgn="b"/>
                      <a:endParaRPr lang="en-US" sz="800" dirty="0">
                        <a:effectLst/>
                      </a:endParaRPr>
                    </a:p>
                  </a:txBody>
                  <a:tcPr marL="9065" marR="906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800" dirty="0">
                          <a:solidFill>
                            <a:srgbClr val="000000"/>
                          </a:solidFill>
                          <a:effectLst/>
                          <a:latin typeface="Calibri" panose="020F0502020204030204" pitchFamily="34" charset="0"/>
                        </a:rPr>
                        <a:t>5250-5255, 5255-5350, 5470-5570, 5570-5650, 5650-5925 GHz - military &amp; special purpose radars</a:t>
                      </a:r>
                    </a:p>
                  </a:txBody>
                  <a:tcPr marL="9065" marR="906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rtl="0" fontAlgn="b"/>
                      <a:endParaRPr lang="en-US" sz="800" dirty="0">
                        <a:effectLst/>
                      </a:endParaRPr>
                    </a:p>
                  </a:txBody>
                  <a:tcPr marL="9065" marR="9065"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74054">
                <a:tc>
                  <a:txBody>
                    <a:bodyPr/>
                    <a:lstStyle/>
                    <a:p>
                      <a:pPr rtl="0" fontAlgn="b"/>
                      <a:endParaRPr lang="en-US" sz="800" dirty="0">
                        <a:effectLst/>
                      </a:endParaRP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PRE</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OPN</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POST</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PRE</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OPN</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POST</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PRE</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OPN</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POST</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PRE</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OPN</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POST</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PRE</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OPN</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dirty="0">
                          <a:solidFill>
                            <a:srgbClr val="000000"/>
                          </a:solidFill>
                          <a:effectLst/>
                          <a:latin typeface="Calibri" panose="020F0502020204030204" pitchFamily="34" charset="0"/>
                        </a:rPr>
                        <a:t>POST</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Architecture</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endParaRPr lang="en-US" sz="800" dirty="0">
                        <a:effectLst/>
                      </a:endParaRP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74054">
                <a:tc>
                  <a:txBody>
                    <a:bodyPr/>
                    <a:lstStyle/>
                    <a:p>
                      <a:pPr rtl="0" fontAlgn="b"/>
                      <a:r>
                        <a:rPr lang="en-US" sz="800" dirty="0">
                          <a:solidFill>
                            <a:srgbClr val="000000"/>
                          </a:solidFill>
                          <a:effectLst/>
                          <a:latin typeface="Calibri" panose="020F0502020204030204" pitchFamily="34" charset="0"/>
                        </a:rPr>
                        <a:t>Fixed Site (~30 meters)</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74054">
                <a:tc>
                  <a:txBody>
                    <a:bodyPr/>
                    <a:lstStyle/>
                    <a:p>
                      <a:pPr rtl="0" fontAlgn="b"/>
                      <a:r>
                        <a:rPr lang="en-US" sz="800" dirty="0">
                          <a:solidFill>
                            <a:srgbClr val="000000"/>
                          </a:solidFill>
                          <a:effectLst/>
                          <a:latin typeface="Calibri" panose="020F0502020204030204" pitchFamily="34" charset="0"/>
                        </a:rPr>
                        <a:t>- Low Density (&gt; 250 km2)</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74054">
                <a:tc>
                  <a:txBody>
                    <a:bodyPr/>
                    <a:lstStyle/>
                    <a:p>
                      <a:pPr rtl="0" fontAlgn="b"/>
                      <a:r>
                        <a:rPr lang="en-US" sz="800" dirty="0">
                          <a:solidFill>
                            <a:srgbClr val="000000"/>
                          </a:solidFill>
                          <a:effectLst/>
                          <a:latin typeface="Calibri" panose="020F0502020204030204" pitchFamily="34" charset="0"/>
                        </a:rPr>
                        <a:t>- Narrowband (=&gt; fast sweep)</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74054">
                <a:tc>
                  <a:txBody>
                    <a:bodyPr/>
                    <a:lstStyle/>
                    <a:p>
                      <a:pPr rtl="0" fontAlgn="b"/>
                      <a:r>
                        <a:rPr lang="en-US" sz="800" dirty="0">
                          <a:solidFill>
                            <a:srgbClr val="000000"/>
                          </a:solidFill>
                          <a:effectLst/>
                          <a:latin typeface="Calibri" panose="020F0502020204030204" pitchFamily="34" charset="0"/>
                        </a:rPr>
                        <a:t>- Wideband (=&gt; slow sweep)</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74054">
                <a:tc>
                  <a:txBody>
                    <a:bodyPr/>
                    <a:lstStyle/>
                    <a:p>
                      <a:pPr rtl="0" fontAlgn="b"/>
                      <a:r>
                        <a:rPr lang="en-US" sz="800" dirty="0">
                          <a:solidFill>
                            <a:srgbClr val="000000"/>
                          </a:solidFill>
                          <a:effectLst/>
                          <a:latin typeface="Calibri" panose="020F0502020204030204" pitchFamily="34" charset="0"/>
                        </a:rPr>
                        <a:t>- High Density (&lt;/= 250 km2)</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r>
              <a:tr h="87027">
                <a:tc>
                  <a:txBody>
                    <a:bodyPr/>
                    <a:lstStyle/>
                    <a:p>
                      <a:pPr rtl="0" fontAlgn="b"/>
                      <a:endParaRPr lang="en-US" sz="800" dirty="0">
                        <a:solidFill>
                          <a:srgbClr val="000000"/>
                        </a:solidFill>
                        <a:effectLst/>
                        <a:latin typeface="Calibri" panose="020F0502020204030204" pitchFamily="34" charset="0"/>
                      </a:endParaRP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74054">
                <a:tc>
                  <a:txBody>
                    <a:bodyPr/>
                    <a:lstStyle/>
                    <a:p>
                      <a:pPr rtl="0" fontAlgn="b"/>
                      <a:r>
                        <a:rPr lang="en-US" sz="800" dirty="0">
                          <a:solidFill>
                            <a:srgbClr val="000000"/>
                          </a:solidFill>
                          <a:effectLst/>
                          <a:latin typeface="Calibri" panose="020F0502020204030204" pitchFamily="34" charset="0"/>
                        </a:rPr>
                        <a:t>Nomadic Site (~6 meters)</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Terrestrial</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r>
              <a:tr h="87027">
                <a:tc>
                  <a:txBody>
                    <a:bodyPr/>
                    <a:lstStyle/>
                    <a:p>
                      <a:pPr rtl="0" fontAlgn="b"/>
                      <a:r>
                        <a:rPr lang="en-US" sz="800" dirty="0">
                          <a:solidFill>
                            <a:srgbClr val="000000"/>
                          </a:solidFill>
                          <a:effectLst/>
                          <a:latin typeface="Calibri" panose="020F0502020204030204" pitchFamily="34" charset="0"/>
                        </a:rPr>
                        <a:t>- Aerostat</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endParaRPr lang="en-US" sz="800" dirty="0">
                        <a:effectLst/>
                      </a:endParaRP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Mobile (~2 meters)</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Terrestrial</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Aviation</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30D56E"/>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800" b="1" dirty="0">
                          <a:solidFill>
                            <a:srgbClr val="000000"/>
                          </a:solidFill>
                          <a:effectLst/>
                          <a:latin typeface="Calibri" panose="020F0502020204030204" pitchFamily="34" charset="0"/>
                        </a:rPr>
                        <a:t>R</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30D56E"/>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30D56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0D56E"/>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Crowd Sourcing</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800" b="1" dirty="0">
                        <a:solidFill>
                          <a:srgbClr val="000000"/>
                        </a:solidFill>
                        <a:effectLst/>
                        <a:latin typeface="Calibri" panose="020F0502020204030204" pitchFamily="34" charset="0"/>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dirty="0">
                        <a:effectLst/>
                      </a:endParaRP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7027">
                <a:tc>
                  <a:txBody>
                    <a:bodyPr/>
                    <a:lstStyle/>
                    <a:p>
                      <a:pPr rtl="0" fontAlgn="b"/>
                      <a:r>
                        <a:rPr lang="en-US" sz="800" dirty="0">
                          <a:solidFill>
                            <a:srgbClr val="000000"/>
                          </a:solidFill>
                          <a:effectLst/>
                          <a:latin typeface="Calibri" panose="020F0502020204030204" pitchFamily="34" charset="0"/>
                        </a:rPr>
                        <a:t>- Narrowband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87027">
                <a:tc>
                  <a:txBody>
                    <a:bodyPr/>
                    <a:lstStyle/>
                    <a:p>
                      <a:pPr rtl="0" fontAlgn="b"/>
                      <a:r>
                        <a:rPr lang="en-US" sz="800" dirty="0">
                          <a:solidFill>
                            <a:srgbClr val="000000"/>
                          </a:solidFill>
                          <a:effectLst/>
                          <a:latin typeface="Calibri" panose="020F0502020204030204" pitchFamily="34" charset="0"/>
                        </a:rPr>
                        <a:t>- Wideband</a:t>
                      </a:r>
                    </a:p>
                  </a:txBody>
                  <a:tcPr marL="9065" marR="9065" marT="0" marB="0" anchor="b">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Y</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c>
                  <a:txBody>
                    <a:bodyPr/>
                    <a:lstStyle/>
                    <a:p>
                      <a:pPr algn="ctr" rtl="0" fontAlgn="b"/>
                      <a:r>
                        <a:rPr lang="en-US" sz="800" b="1" dirty="0">
                          <a:solidFill>
                            <a:srgbClr val="000000"/>
                          </a:solidFill>
                          <a:effectLst/>
                          <a:latin typeface="Calibri" panose="020F0502020204030204" pitchFamily="34" charset="0"/>
                        </a:rPr>
                        <a:t>G</a:t>
                      </a:r>
                    </a:p>
                  </a:txBody>
                  <a:tcPr marL="9065" marR="9065" marT="0" marB="0" anchor="b">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78485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Prior to Sharing </a:t>
            </a:r>
          </a:p>
          <a:p>
            <a:pPr lvl="1"/>
            <a:r>
              <a:rPr lang="en-US" sz="2000" dirty="0" smtClean="0"/>
              <a:t>Beaconing, use of known preambles, </a:t>
            </a:r>
            <a:r>
              <a:rPr lang="en-US" sz="2000" dirty="0" err="1" smtClean="0"/>
              <a:t>etc</a:t>
            </a:r>
            <a:r>
              <a:rPr lang="en-US" sz="2000" dirty="0" smtClean="0"/>
              <a:t>; lower threshold for determination of coordination zones</a:t>
            </a:r>
          </a:p>
          <a:p>
            <a:r>
              <a:rPr lang="en-US" sz="2400" dirty="0" smtClean="0"/>
              <a:t>Enable Sharing</a:t>
            </a:r>
          </a:p>
          <a:p>
            <a:pPr lvl="1"/>
            <a:r>
              <a:rPr lang="en-US" sz="2000" dirty="0" smtClean="0"/>
              <a:t>Databases; coordination; low interference thresholds; intermediary for security/privacy</a:t>
            </a:r>
          </a:p>
          <a:p>
            <a:r>
              <a:rPr lang="en-US" sz="2400" dirty="0" smtClean="0"/>
              <a:t>Post Sharing</a:t>
            </a:r>
          </a:p>
          <a:p>
            <a:pPr lvl="1"/>
            <a:r>
              <a:rPr lang="en-US" sz="2000" dirty="0" smtClean="0"/>
              <a:t>Re-evaluation of transmission / receiver parameters; trending to determine if base assumptions were correct; collaborative actions between co-primary or primary/secondary users</a:t>
            </a:r>
          </a:p>
          <a:p>
            <a:r>
              <a:rPr lang="en-US" sz="2400" dirty="0" smtClean="0"/>
              <a:t>Enforcement </a:t>
            </a:r>
          </a:p>
          <a:p>
            <a:pPr lvl="1"/>
            <a:r>
              <a:rPr lang="en-US" sz="2000" dirty="0" smtClean="0"/>
              <a:t>Signal storage and forensics; collaborative and/or coherent signaling; transponder identification</a:t>
            </a:r>
          </a:p>
          <a:p>
            <a:pPr lvl="1"/>
            <a:endParaRPr lang="en-US" sz="2000" dirty="0" smtClean="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11</a:t>
            </a:fld>
            <a:endParaRPr lang="en-US"/>
          </a:p>
        </p:txBody>
      </p:sp>
      <p:sp>
        <p:nvSpPr>
          <p:cNvPr id="4" name="Title 3"/>
          <p:cNvSpPr>
            <a:spLocks noGrp="1"/>
          </p:cNvSpPr>
          <p:nvPr>
            <p:ph type="title"/>
          </p:nvPr>
        </p:nvSpPr>
        <p:spPr/>
        <p:txBody>
          <a:bodyPr/>
          <a:lstStyle/>
          <a:p>
            <a:r>
              <a:rPr lang="en-US" sz="2800" dirty="0" smtClean="0"/>
              <a:t>Remediation Techniques</a:t>
            </a:r>
            <a:endParaRPr lang="en-US" sz="2800" dirty="0"/>
          </a:p>
        </p:txBody>
      </p:sp>
    </p:spTree>
    <p:extLst>
      <p:ext uri="{BB962C8B-B14F-4D97-AF65-F5344CB8AC3E}">
        <p14:creationId xmlns:p14="http://schemas.microsoft.com/office/powerpoint/2010/main" val="120985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88608"/>
            <a:ext cx="8229600" cy="2367655"/>
          </a:xfrm>
        </p:spPr>
        <p:txBody>
          <a:bodyPr/>
          <a:lstStyle/>
          <a:p>
            <a:r>
              <a:rPr lang="en-US" sz="2000" dirty="0" smtClean="0"/>
              <a:t>Monitoring systems to be deployed around ground stations to determine if interference events are about to occur</a:t>
            </a:r>
          </a:p>
          <a:p>
            <a:r>
              <a:rPr lang="en-US" sz="2000" dirty="0" smtClean="0"/>
              <a:t>Challenge: Protecting a receiver using high aperture gain</a:t>
            </a:r>
          </a:p>
          <a:p>
            <a:pPr lvl="1"/>
            <a:r>
              <a:rPr lang="en-US" sz="1600" dirty="0" smtClean="0"/>
              <a:t>Impact is an incoherent integration of many emitters at the aperture</a:t>
            </a:r>
          </a:p>
          <a:p>
            <a:pPr lvl="1"/>
            <a:r>
              <a:rPr lang="en-US" sz="1600" dirty="0" smtClean="0"/>
              <a:t>How to make cost effective without building a duplicate system</a:t>
            </a:r>
          </a:p>
          <a:p>
            <a:r>
              <a:rPr lang="en-US" sz="2000" dirty="0" smtClean="0"/>
              <a:t>Payoff: Cooperative spectrum management to allow for more active control of the secondary service</a:t>
            </a:r>
            <a:endParaRPr lang="en-US" sz="20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12</a:t>
            </a:fld>
            <a:endParaRPr lang="en-US"/>
          </a:p>
        </p:txBody>
      </p:sp>
      <p:sp>
        <p:nvSpPr>
          <p:cNvPr id="4" name="Title 3"/>
          <p:cNvSpPr>
            <a:spLocks noGrp="1"/>
          </p:cNvSpPr>
          <p:nvPr>
            <p:ph type="title"/>
          </p:nvPr>
        </p:nvSpPr>
        <p:spPr/>
        <p:txBody>
          <a:bodyPr/>
          <a:lstStyle/>
          <a:p>
            <a:r>
              <a:rPr lang="en-US" sz="2800" dirty="0" smtClean="0"/>
              <a:t>Current Example</a:t>
            </a:r>
            <a:br>
              <a:rPr lang="en-US" sz="2800" dirty="0" smtClean="0"/>
            </a:br>
            <a:r>
              <a:rPr lang="en-US" sz="2400" dirty="0" smtClean="0"/>
              <a:t>POES/GOES Spectrum Monitoring (AWS-3)</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39573" y="1804326"/>
            <a:ext cx="1032427" cy="10731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108" y="1417638"/>
            <a:ext cx="588065" cy="5880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32" y="1677850"/>
            <a:ext cx="808966" cy="9941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396" y="1711670"/>
            <a:ext cx="808966" cy="9941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4279" y="2473290"/>
            <a:ext cx="387500" cy="465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848" y="2240790"/>
            <a:ext cx="387500" cy="465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82" y="2733502"/>
            <a:ext cx="387500" cy="465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804" y="2539085"/>
            <a:ext cx="387500" cy="465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872" y="1935369"/>
            <a:ext cx="387500" cy="465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500" y="2623377"/>
            <a:ext cx="387500" cy="465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518" y="2134428"/>
            <a:ext cx="387500" cy="465000"/>
          </a:xfrm>
          <a:prstGeom prst="rect">
            <a:avLst/>
          </a:prstGeom>
        </p:spPr>
      </p:pic>
      <p:sp>
        <p:nvSpPr>
          <p:cNvPr id="16" name="Rounded Rectangle 15"/>
          <p:cNvSpPr/>
          <p:nvPr/>
        </p:nvSpPr>
        <p:spPr>
          <a:xfrm>
            <a:off x="967409" y="5645426"/>
            <a:ext cx="7275443" cy="71092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Interference and signal monitoring can be extremely challenging for directional systems</a:t>
            </a:r>
            <a:endParaRPr lang="en-US" sz="2000" b="1" dirty="0">
              <a:solidFill>
                <a:schemeClr val="tx1"/>
              </a:solidFill>
            </a:endParaRPr>
          </a:p>
        </p:txBody>
      </p:sp>
    </p:spTree>
    <p:extLst>
      <p:ext uri="{BB962C8B-B14F-4D97-AF65-F5344CB8AC3E}">
        <p14:creationId xmlns:p14="http://schemas.microsoft.com/office/powerpoint/2010/main" val="389935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Multi-antenna systems with coherent gain</a:t>
            </a:r>
          </a:p>
          <a:p>
            <a:pPr lvl="1"/>
            <a:r>
              <a:rPr lang="en-US" sz="2000" dirty="0" smtClean="0"/>
              <a:t>Distributed MIMO (including Macro-MIMO) are becoming viable technologies</a:t>
            </a:r>
          </a:p>
          <a:p>
            <a:pPr lvl="1"/>
            <a:r>
              <a:rPr lang="en-US" sz="2000" dirty="0" smtClean="0"/>
              <a:t>Given the large extend of the “array”, get many grating lobes, </a:t>
            </a:r>
            <a:r>
              <a:rPr lang="en-US" sz="2000" dirty="0" err="1" smtClean="0"/>
              <a:t>etc</a:t>
            </a:r>
            <a:endParaRPr lang="en-US" sz="2000" dirty="0" smtClean="0"/>
          </a:p>
          <a:p>
            <a:pPr lvl="1"/>
            <a:r>
              <a:rPr lang="en-US" sz="2000" dirty="0" smtClean="0"/>
              <a:t>Signal level varies wildly from coherent gain regions to incoherent gain areas</a:t>
            </a:r>
          </a:p>
          <a:p>
            <a:endParaRPr lang="en-US" sz="2400" dirty="0" smtClean="0"/>
          </a:p>
          <a:p>
            <a:r>
              <a:rPr lang="en-US" sz="2400" dirty="0" smtClean="0"/>
              <a:t>So measurements may be only valid at a precise location</a:t>
            </a:r>
          </a:p>
          <a:p>
            <a:pPr lvl="1"/>
            <a:r>
              <a:rPr lang="en-US" sz="2000" dirty="0" smtClean="0"/>
              <a:t>Challenge problem for all measurement needs</a:t>
            </a:r>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13</a:t>
            </a:fld>
            <a:endParaRPr lang="en-US"/>
          </a:p>
        </p:txBody>
      </p:sp>
      <p:sp>
        <p:nvSpPr>
          <p:cNvPr id="4" name="Title 3"/>
          <p:cNvSpPr>
            <a:spLocks noGrp="1"/>
          </p:cNvSpPr>
          <p:nvPr>
            <p:ph type="title"/>
          </p:nvPr>
        </p:nvSpPr>
        <p:spPr/>
        <p:txBody>
          <a:bodyPr/>
          <a:lstStyle/>
          <a:p>
            <a:r>
              <a:rPr lang="en-US" sz="2800" dirty="0" smtClean="0"/>
              <a:t>Possible New Measurement Challenges</a:t>
            </a:r>
            <a:endParaRPr lang="en-US" sz="2800" dirty="0"/>
          </a:p>
        </p:txBody>
      </p:sp>
      <p:sp>
        <p:nvSpPr>
          <p:cNvPr id="5" name="Rounded Rectangle 4"/>
          <p:cNvSpPr/>
          <p:nvPr/>
        </p:nvSpPr>
        <p:spPr>
          <a:xfrm>
            <a:off x="967409" y="5645426"/>
            <a:ext cx="7275443" cy="71092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Spatial reuse is become a primary driver (if it isn’t already) for meeting capacity </a:t>
            </a:r>
            <a:r>
              <a:rPr lang="en-US" sz="2000" b="1" dirty="0" smtClean="0">
                <a:solidFill>
                  <a:schemeClr val="tx1"/>
                </a:solidFill>
                <a:sym typeface="Wingdings" panose="05000000000000000000" pitchFamily="2" charset="2"/>
              </a:rPr>
              <a:t> spatial analysis may become critical</a:t>
            </a:r>
            <a:endParaRPr lang="en-US" sz="2000" b="1" dirty="0">
              <a:solidFill>
                <a:schemeClr val="tx1"/>
              </a:solidFill>
            </a:endParaRPr>
          </a:p>
        </p:txBody>
      </p:sp>
    </p:spTree>
    <p:extLst>
      <p:ext uri="{BB962C8B-B14F-4D97-AF65-F5344CB8AC3E}">
        <p14:creationId xmlns:p14="http://schemas.microsoft.com/office/powerpoint/2010/main" val="199031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14</a:t>
            </a:fld>
            <a:endParaRPr lang="en-US"/>
          </a:p>
        </p:txBody>
      </p:sp>
      <p:sp>
        <p:nvSpPr>
          <p:cNvPr id="4" name="Title 3"/>
          <p:cNvSpPr>
            <a:spLocks noGrp="1"/>
          </p:cNvSpPr>
          <p:nvPr>
            <p:ph type="title"/>
          </p:nvPr>
        </p:nvSpPr>
        <p:spPr/>
        <p:txBody>
          <a:bodyPr/>
          <a:lstStyle/>
          <a:p>
            <a:r>
              <a:rPr lang="en-US" sz="2800" dirty="0" smtClean="0"/>
              <a:t>Distributed MIMO and Interference Measurements</a:t>
            </a:r>
            <a:endParaRPr lang="en-US" sz="2800" dirty="0"/>
          </a:p>
        </p:txBody>
      </p:sp>
      <p:pic>
        <p:nvPicPr>
          <p:cNvPr id="5" name="Picture 4"/>
          <p:cNvPicPr>
            <a:picLocks noChangeAspect="1"/>
          </p:cNvPicPr>
          <p:nvPr/>
        </p:nvPicPr>
        <p:blipFill>
          <a:blip r:embed="rId2"/>
          <a:stretch>
            <a:fillRect/>
          </a:stretch>
        </p:blipFill>
        <p:spPr>
          <a:xfrm>
            <a:off x="1232452" y="4209116"/>
            <a:ext cx="2438399" cy="2512359"/>
          </a:xfrm>
          <a:prstGeom prst="rect">
            <a:avLst/>
          </a:prstGeom>
        </p:spPr>
      </p:pic>
      <p:pic>
        <p:nvPicPr>
          <p:cNvPr id="8" name="Picture 7"/>
          <p:cNvPicPr>
            <a:picLocks noChangeAspect="1"/>
          </p:cNvPicPr>
          <p:nvPr/>
        </p:nvPicPr>
        <p:blipFill rotWithShape="1">
          <a:blip r:embed="rId3"/>
          <a:srcRect t="1530" b="-1"/>
          <a:stretch/>
        </p:blipFill>
        <p:spPr>
          <a:xfrm>
            <a:off x="1868558" y="1543791"/>
            <a:ext cx="5213367" cy="2558434"/>
          </a:xfrm>
          <a:prstGeom prst="rect">
            <a:avLst/>
          </a:prstGeom>
        </p:spPr>
      </p:pic>
      <p:pic>
        <p:nvPicPr>
          <p:cNvPr id="9" name="Picture 8"/>
          <p:cNvPicPr>
            <a:picLocks noChangeAspect="1"/>
          </p:cNvPicPr>
          <p:nvPr/>
        </p:nvPicPr>
        <p:blipFill>
          <a:blip r:embed="rId4"/>
          <a:stretch>
            <a:fillRect/>
          </a:stretch>
        </p:blipFill>
        <p:spPr>
          <a:xfrm>
            <a:off x="5003213" y="4102225"/>
            <a:ext cx="3099973" cy="2566778"/>
          </a:xfrm>
          <a:prstGeom prst="rect">
            <a:avLst/>
          </a:prstGeom>
        </p:spPr>
      </p:pic>
    </p:spTree>
    <p:extLst>
      <p:ext uri="{BB962C8B-B14F-4D97-AF65-F5344CB8AC3E}">
        <p14:creationId xmlns:p14="http://schemas.microsoft.com/office/powerpoint/2010/main" val="181737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Statistical analysis to meet the requirements</a:t>
            </a:r>
          </a:p>
          <a:p>
            <a:pPr lvl="1"/>
            <a:r>
              <a:rPr lang="en-US" sz="2000" dirty="0" smtClean="0"/>
              <a:t>What is needed for each applications (before, during, after sharing)</a:t>
            </a:r>
          </a:p>
          <a:p>
            <a:pPr lvl="1"/>
            <a:r>
              <a:rPr lang="en-US" sz="2000" dirty="0" smtClean="0"/>
              <a:t>Single platform / multiple platform techniques</a:t>
            </a:r>
          </a:p>
          <a:p>
            <a:pPr lvl="1"/>
            <a:r>
              <a:rPr lang="en-US" sz="2000" dirty="0" smtClean="0"/>
              <a:t>Coherent versus incoherent measurements</a:t>
            </a:r>
          </a:p>
          <a:p>
            <a:pPr lvl="1"/>
            <a:r>
              <a:rPr lang="en-US" sz="2000" dirty="0" smtClean="0"/>
              <a:t>Statistical analysis versus noise floor</a:t>
            </a:r>
          </a:p>
          <a:p>
            <a:endParaRPr lang="en-US" sz="2400" dirty="0" smtClean="0"/>
          </a:p>
          <a:p>
            <a:r>
              <a:rPr lang="en-US" sz="2400" dirty="0" smtClean="0"/>
              <a:t>Impact of space on measurements</a:t>
            </a:r>
          </a:p>
          <a:p>
            <a:pPr lvl="1"/>
            <a:r>
              <a:rPr lang="en-US" sz="2000" dirty="0" smtClean="0"/>
              <a:t>Environmental Blocking (buildings, </a:t>
            </a:r>
            <a:r>
              <a:rPr lang="en-US" sz="2000" dirty="0" err="1" smtClean="0"/>
              <a:t>etc</a:t>
            </a:r>
            <a:r>
              <a:rPr lang="en-US" sz="2000" dirty="0" smtClean="0"/>
              <a:t>) versus NLOS propagation</a:t>
            </a:r>
          </a:p>
          <a:p>
            <a:pPr lvl="1"/>
            <a:r>
              <a:rPr lang="en-US" sz="2000" dirty="0" smtClean="0"/>
              <a:t>Beamforming</a:t>
            </a:r>
          </a:p>
          <a:p>
            <a:pPr lvl="1"/>
            <a:r>
              <a:rPr lang="en-US" sz="2000" dirty="0" smtClean="0"/>
              <a:t>Distributed MIMO</a:t>
            </a:r>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15</a:t>
            </a:fld>
            <a:endParaRPr lang="en-US"/>
          </a:p>
        </p:txBody>
      </p:sp>
      <p:sp>
        <p:nvSpPr>
          <p:cNvPr id="4" name="Title 3"/>
          <p:cNvSpPr>
            <a:spLocks noGrp="1"/>
          </p:cNvSpPr>
          <p:nvPr>
            <p:ph type="title"/>
          </p:nvPr>
        </p:nvSpPr>
        <p:spPr/>
        <p:txBody>
          <a:bodyPr/>
          <a:lstStyle/>
          <a:p>
            <a:pPr lvl="0"/>
            <a:r>
              <a:rPr lang="en-US" sz="2800" dirty="0"/>
              <a:t>Impact </a:t>
            </a:r>
            <a:r>
              <a:rPr lang="en-US" sz="2800" dirty="0" smtClean="0"/>
              <a:t>to NSF</a:t>
            </a:r>
            <a:endParaRPr lang="en-US" sz="2800" dirty="0"/>
          </a:p>
        </p:txBody>
      </p:sp>
    </p:spTree>
    <p:extLst>
      <p:ext uri="{BB962C8B-B14F-4D97-AF65-F5344CB8AC3E}">
        <p14:creationId xmlns:p14="http://schemas.microsoft.com/office/powerpoint/2010/main" val="138689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Advanced Measurement Architectures</a:t>
            </a:r>
          </a:p>
          <a:p>
            <a:pPr lvl="1"/>
            <a:r>
              <a:rPr lang="en-US" sz="2000" dirty="0" smtClean="0"/>
              <a:t>Quantity vs Quality</a:t>
            </a:r>
          </a:p>
          <a:p>
            <a:pPr lvl="1"/>
            <a:r>
              <a:rPr lang="en-US" sz="2000" dirty="0" smtClean="0"/>
              <a:t>Mobile vs Fixed</a:t>
            </a:r>
          </a:p>
          <a:p>
            <a:pPr lvl="1"/>
            <a:r>
              <a:rPr lang="en-US" sz="2000" dirty="0" smtClean="0"/>
              <a:t>Coordinated vs Coherent</a:t>
            </a:r>
          </a:p>
          <a:p>
            <a:endParaRPr lang="en-US" sz="2400" dirty="0" smtClean="0"/>
          </a:p>
          <a:p>
            <a:r>
              <a:rPr lang="en-US" sz="2400" dirty="0" smtClean="0"/>
              <a:t>Impact of Policy to Measurements</a:t>
            </a:r>
          </a:p>
          <a:p>
            <a:pPr lvl="1"/>
            <a:r>
              <a:rPr lang="en-US" sz="2000" dirty="0" smtClean="0"/>
              <a:t>How can policy make measurements easier?</a:t>
            </a:r>
          </a:p>
          <a:p>
            <a:pPr lvl="1"/>
            <a:r>
              <a:rPr lang="en-US" sz="2000" dirty="0" smtClean="0"/>
              <a:t>How can measurements address privacy-security concerns?</a:t>
            </a:r>
            <a:endParaRPr lang="en-US" sz="2000" dirty="0"/>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16</a:t>
            </a:fld>
            <a:endParaRPr lang="en-US"/>
          </a:p>
        </p:txBody>
      </p:sp>
      <p:sp>
        <p:nvSpPr>
          <p:cNvPr id="4" name="Title 3"/>
          <p:cNvSpPr>
            <a:spLocks noGrp="1"/>
          </p:cNvSpPr>
          <p:nvPr>
            <p:ph type="title"/>
          </p:nvPr>
        </p:nvSpPr>
        <p:spPr/>
        <p:txBody>
          <a:bodyPr/>
          <a:lstStyle/>
          <a:p>
            <a:pPr lvl="0"/>
            <a:r>
              <a:rPr lang="en-US" dirty="0"/>
              <a:t>Impact </a:t>
            </a:r>
            <a:r>
              <a:rPr lang="en-US" dirty="0" smtClean="0"/>
              <a:t>to NSF</a:t>
            </a:r>
            <a:endParaRPr lang="en-US" dirty="0"/>
          </a:p>
        </p:txBody>
      </p:sp>
    </p:spTree>
    <p:extLst>
      <p:ext uri="{BB962C8B-B14F-4D97-AF65-F5344CB8AC3E}">
        <p14:creationId xmlns:p14="http://schemas.microsoft.com/office/powerpoint/2010/main" val="49271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Measurements are critical for making spectrum availably for sharing as well as enabling sharing</a:t>
            </a:r>
            <a:endParaRPr lang="en-US" sz="2400" dirty="0"/>
          </a:p>
          <a:p>
            <a:r>
              <a:rPr lang="en-US" sz="2400" dirty="0" smtClean="0"/>
              <a:t>One size does not fit all:  need to look at different architectures and address privacy-security concerns</a:t>
            </a:r>
            <a:endParaRPr lang="en-US" sz="2000" dirty="0"/>
          </a:p>
          <a:p>
            <a:r>
              <a:rPr lang="en-US" sz="2400" dirty="0" smtClean="0"/>
              <a:t>Beamforming and distributed MIMO create significant challenges for measurements</a:t>
            </a:r>
          </a:p>
          <a:p>
            <a:pPr lvl="1"/>
            <a:r>
              <a:rPr lang="en-US" sz="2000" dirty="0" smtClean="0"/>
              <a:t>Getting “appropriate” situational awareness is the goal</a:t>
            </a:r>
            <a:endParaRPr lang="en-US" sz="2000" dirty="0"/>
          </a:p>
          <a:p>
            <a:r>
              <a:rPr lang="en-US" sz="2400" dirty="0" smtClean="0"/>
              <a:t>There are significant challenges for NSF to address that impact </a:t>
            </a:r>
          </a:p>
          <a:p>
            <a:pPr lvl="1"/>
            <a:r>
              <a:rPr lang="en-US" sz="2000" dirty="0"/>
              <a:t>E</a:t>
            </a:r>
            <a:r>
              <a:rPr lang="en-US" sz="2000" dirty="0" smtClean="0"/>
              <a:t>ducation (understanding new paradigms and methods)</a:t>
            </a:r>
          </a:p>
          <a:p>
            <a:pPr lvl="1"/>
            <a:r>
              <a:rPr lang="en-US" sz="2000" dirty="0" smtClean="0"/>
              <a:t>Science/Engineering </a:t>
            </a:r>
          </a:p>
          <a:p>
            <a:pPr lvl="1"/>
            <a:r>
              <a:rPr lang="en-US" sz="2000" dirty="0" smtClean="0"/>
              <a:t>US Competitiveness</a:t>
            </a:r>
            <a:endParaRPr lang="en-US" sz="2000" dirty="0"/>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17</a:t>
            </a:fld>
            <a:endParaRPr lang="en-US"/>
          </a:p>
        </p:txBody>
      </p:sp>
      <p:sp>
        <p:nvSpPr>
          <p:cNvPr id="4" name="Title 3"/>
          <p:cNvSpPr>
            <a:spLocks noGrp="1"/>
          </p:cNvSpPr>
          <p:nvPr>
            <p:ph type="title"/>
          </p:nvPr>
        </p:nvSpPr>
        <p:spPr/>
        <p:txBody>
          <a:bodyPr/>
          <a:lstStyle/>
          <a:p>
            <a:r>
              <a:rPr lang="en-US" sz="2800" dirty="0" smtClean="0"/>
              <a:t>Summary</a:t>
            </a:r>
            <a:endParaRPr lang="en-US" sz="2800" dirty="0"/>
          </a:p>
        </p:txBody>
      </p:sp>
    </p:spTree>
    <p:extLst>
      <p:ext uri="{BB962C8B-B14F-4D97-AF65-F5344CB8AC3E}">
        <p14:creationId xmlns:p14="http://schemas.microsoft.com/office/powerpoint/2010/main" val="355558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18</a:t>
            </a:fld>
            <a:endParaRPr lang="en-US"/>
          </a:p>
        </p:txBody>
      </p:sp>
      <p:pic>
        <p:nvPicPr>
          <p:cNvPr id="9" name="Picture 8"/>
          <p:cNvPicPr>
            <a:picLocks noChangeAspect="1"/>
          </p:cNvPicPr>
          <p:nvPr/>
        </p:nvPicPr>
        <p:blipFill>
          <a:blip r:embed="rId2"/>
          <a:stretch>
            <a:fillRect/>
          </a:stretch>
        </p:blipFill>
        <p:spPr>
          <a:xfrm>
            <a:off x="642787" y="478280"/>
            <a:ext cx="7858425" cy="5901439"/>
          </a:xfrm>
          <a:prstGeom prst="rect">
            <a:avLst/>
          </a:prstGeom>
        </p:spPr>
      </p:pic>
    </p:spTree>
    <p:extLst>
      <p:ext uri="{BB962C8B-B14F-4D97-AF65-F5344CB8AC3E}">
        <p14:creationId xmlns:p14="http://schemas.microsoft.com/office/powerpoint/2010/main" val="832387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C818B8-E66D-45EE-B39C-6B1AFF055390}" type="slidenum">
              <a:rPr lang="en-US" smtClean="0"/>
              <a:pPr>
                <a:defRPr/>
              </a:pPr>
              <a:t>19</a:t>
            </a:fld>
            <a:endParaRPr lang="en-US"/>
          </a:p>
        </p:txBody>
      </p:sp>
      <p:sp>
        <p:nvSpPr>
          <p:cNvPr id="3" name="Title 2"/>
          <p:cNvSpPr>
            <a:spLocks noGrp="1"/>
          </p:cNvSpPr>
          <p:nvPr>
            <p:ph type="title"/>
          </p:nvPr>
        </p:nvSpPr>
        <p:spPr/>
        <p:txBody>
          <a:bodyPr/>
          <a:lstStyle/>
          <a:p>
            <a:r>
              <a:rPr lang="en-US" sz="2800" dirty="0" smtClean="0"/>
              <a:t>Off-Topic but Not Irrelevant </a:t>
            </a:r>
            <a:r>
              <a:rPr lang="en-US" sz="2800" dirty="0" smtClean="0">
                <a:sym typeface="Wingdings" panose="05000000000000000000" pitchFamily="2" charset="2"/>
              </a:rPr>
              <a:t> CUAV</a:t>
            </a:r>
            <a:endParaRPr lang="en-US" sz="2800" dirty="0"/>
          </a:p>
        </p:txBody>
      </p:sp>
      <p:pic>
        <p:nvPicPr>
          <p:cNvPr id="6" name="Picture 6" descr="http://hog-blog.com/wp-content/uploads/2013/11/0706_drone_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04" y="2478159"/>
            <a:ext cx="2698927" cy="17992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bwMode="auto">
          <a:xfrm>
            <a:off x="3081131" y="1417638"/>
            <a:ext cx="5764695" cy="47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Policies limiting looking at signal internals</a:t>
            </a:r>
          </a:p>
          <a:p>
            <a:pPr lvl="1"/>
            <a:r>
              <a:rPr lang="en-US" sz="1800" dirty="0" smtClean="0"/>
              <a:t>Private versus public networks</a:t>
            </a:r>
          </a:p>
          <a:p>
            <a:r>
              <a:rPr lang="en-US" sz="2000" dirty="0" smtClean="0"/>
              <a:t>Use of RF signaling as mitigation</a:t>
            </a:r>
          </a:p>
          <a:p>
            <a:pPr lvl="1"/>
            <a:r>
              <a:rPr lang="en-US" sz="1800" dirty="0" smtClean="0"/>
              <a:t>Commandeering (commanded overpowering)</a:t>
            </a:r>
          </a:p>
          <a:p>
            <a:pPr lvl="1"/>
            <a:r>
              <a:rPr lang="en-US" sz="1800" dirty="0" smtClean="0"/>
              <a:t>Signal Insertion (overpower and timing)</a:t>
            </a:r>
          </a:p>
          <a:p>
            <a:pPr lvl="1"/>
            <a:r>
              <a:rPr lang="en-US" sz="1800" dirty="0" smtClean="0"/>
              <a:t>Jamming (partial or complete band overpowering)</a:t>
            </a:r>
          </a:p>
          <a:p>
            <a:r>
              <a:rPr lang="en-US" sz="2000" dirty="0" smtClean="0"/>
              <a:t>Testing in complex environments</a:t>
            </a:r>
          </a:p>
          <a:p>
            <a:pPr lvl="1"/>
            <a:r>
              <a:rPr lang="en-US" sz="1800" dirty="0" smtClean="0"/>
              <a:t>Lack of controls for signal intercept</a:t>
            </a:r>
          </a:p>
          <a:p>
            <a:pPr lvl="1"/>
            <a:r>
              <a:rPr lang="en-US" sz="1800" dirty="0" smtClean="0"/>
              <a:t>Deleterious impacts of RF mitigation</a:t>
            </a:r>
          </a:p>
          <a:p>
            <a:r>
              <a:rPr lang="en-US" sz="2000" dirty="0"/>
              <a:t>“Interference Bubbles” are now a reality</a:t>
            </a:r>
          </a:p>
          <a:p>
            <a:pPr lvl="1"/>
            <a:r>
              <a:rPr lang="en-US" sz="1800" dirty="0"/>
              <a:t>Distributed coherent techniques </a:t>
            </a:r>
            <a:endParaRPr lang="en-US" sz="1800" dirty="0" smtClean="0"/>
          </a:p>
          <a:p>
            <a:r>
              <a:rPr lang="en-US" sz="2000" dirty="0"/>
              <a:t>Propagation environments are becoming virtual</a:t>
            </a:r>
          </a:p>
          <a:p>
            <a:pPr lvl="1"/>
            <a:r>
              <a:rPr lang="en-US" sz="1800" dirty="0"/>
              <a:t>e.g. RF Nest, and </a:t>
            </a:r>
            <a:r>
              <a:rPr lang="en-US" sz="1800" dirty="0" smtClean="0"/>
              <a:t>similar, Scalable </a:t>
            </a:r>
            <a:r>
              <a:rPr lang="en-US" sz="1800" dirty="0"/>
              <a:t>to 10’s of nodes</a:t>
            </a:r>
          </a:p>
          <a:p>
            <a:r>
              <a:rPr lang="en-US" sz="2000" dirty="0"/>
              <a:t>Software Defined Radars</a:t>
            </a:r>
          </a:p>
          <a:p>
            <a:pPr lvl="1"/>
            <a:r>
              <a:rPr lang="en-US" sz="1800" dirty="0"/>
              <a:t>On the horizon</a:t>
            </a:r>
          </a:p>
          <a:p>
            <a:pPr marL="457200" lvl="1" indent="0">
              <a:buNone/>
            </a:pPr>
            <a:endParaRPr lang="en-US" sz="1800" dirty="0" smtClean="0"/>
          </a:p>
          <a:p>
            <a:endParaRPr lang="en-US" sz="2400" dirty="0" smtClean="0"/>
          </a:p>
        </p:txBody>
      </p:sp>
    </p:spTree>
    <p:extLst>
      <p:ext uri="{BB962C8B-B14F-4D97-AF65-F5344CB8AC3E}">
        <p14:creationId xmlns:p14="http://schemas.microsoft.com/office/powerpoint/2010/main" val="377917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91339"/>
            <a:ext cx="8229600" cy="2738162"/>
          </a:xfrm>
        </p:spPr>
        <p:txBody>
          <a:bodyPr/>
          <a:lstStyle/>
          <a:p>
            <a:pPr lvl="0"/>
            <a:r>
              <a:rPr lang="en-US" sz="2400" dirty="0"/>
              <a:t>CSMAC is investigating the challenges associated with spectral measurements for spectrum sharing</a:t>
            </a:r>
          </a:p>
          <a:p>
            <a:pPr lvl="1"/>
            <a:r>
              <a:rPr lang="en-US" sz="2000" dirty="0"/>
              <a:t>Moving from </a:t>
            </a:r>
            <a:r>
              <a:rPr lang="en-US" sz="2000" dirty="0" smtClean="0"/>
              <a:t>non-directional transmissions </a:t>
            </a:r>
            <a:r>
              <a:rPr lang="en-US" sz="2000" dirty="0"/>
              <a:t>at lower frequencies to more </a:t>
            </a:r>
            <a:r>
              <a:rPr lang="en-US" sz="2000" dirty="0" smtClean="0"/>
              <a:t>directional transmissions </a:t>
            </a:r>
            <a:r>
              <a:rPr lang="en-US" sz="2000" dirty="0"/>
              <a:t>at higher </a:t>
            </a:r>
            <a:r>
              <a:rPr lang="en-US" sz="2000" dirty="0" smtClean="0"/>
              <a:t>frequencies.</a:t>
            </a:r>
            <a:endParaRPr lang="en-US" sz="2000" dirty="0"/>
          </a:p>
          <a:p>
            <a:pPr lvl="1"/>
            <a:r>
              <a:rPr lang="en-US" sz="2000" dirty="0"/>
              <a:t>H</a:t>
            </a:r>
            <a:r>
              <a:rPr lang="en-US" sz="2000" dirty="0" smtClean="0"/>
              <a:t>ow </a:t>
            </a:r>
            <a:r>
              <a:rPr lang="en-US" sz="2000" dirty="0"/>
              <a:t>does this impact the entire story?  In some respects, directionality helps sharing.  However, directionality hurts </a:t>
            </a:r>
            <a:r>
              <a:rPr lang="en-US" sz="2000" dirty="0" smtClean="0"/>
              <a:t>sensing.</a:t>
            </a:r>
            <a:endParaRPr lang="en-US" sz="2000" dirty="0"/>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2</a:t>
            </a:fld>
            <a:endParaRPr lang="en-US"/>
          </a:p>
        </p:txBody>
      </p:sp>
      <p:sp>
        <p:nvSpPr>
          <p:cNvPr id="4" name="Title 3"/>
          <p:cNvSpPr>
            <a:spLocks noGrp="1"/>
          </p:cNvSpPr>
          <p:nvPr>
            <p:ph type="title"/>
          </p:nvPr>
        </p:nvSpPr>
        <p:spPr/>
        <p:txBody>
          <a:bodyPr/>
          <a:lstStyle/>
          <a:p>
            <a:r>
              <a:rPr lang="en-US" sz="2800" dirty="0" smtClean="0"/>
              <a:t>Measurements and Spectrum Sharing</a:t>
            </a:r>
            <a:endParaRPr lang="en-US" sz="2800" dirty="0"/>
          </a:p>
        </p:txBody>
      </p:sp>
      <p:pic>
        <p:nvPicPr>
          <p:cNvPr id="13" name="Picture 12"/>
          <p:cNvPicPr>
            <a:picLocks noChangeAspect="1"/>
          </p:cNvPicPr>
          <p:nvPr/>
        </p:nvPicPr>
        <p:blipFill>
          <a:blip r:embed="rId2"/>
          <a:stretch>
            <a:fillRect/>
          </a:stretch>
        </p:blipFill>
        <p:spPr>
          <a:xfrm>
            <a:off x="169324" y="1572563"/>
            <a:ext cx="8805352" cy="1863850"/>
          </a:xfrm>
          <a:prstGeom prst="rect">
            <a:avLst/>
          </a:prstGeom>
        </p:spPr>
      </p:pic>
    </p:spTree>
    <p:extLst>
      <p:ext uri="{BB962C8B-B14F-4D97-AF65-F5344CB8AC3E}">
        <p14:creationId xmlns:p14="http://schemas.microsoft.com/office/powerpoint/2010/main" val="240797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00"/>
              </a:spcBef>
            </a:pPr>
            <a:r>
              <a:rPr lang="en-US" sz="2400" dirty="0" smtClean="0"/>
              <a:t>Spectrum sharing measurement with respect to application diversity</a:t>
            </a:r>
          </a:p>
          <a:p>
            <a:pPr>
              <a:spcBef>
                <a:spcPts val="2400"/>
              </a:spcBef>
            </a:pPr>
            <a:r>
              <a:rPr lang="en-US" sz="2400" dirty="0" smtClean="0"/>
              <a:t>Signal and deployment characteristics impact to measurement architectures</a:t>
            </a:r>
          </a:p>
          <a:p>
            <a:pPr>
              <a:spcBef>
                <a:spcPts val="2400"/>
              </a:spcBef>
            </a:pPr>
            <a:r>
              <a:rPr lang="en-US" sz="2400" dirty="0" smtClean="0"/>
              <a:t>Challenges for current and future sharing measurements</a:t>
            </a:r>
          </a:p>
          <a:p>
            <a:pPr>
              <a:spcBef>
                <a:spcPts val="2400"/>
              </a:spcBef>
            </a:pPr>
            <a:r>
              <a:rPr lang="en-US" sz="2400" dirty="0" smtClean="0"/>
              <a:t>Path forward for NSF</a:t>
            </a:r>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3</a:t>
            </a:fld>
            <a:endParaRPr lang="en-US"/>
          </a:p>
        </p:txBody>
      </p:sp>
      <p:sp>
        <p:nvSpPr>
          <p:cNvPr id="4" name="Title 3"/>
          <p:cNvSpPr>
            <a:spLocks noGrp="1"/>
          </p:cNvSpPr>
          <p:nvPr>
            <p:ph type="title"/>
          </p:nvPr>
        </p:nvSpPr>
        <p:spPr/>
        <p:txBody>
          <a:bodyPr/>
          <a:lstStyle/>
          <a:p>
            <a:r>
              <a:rPr lang="en-US" sz="2800" dirty="0" smtClean="0"/>
              <a:t>Overview</a:t>
            </a:r>
            <a:endParaRPr lang="en-US" sz="2800" dirty="0"/>
          </a:p>
        </p:txBody>
      </p:sp>
    </p:spTree>
    <p:extLst>
      <p:ext uri="{BB962C8B-B14F-4D97-AF65-F5344CB8AC3E}">
        <p14:creationId xmlns:p14="http://schemas.microsoft.com/office/powerpoint/2010/main" val="44226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8"/>
          <p:cNvSpPr>
            <a:spLocks noGrp="1"/>
          </p:cNvSpPr>
          <p:nvPr>
            <p:ph idx="1"/>
          </p:nvPr>
        </p:nvSpPr>
        <p:spPr/>
        <p:txBody>
          <a:bodyPr/>
          <a:lstStyle/>
          <a:p>
            <a:r>
              <a:rPr lang="en-US" sz="2400" dirty="0"/>
              <a:t>Prior to sharing </a:t>
            </a:r>
            <a:endParaRPr lang="en-US" sz="2400" dirty="0" smtClean="0"/>
          </a:p>
          <a:p>
            <a:pPr lvl="1"/>
            <a:r>
              <a:rPr lang="en-US" sz="2000" dirty="0" smtClean="0"/>
              <a:t>Quantify the opportunity for spectrum sharing</a:t>
            </a:r>
          </a:p>
          <a:p>
            <a:pPr lvl="2"/>
            <a:r>
              <a:rPr lang="en-US" sz="1800" dirty="0" smtClean="0"/>
              <a:t>Bandwidth, Area, Time</a:t>
            </a:r>
          </a:p>
          <a:p>
            <a:pPr lvl="1"/>
            <a:r>
              <a:rPr lang="en-US" sz="2000" dirty="0"/>
              <a:t>T</a:t>
            </a:r>
            <a:r>
              <a:rPr lang="en-US" sz="2000" dirty="0" smtClean="0"/>
              <a:t>hreshold for occupancy</a:t>
            </a:r>
          </a:p>
          <a:p>
            <a:pPr lvl="2"/>
            <a:r>
              <a:rPr lang="en-US" sz="1600" dirty="0" smtClean="0"/>
              <a:t>Optimistic</a:t>
            </a:r>
          </a:p>
          <a:p>
            <a:pPr lvl="2"/>
            <a:r>
              <a:rPr lang="en-US" sz="1600" dirty="0" smtClean="0"/>
              <a:t>Pessimistic</a:t>
            </a:r>
          </a:p>
          <a:p>
            <a:endParaRPr lang="en-US" sz="2400" dirty="0" smtClean="0"/>
          </a:p>
          <a:p>
            <a:r>
              <a:rPr lang="en-US" sz="2400" dirty="0" smtClean="0"/>
              <a:t>Measurements </a:t>
            </a:r>
            <a:r>
              <a:rPr lang="en-US" sz="2400" dirty="0"/>
              <a:t>to enable </a:t>
            </a:r>
            <a:r>
              <a:rPr lang="en-US" sz="2400" dirty="0" smtClean="0"/>
              <a:t>sharing</a:t>
            </a:r>
            <a:endParaRPr lang="en-US" sz="2400" dirty="0"/>
          </a:p>
          <a:p>
            <a:pPr lvl="1"/>
            <a:r>
              <a:rPr lang="en-US" sz="2000" dirty="0" smtClean="0"/>
              <a:t>Infrastructure- and Non-Infrastructure-Based</a:t>
            </a:r>
          </a:p>
          <a:p>
            <a:pPr lvl="1"/>
            <a:r>
              <a:rPr lang="en-US" sz="2000" dirty="0" smtClean="0"/>
              <a:t>Higher level of reliability, coverage</a:t>
            </a:r>
          </a:p>
          <a:p>
            <a:pPr lvl="1"/>
            <a:endParaRPr lang="en-US" sz="2000" dirty="0"/>
          </a:p>
          <a:p>
            <a:endParaRPr lang="en-US" sz="2400" dirty="0" smtClean="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3CB09B41-3104-466D-8E7D-82F2BA2E3A2D}" type="slidenum">
              <a:rPr lang="en-US" sz="1200" b="0">
                <a:solidFill>
                  <a:srgbClr val="898989"/>
                </a:solidFill>
              </a:rPr>
              <a:pPr>
                <a:spcBef>
                  <a:spcPct val="0"/>
                </a:spcBef>
                <a:buFontTx/>
                <a:buNone/>
              </a:pPr>
              <a:t>4</a:t>
            </a:fld>
            <a:endParaRPr lang="en-US" sz="1200" b="0">
              <a:solidFill>
                <a:srgbClr val="898989"/>
              </a:solidFill>
            </a:endParaRPr>
          </a:p>
        </p:txBody>
      </p:sp>
      <p:sp>
        <p:nvSpPr>
          <p:cNvPr id="6148" name="Title 7"/>
          <p:cNvSpPr>
            <a:spLocks noGrp="1"/>
          </p:cNvSpPr>
          <p:nvPr>
            <p:ph type="title"/>
          </p:nvPr>
        </p:nvSpPr>
        <p:spPr>
          <a:xfrm>
            <a:off x="457200" y="274638"/>
            <a:ext cx="8229600" cy="1143000"/>
          </a:xfrm>
        </p:spPr>
        <p:txBody>
          <a:bodyPr/>
          <a:lstStyle/>
          <a:p>
            <a:r>
              <a:rPr lang="en-US" sz="2800" dirty="0" smtClean="0"/>
              <a:t>Measurement Needs</a:t>
            </a:r>
            <a:br>
              <a:rPr lang="en-US" sz="2800" dirty="0" smtClean="0"/>
            </a:br>
            <a:r>
              <a:rPr lang="en-US" sz="2400" dirty="0" smtClean="0"/>
              <a:t>Prior to Sharing and Enabling Sharing</a:t>
            </a:r>
          </a:p>
        </p:txBody>
      </p:sp>
    </p:spTree>
    <p:extLst>
      <p:ext uri="{BB962C8B-B14F-4D97-AF65-F5344CB8AC3E}">
        <p14:creationId xmlns:p14="http://schemas.microsoft.com/office/powerpoint/2010/main" val="403232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8"/>
          <p:cNvSpPr>
            <a:spLocks noGrp="1"/>
          </p:cNvSpPr>
          <p:nvPr>
            <p:ph idx="1"/>
          </p:nvPr>
        </p:nvSpPr>
        <p:spPr/>
        <p:txBody>
          <a:bodyPr/>
          <a:lstStyle/>
          <a:p>
            <a:r>
              <a:rPr lang="en-US" sz="2400" dirty="0" smtClean="0"/>
              <a:t>Measurements </a:t>
            </a:r>
            <a:r>
              <a:rPr lang="en-US" sz="2400" dirty="0"/>
              <a:t>after sharing is allowed </a:t>
            </a:r>
            <a:endParaRPr lang="en-US" sz="2400" dirty="0" smtClean="0"/>
          </a:p>
          <a:p>
            <a:pPr lvl="1"/>
            <a:r>
              <a:rPr lang="en-US" sz="2000" dirty="0" smtClean="0"/>
              <a:t>Interference trends </a:t>
            </a:r>
          </a:p>
          <a:p>
            <a:pPr lvl="1"/>
            <a:r>
              <a:rPr lang="en-US" sz="2000" dirty="0" smtClean="0"/>
              <a:t>Usage trends – verify predictions used to enable sharing</a:t>
            </a:r>
          </a:p>
          <a:p>
            <a:pPr lvl="1"/>
            <a:r>
              <a:rPr lang="en-US" sz="2000" dirty="0" smtClean="0"/>
              <a:t>Potential modifications of technical rules</a:t>
            </a:r>
            <a:endParaRPr lang="en-US" sz="2000" dirty="0"/>
          </a:p>
          <a:p>
            <a:endParaRPr lang="en-US" sz="2400" dirty="0" smtClean="0"/>
          </a:p>
          <a:p>
            <a:r>
              <a:rPr lang="en-US" sz="2400" dirty="0" smtClean="0"/>
              <a:t>Enforcement</a:t>
            </a:r>
          </a:p>
          <a:p>
            <a:pPr lvl="1"/>
            <a:r>
              <a:rPr lang="en-US" sz="2000" dirty="0" smtClean="0"/>
              <a:t>Interference forensics</a:t>
            </a:r>
          </a:p>
          <a:p>
            <a:pPr lvl="1"/>
            <a:r>
              <a:rPr lang="en-US" sz="2000" dirty="0" smtClean="0"/>
              <a:t>Real-time monitoring for interference (e.g. AWS-3)</a:t>
            </a:r>
          </a:p>
          <a:p>
            <a:pPr lvl="1"/>
            <a:endParaRPr lang="en-US" sz="2000" dirty="0" smtClean="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3CB09B41-3104-466D-8E7D-82F2BA2E3A2D}" type="slidenum">
              <a:rPr lang="en-US" sz="1200" b="0">
                <a:solidFill>
                  <a:srgbClr val="898989"/>
                </a:solidFill>
              </a:rPr>
              <a:pPr>
                <a:spcBef>
                  <a:spcPct val="0"/>
                </a:spcBef>
                <a:buFontTx/>
                <a:buNone/>
              </a:pPr>
              <a:t>5</a:t>
            </a:fld>
            <a:endParaRPr lang="en-US" sz="1200" b="0">
              <a:solidFill>
                <a:srgbClr val="898989"/>
              </a:solidFill>
            </a:endParaRPr>
          </a:p>
        </p:txBody>
      </p:sp>
      <p:sp>
        <p:nvSpPr>
          <p:cNvPr id="6148" name="Title 7"/>
          <p:cNvSpPr>
            <a:spLocks noGrp="1"/>
          </p:cNvSpPr>
          <p:nvPr>
            <p:ph type="title"/>
          </p:nvPr>
        </p:nvSpPr>
        <p:spPr>
          <a:xfrm>
            <a:off x="457200" y="274638"/>
            <a:ext cx="8229600" cy="1143000"/>
          </a:xfrm>
        </p:spPr>
        <p:txBody>
          <a:bodyPr/>
          <a:lstStyle/>
          <a:p>
            <a:r>
              <a:rPr lang="en-US" sz="2800" dirty="0">
                <a:solidFill>
                  <a:prstClr val="black"/>
                </a:solidFill>
              </a:rPr>
              <a:t>Measurement Needs</a:t>
            </a:r>
            <a:br>
              <a:rPr lang="en-US" sz="2800" dirty="0">
                <a:solidFill>
                  <a:prstClr val="black"/>
                </a:solidFill>
              </a:rPr>
            </a:br>
            <a:r>
              <a:rPr lang="en-US" sz="2400" dirty="0" smtClean="0">
                <a:solidFill>
                  <a:prstClr val="black"/>
                </a:solidFill>
              </a:rPr>
              <a:t>Post-Sharing and Enforcement</a:t>
            </a:r>
            <a:endParaRPr lang="en-US" sz="2800" dirty="0" smtClean="0"/>
          </a:p>
        </p:txBody>
      </p:sp>
    </p:spTree>
    <p:extLst>
      <p:ext uri="{BB962C8B-B14F-4D97-AF65-F5344CB8AC3E}">
        <p14:creationId xmlns:p14="http://schemas.microsoft.com/office/powerpoint/2010/main" val="107084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What needs to be measured and how well (power, space, time, </a:t>
            </a:r>
            <a:r>
              <a:rPr lang="en-US" sz="2400" dirty="0" err="1" smtClean="0"/>
              <a:t>etc</a:t>
            </a:r>
            <a:r>
              <a:rPr lang="en-US" sz="2400" dirty="0" smtClean="0"/>
              <a:t>)?</a:t>
            </a:r>
          </a:p>
          <a:p>
            <a:pPr lvl="1"/>
            <a:r>
              <a:rPr lang="en-US" sz="2000" dirty="0" smtClean="0"/>
              <a:t>Characterization </a:t>
            </a:r>
            <a:r>
              <a:rPr lang="en-US" sz="2000" dirty="0"/>
              <a:t>of the systems and the measurements to be </a:t>
            </a:r>
            <a:r>
              <a:rPr lang="en-US" sz="2000" dirty="0" smtClean="0"/>
              <a:t>made</a:t>
            </a:r>
          </a:p>
          <a:p>
            <a:pPr lvl="1"/>
            <a:r>
              <a:rPr lang="en-US" sz="2000" dirty="0" smtClean="0"/>
              <a:t>Heroic measurements are not always necessary </a:t>
            </a:r>
            <a:endParaRPr lang="en-US" sz="2000" dirty="0"/>
          </a:p>
          <a:p>
            <a:r>
              <a:rPr lang="en-US" sz="2400" dirty="0" smtClean="0"/>
              <a:t>How is it measured?</a:t>
            </a:r>
          </a:p>
          <a:p>
            <a:pPr lvl="1"/>
            <a:r>
              <a:rPr lang="en-US" sz="2000" dirty="0" smtClean="0"/>
              <a:t>Strengths/Weaknesses </a:t>
            </a:r>
            <a:r>
              <a:rPr lang="en-US" sz="2000" dirty="0"/>
              <a:t>of Measurement Architectures </a:t>
            </a:r>
            <a:endParaRPr lang="en-US" sz="2000" dirty="0" smtClean="0"/>
          </a:p>
          <a:p>
            <a:pPr lvl="1"/>
            <a:r>
              <a:rPr lang="en-US" sz="2000" dirty="0" smtClean="0"/>
              <a:t>Large </a:t>
            </a:r>
            <a:r>
              <a:rPr lang="en-US" sz="2000" dirty="0" err="1" smtClean="0"/>
              <a:t>tradespace</a:t>
            </a:r>
            <a:endParaRPr lang="en-US" sz="2000" dirty="0"/>
          </a:p>
          <a:p>
            <a:r>
              <a:rPr lang="en-US" sz="2400" dirty="0" smtClean="0"/>
              <a:t>What remediation for measurement limitations?</a:t>
            </a:r>
          </a:p>
          <a:p>
            <a:pPr lvl="1"/>
            <a:r>
              <a:rPr lang="en-US" sz="2000" dirty="0" smtClean="0"/>
              <a:t>Policy </a:t>
            </a:r>
            <a:r>
              <a:rPr lang="en-US" sz="2000" dirty="0"/>
              <a:t>implications and work-arounds for measurement weaknesses from the regulator’s </a:t>
            </a:r>
            <a:r>
              <a:rPr lang="en-US" sz="2000" dirty="0" smtClean="0"/>
              <a:t>perspective</a:t>
            </a:r>
          </a:p>
          <a:p>
            <a:pPr lvl="1"/>
            <a:r>
              <a:rPr lang="en-US" sz="2000" dirty="0" smtClean="0"/>
              <a:t>More stringent technical rules or policies to ease measurements</a:t>
            </a:r>
            <a:endParaRPr lang="en-US" sz="2000" dirty="0"/>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6</a:t>
            </a:fld>
            <a:endParaRPr lang="en-US"/>
          </a:p>
        </p:txBody>
      </p:sp>
      <p:sp>
        <p:nvSpPr>
          <p:cNvPr id="4" name="Title 3"/>
          <p:cNvSpPr>
            <a:spLocks noGrp="1"/>
          </p:cNvSpPr>
          <p:nvPr>
            <p:ph type="title"/>
          </p:nvPr>
        </p:nvSpPr>
        <p:spPr/>
        <p:txBody>
          <a:bodyPr/>
          <a:lstStyle/>
          <a:p>
            <a:r>
              <a:rPr lang="en-US" sz="2800" dirty="0" smtClean="0"/>
              <a:t>Complete “Systems” Approach to Types of Measurement Architectures</a:t>
            </a:r>
            <a:endParaRPr lang="en-US" sz="2800" dirty="0"/>
          </a:p>
        </p:txBody>
      </p:sp>
    </p:spTree>
    <p:extLst>
      <p:ext uri="{BB962C8B-B14F-4D97-AF65-F5344CB8AC3E}">
        <p14:creationId xmlns:p14="http://schemas.microsoft.com/office/powerpoint/2010/main" val="423546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000" dirty="0"/>
              <a:t>High Power/ Low Power</a:t>
            </a:r>
          </a:p>
          <a:p>
            <a:pPr>
              <a:lnSpc>
                <a:spcPct val="150000"/>
              </a:lnSpc>
            </a:pPr>
            <a:r>
              <a:rPr lang="en-US" sz="2000" dirty="0"/>
              <a:t>Broadband/ Narrowband</a:t>
            </a:r>
          </a:p>
          <a:p>
            <a:pPr>
              <a:lnSpc>
                <a:spcPct val="150000"/>
              </a:lnSpc>
            </a:pPr>
            <a:r>
              <a:rPr lang="en-US" sz="2000" dirty="0"/>
              <a:t>Large Footprint/ Small Footprint</a:t>
            </a:r>
          </a:p>
          <a:p>
            <a:pPr>
              <a:lnSpc>
                <a:spcPct val="150000"/>
              </a:lnSpc>
            </a:pPr>
            <a:r>
              <a:rPr lang="en-US" sz="2000" dirty="0"/>
              <a:t>Elevated Transmitter/ Near Ground Transmitter</a:t>
            </a:r>
          </a:p>
          <a:p>
            <a:pPr>
              <a:lnSpc>
                <a:spcPct val="150000"/>
              </a:lnSpc>
            </a:pPr>
            <a:r>
              <a:rPr lang="en-US" sz="2000" dirty="0"/>
              <a:t>High Gain Antennas/Low Gain Antennas</a:t>
            </a:r>
          </a:p>
          <a:p>
            <a:pPr>
              <a:lnSpc>
                <a:spcPct val="150000"/>
              </a:lnSpc>
            </a:pPr>
            <a:r>
              <a:rPr lang="en-US" sz="2000" dirty="0"/>
              <a:t>Continuous Transmission/ Intermittent Transmission</a:t>
            </a:r>
          </a:p>
          <a:p>
            <a:pPr>
              <a:lnSpc>
                <a:spcPct val="150000"/>
              </a:lnSpc>
            </a:pPr>
            <a:r>
              <a:rPr lang="en-US" sz="2000" dirty="0"/>
              <a:t>Fixed Transmitter/ Mobile Transmitter</a:t>
            </a:r>
          </a:p>
          <a:p>
            <a:endParaRPr lang="en-US" sz="24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7</a:t>
            </a:fld>
            <a:endParaRPr lang="en-US"/>
          </a:p>
        </p:txBody>
      </p:sp>
      <p:sp>
        <p:nvSpPr>
          <p:cNvPr id="4" name="Title 3"/>
          <p:cNvSpPr>
            <a:spLocks noGrp="1"/>
          </p:cNvSpPr>
          <p:nvPr>
            <p:ph type="title"/>
          </p:nvPr>
        </p:nvSpPr>
        <p:spPr/>
        <p:txBody>
          <a:bodyPr/>
          <a:lstStyle/>
          <a:p>
            <a:r>
              <a:rPr lang="en-US" sz="2800" dirty="0" smtClean="0"/>
              <a:t>Span of Emission Parameters</a:t>
            </a:r>
            <a:endParaRPr lang="en-US" sz="2800" dirty="0"/>
          </a:p>
        </p:txBody>
      </p:sp>
      <p:sp>
        <p:nvSpPr>
          <p:cNvPr id="5" name="Rounded Rectangle 4"/>
          <p:cNvSpPr/>
          <p:nvPr/>
        </p:nvSpPr>
        <p:spPr>
          <a:xfrm>
            <a:off x="967409" y="5645426"/>
            <a:ext cx="7275443" cy="71092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Emission space is so vast that one measurement architecture does not meet all needs</a:t>
            </a:r>
            <a:endParaRPr lang="en-US" sz="2000" b="1" dirty="0">
              <a:solidFill>
                <a:schemeClr val="tx1"/>
              </a:solidFill>
            </a:endParaRPr>
          </a:p>
        </p:txBody>
      </p:sp>
    </p:spTree>
    <p:extLst>
      <p:ext uri="{BB962C8B-B14F-4D97-AF65-F5344CB8AC3E}">
        <p14:creationId xmlns:p14="http://schemas.microsoft.com/office/powerpoint/2010/main" val="192316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Fixed </a:t>
            </a:r>
            <a:r>
              <a:rPr lang="en-US" sz="2000" dirty="0" smtClean="0"/>
              <a:t>Site/Nomadic/Mobile</a:t>
            </a:r>
          </a:p>
          <a:p>
            <a:pPr lvl="1"/>
            <a:r>
              <a:rPr lang="en-US" sz="1800" dirty="0" smtClean="0"/>
              <a:t>Number of transmitters</a:t>
            </a:r>
          </a:p>
          <a:p>
            <a:pPr lvl="1"/>
            <a:r>
              <a:rPr lang="en-US" sz="1800" dirty="0" smtClean="0"/>
              <a:t>Latency and temporal/spatial requirements</a:t>
            </a:r>
            <a:endParaRPr lang="en-US" sz="1800" dirty="0"/>
          </a:p>
          <a:p>
            <a:r>
              <a:rPr lang="en-US" sz="2000" dirty="0" smtClean="0"/>
              <a:t>Narrowband/Broadband</a:t>
            </a:r>
          </a:p>
          <a:p>
            <a:pPr lvl="1"/>
            <a:r>
              <a:rPr lang="en-US" sz="1800" dirty="0" smtClean="0"/>
              <a:t>Detection thresholds</a:t>
            </a:r>
          </a:p>
          <a:p>
            <a:pPr lvl="1"/>
            <a:r>
              <a:rPr lang="en-US" sz="1800" dirty="0" smtClean="0"/>
              <a:t>Bandwidth occupancy requirements</a:t>
            </a:r>
            <a:endParaRPr lang="en-US" sz="1800" dirty="0"/>
          </a:p>
          <a:p>
            <a:r>
              <a:rPr lang="en-US" sz="2000" dirty="0"/>
              <a:t>Low Density/High </a:t>
            </a:r>
            <a:r>
              <a:rPr lang="en-US" sz="2000" dirty="0" smtClean="0"/>
              <a:t>Density</a:t>
            </a:r>
          </a:p>
          <a:p>
            <a:pPr lvl="1"/>
            <a:r>
              <a:rPr lang="en-US" sz="1800" dirty="0" smtClean="0"/>
              <a:t>Continuous coverage </a:t>
            </a:r>
            <a:r>
              <a:rPr lang="en-US" sz="1800" dirty="0"/>
              <a:t>r</a:t>
            </a:r>
            <a:r>
              <a:rPr lang="en-US" sz="1800" dirty="0" smtClean="0"/>
              <a:t>equirement</a:t>
            </a:r>
          </a:p>
          <a:p>
            <a:pPr lvl="1"/>
            <a:r>
              <a:rPr lang="en-US" sz="1800" dirty="0" smtClean="0"/>
              <a:t>Many/few transmitters that are fixed or mobile</a:t>
            </a:r>
            <a:endParaRPr lang="en-US" sz="1800" dirty="0"/>
          </a:p>
          <a:p>
            <a:r>
              <a:rPr lang="en-US" sz="2000" dirty="0" smtClean="0"/>
              <a:t>Terrestrial/Aerostat/Crowdsourced</a:t>
            </a:r>
          </a:p>
          <a:p>
            <a:pPr lvl="1"/>
            <a:r>
              <a:rPr lang="en-US" sz="1800" dirty="0" smtClean="0"/>
              <a:t>Spatial and temporal resolution requirements</a:t>
            </a:r>
            <a:endParaRPr lang="en-US" sz="1800" dirty="0"/>
          </a:p>
          <a:p>
            <a:endParaRPr lang="en-US" sz="2000" dirty="0"/>
          </a:p>
        </p:txBody>
      </p:sp>
      <p:sp>
        <p:nvSpPr>
          <p:cNvPr id="3" name="Slide Number Placeholder 2"/>
          <p:cNvSpPr>
            <a:spLocks noGrp="1"/>
          </p:cNvSpPr>
          <p:nvPr>
            <p:ph type="sldNum" sz="quarter" idx="12"/>
          </p:nvPr>
        </p:nvSpPr>
        <p:spPr/>
        <p:txBody>
          <a:bodyPr/>
          <a:lstStyle/>
          <a:p>
            <a:pPr>
              <a:defRPr/>
            </a:pPr>
            <a:fld id="{AF5F182B-4F72-4FCE-8526-927925B6BC5B}" type="slidenum">
              <a:rPr lang="en-US" smtClean="0"/>
              <a:pPr>
                <a:defRPr/>
              </a:pPr>
              <a:t>8</a:t>
            </a:fld>
            <a:endParaRPr lang="en-US"/>
          </a:p>
        </p:txBody>
      </p:sp>
      <p:sp>
        <p:nvSpPr>
          <p:cNvPr id="4" name="Title 3"/>
          <p:cNvSpPr>
            <a:spLocks noGrp="1"/>
          </p:cNvSpPr>
          <p:nvPr>
            <p:ph type="title"/>
          </p:nvPr>
        </p:nvSpPr>
        <p:spPr/>
        <p:txBody>
          <a:bodyPr/>
          <a:lstStyle/>
          <a:p>
            <a:r>
              <a:rPr lang="en-US" sz="2800" dirty="0" smtClean="0"/>
              <a:t>Measurement Architectural Parameters</a:t>
            </a:r>
            <a:endParaRPr lang="en-US" sz="2800" dirty="0"/>
          </a:p>
        </p:txBody>
      </p:sp>
      <p:sp>
        <p:nvSpPr>
          <p:cNvPr id="5" name="Rounded Rectangle 4"/>
          <p:cNvSpPr/>
          <p:nvPr/>
        </p:nvSpPr>
        <p:spPr>
          <a:xfrm>
            <a:off x="967409" y="5645426"/>
            <a:ext cx="7275443" cy="710924"/>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Measurement architectures address different system challenges</a:t>
            </a:r>
            <a:endParaRPr lang="en-US" sz="2000" b="1" dirty="0">
              <a:solidFill>
                <a:schemeClr val="tx1"/>
              </a:solidFill>
            </a:endParaRPr>
          </a:p>
        </p:txBody>
      </p:sp>
    </p:spTree>
    <p:extLst>
      <p:ext uri="{BB962C8B-B14F-4D97-AF65-F5344CB8AC3E}">
        <p14:creationId xmlns:p14="http://schemas.microsoft.com/office/powerpoint/2010/main" val="196906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7" y="136526"/>
            <a:ext cx="8471956" cy="1325563"/>
          </a:xfrm>
        </p:spPr>
        <p:txBody>
          <a:bodyPr>
            <a:normAutofit/>
          </a:bodyPr>
          <a:lstStyle/>
          <a:p>
            <a:r>
              <a:rPr lang="en-US" sz="2800" dirty="0"/>
              <a:t>Systems Spreadsheet</a:t>
            </a:r>
          </a:p>
        </p:txBody>
      </p:sp>
      <p:cxnSp>
        <p:nvCxnSpPr>
          <p:cNvPr id="6" name="Straight Connector 5"/>
          <p:cNvCxnSpPr/>
          <p:nvPr/>
        </p:nvCxnSpPr>
        <p:spPr>
          <a:xfrm>
            <a:off x="485776" y="1320800"/>
            <a:ext cx="8658225"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581A2A0C-5CC7-884A-81AD-A1D8B1963CA4}" type="slidenum">
              <a:rPr lang="en-US" smtClean="0">
                <a:latin typeface="Garamond" charset="0"/>
                <a:ea typeface="Garamond" charset="0"/>
                <a:cs typeface="Garamond" charset="0"/>
              </a:rPr>
              <a:t>9</a:t>
            </a:fld>
            <a:endParaRPr lang="en-US" dirty="0">
              <a:latin typeface="Garamond" charset="0"/>
              <a:ea typeface="Garamond" charset="0"/>
              <a:cs typeface="Garamond" charset="0"/>
            </a:endParaRPr>
          </a:p>
        </p:txBody>
      </p:sp>
      <p:graphicFrame>
        <p:nvGraphicFramePr>
          <p:cNvPr id="3" name="Table 2"/>
          <p:cNvGraphicFramePr>
            <a:graphicFrameLocks noGrp="1"/>
          </p:cNvGraphicFramePr>
          <p:nvPr>
            <p:extLst/>
          </p:nvPr>
        </p:nvGraphicFramePr>
        <p:xfrm>
          <a:off x="1016000" y="1825625"/>
          <a:ext cx="7223125" cy="4452008"/>
        </p:xfrm>
        <a:graphic>
          <a:graphicData uri="http://schemas.openxmlformats.org/drawingml/2006/table">
            <a:tbl>
              <a:tblPr/>
              <a:tblGrid>
                <a:gridCol w="708025"/>
                <a:gridCol w="895350"/>
                <a:gridCol w="628650"/>
                <a:gridCol w="2979595"/>
                <a:gridCol w="2011505"/>
              </a:tblGrid>
              <a:tr h="310810">
                <a:tc>
                  <a:txBody>
                    <a:bodyPr/>
                    <a:lstStyle/>
                    <a:p>
                      <a:pPr algn="ctr" rtl="0" fontAlgn="b"/>
                      <a:r>
                        <a:rPr lang="en-US" sz="900" b="1" dirty="0">
                          <a:solidFill>
                            <a:srgbClr val="000000"/>
                          </a:solidFill>
                          <a:effectLst/>
                          <a:latin typeface="Calibri" panose="020F0502020204030204" pitchFamily="34" charset="0"/>
                        </a:rPr>
                        <a:t>Band (MHz)</a:t>
                      </a:r>
                    </a:p>
                  </a:txBody>
                  <a:tcPr marL="8094" marR="8094"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1" dirty="0">
                          <a:solidFill>
                            <a:srgbClr val="000000"/>
                          </a:solidFill>
                          <a:effectLst/>
                          <a:latin typeface="Calibri" panose="020F0502020204030204" pitchFamily="34" charset="0"/>
                        </a:rPr>
                        <a:t>Application</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1" dirty="0">
                          <a:solidFill>
                            <a:srgbClr val="000000"/>
                          </a:solidFill>
                          <a:effectLst/>
                          <a:latin typeface="Calibri" panose="020F0502020204030204" pitchFamily="34" charset="0"/>
                        </a:rPr>
                        <a:t>Current or Future Use</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b="1" dirty="0">
                          <a:solidFill>
                            <a:srgbClr val="000000"/>
                          </a:solidFill>
                          <a:effectLst/>
                          <a:latin typeface="Calibri" panose="020F0502020204030204" pitchFamily="34" charset="0"/>
                        </a:rPr>
                        <a:t>Characterization (Power/Bandwidth/Footprint/Elevation/Continuous or Intermittent/Fixed or Mobile</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900" b="1" dirty="0">
                          <a:solidFill>
                            <a:srgbClr val="000000"/>
                          </a:solidFill>
                          <a:effectLst/>
                          <a:latin typeface="Calibri" panose="020F0502020204030204" pitchFamily="34" charset="0"/>
                        </a:rPr>
                        <a:t>Attempt at finding real specifications:</a:t>
                      </a:r>
                    </a:p>
                  </a:txBody>
                  <a:tcPr marL="8094" marR="8094"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864859">
                <a:tc>
                  <a:txBody>
                    <a:bodyPr/>
                    <a:lstStyle/>
                    <a:p>
                      <a:pPr algn="ctr" rtl="0" fontAlgn="b"/>
                      <a:r>
                        <a:rPr lang="en-US" sz="900" dirty="0">
                          <a:solidFill>
                            <a:srgbClr val="000000"/>
                          </a:solidFill>
                          <a:effectLst/>
                          <a:latin typeface="Calibri" panose="020F0502020204030204" pitchFamily="34" charset="0"/>
                        </a:rPr>
                        <a:t>4940 - 4990</a:t>
                      </a:r>
                    </a:p>
                  </a:txBody>
                  <a:tcPr marL="8094" marR="8094"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dirty="0">
                          <a:solidFill>
                            <a:srgbClr val="000000"/>
                          </a:solidFill>
                          <a:effectLst/>
                          <a:latin typeface="Calibri" panose="020F0502020204030204" pitchFamily="34" charset="0"/>
                        </a:rPr>
                        <a:t>DoD - tactical communications</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dirty="0">
                          <a:solidFill>
                            <a:srgbClr val="000000"/>
                          </a:solidFill>
                          <a:effectLst/>
                          <a:latin typeface="Calibri" panose="020F0502020204030204" pitchFamily="34" charset="0"/>
                        </a:rPr>
                        <a:t>Current</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900" dirty="0">
                          <a:solidFill>
                            <a:srgbClr val="000000"/>
                          </a:solidFill>
                          <a:effectLst/>
                          <a:latin typeface="Calibri" panose="020F0502020204030204" pitchFamily="34" charset="0"/>
                        </a:rPr>
                        <a:t>HP/WB/LF/EL/IN/MO - operating tactical systems that are used for line-of-sight and over-the-horizon communications. The Air Force uses the band</a:t>
                      </a:r>
                      <a:br>
                        <a:rPr lang="en-US" sz="900" dirty="0">
                          <a:solidFill>
                            <a:srgbClr val="000000"/>
                          </a:solidFill>
                          <a:effectLst/>
                          <a:latin typeface="Calibri" panose="020F0502020204030204" pitchFamily="34" charset="0"/>
                        </a:rPr>
                      </a:br>
                      <a:r>
                        <a:rPr lang="en-US" sz="900" dirty="0">
                          <a:solidFill>
                            <a:srgbClr val="000000"/>
                          </a:solidFill>
                          <a:effectLst/>
                          <a:latin typeface="Calibri" panose="020F0502020204030204" pitchFamily="34" charset="0"/>
                        </a:rPr>
                        <a:t>to train aircrews in electronic combat, to send radar data over microwave links, and for such uses as missile testing and drone aircraft control. The Navy operates the Light Airborne Multipurpose System, a wideband data link between helicopters and ships in this band. Other military agencies operate tactical data links and drone command and control systems in this band.</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en-US" sz="900" dirty="0">
                          <a:solidFill>
                            <a:srgbClr val="3A3A3A"/>
                          </a:solidFill>
                          <a:effectLst/>
                          <a:latin typeface="Calibri" panose="020F0502020204030204" pitchFamily="34" charset="0"/>
                        </a:rPr>
                        <a:t>May not be applicable example since at Ku Band - The LAMPS Hawklink is a high-speed, air-to-ground, digital data link that transmits reconnaissance and other data from MK III H-60 helicopters to their host surface ships, such as Arleigh Burke Class destroyers. The Hawklink will enable data, imagery, electronic support measures, communications, and radar information gathered by the helicopter's sensors to be multiplexed and transmitted in excess of &gt;100nm, at a rate of 10.71 to 45 Mbps, to the host ship via the Ku-band link</a:t>
                      </a:r>
                    </a:p>
                  </a:txBody>
                  <a:tcPr marL="8094" marR="8094"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320942">
                <a:tc>
                  <a:txBody>
                    <a:bodyPr/>
                    <a:lstStyle/>
                    <a:p>
                      <a:pPr algn="ctr" rtl="0" fontAlgn="b"/>
                      <a:r>
                        <a:rPr lang="en-US" sz="900" dirty="0">
                          <a:solidFill>
                            <a:srgbClr val="000000"/>
                          </a:solidFill>
                          <a:effectLst/>
                          <a:latin typeface="Calibri" panose="020F0502020204030204" pitchFamily="34" charset="0"/>
                        </a:rPr>
                        <a:t>4950 - 4990</a:t>
                      </a:r>
                    </a:p>
                  </a:txBody>
                  <a:tcPr marL="8094" marR="8094"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dirty="0">
                          <a:solidFill>
                            <a:srgbClr val="000000"/>
                          </a:solidFill>
                          <a:effectLst/>
                          <a:latin typeface="Calibri" panose="020F0502020204030204" pitchFamily="34" charset="0"/>
                        </a:rPr>
                        <a:t>NASA</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900" dirty="0">
                          <a:solidFill>
                            <a:srgbClr val="000000"/>
                          </a:solidFill>
                          <a:effectLst/>
                          <a:latin typeface="Calibri" panose="020F0502020204030204" pitchFamily="34" charset="0"/>
                        </a:rPr>
                        <a:t>Current</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900" dirty="0">
                          <a:solidFill>
                            <a:srgbClr val="000000"/>
                          </a:solidFill>
                          <a:effectLst/>
                          <a:latin typeface="Calibri" panose="020F0502020204030204" pitchFamily="34" charset="0"/>
                        </a:rPr>
                        <a:t>LP/WB/LF/LO/CO/FX - passive observations and measurements to advance many areas of environmental change research including water salinity and soil moisture content. This band is also used for radio astronomy research (at selected radio astronomy observatories) via continuum measurement to study the detailed brightness distributions of both galactic and extragalactic objects and to make radio maps of interstellar clouds and supernova remnants.</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900" dirty="0">
                        <a:effectLst/>
                      </a:endParaRPr>
                    </a:p>
                  </a:txBody>
                  <a:tcPr marL="8094" marR="8094"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54727">
                <a:tc>
                  <a:txBody>
                    <a:bodyPr/>
                    <a:lstStyle/>
                    <a:p>
                      <a:pPr algn="ctr" rtl="0" fontAlgn="b"/>
                      <a:r>
                        <a:rPr lang="en-US" sz="900" dirty="0">
                          <a:solidFill>
                            <a:srgbClr val="000000"/>
                          </a:solidFill>
                          <a:effectLst/>
                          <a:latin typeface="Calibri" panose="020F0502020204030204" pitchFamily="34" charset="0"/>
                        </a:rPr>
                        <a:t>4990 - 5000</a:t>
                      </a:r>
                    </a:p>
                  </a:txBody>
                  <a:tcPr marL="8094" marR="8094"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900" dirty="0">
                          <a:solidFill>
                            <a:srgbClr val="000000"/>
                          </a:solidFill>
                          <a:effectLst/>
                          <a:latin typeface="Calibri" panose="020F0502020204030204" pitchFamily="34" charset="0"/>
                        </a:rPr>
                        <a:t>Radio Astronomy Service</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r>
                        <a:rPr lang="en-US" sz="900" dirty="0">
                          <a:solidFill>
                            <a:srgbClr val="000000"/>
                          </a:solidFill>
                          <a:effectLst/>
                          <a:latin typeface="Calibri" panose="020F0502020204030204" pitchFamily="34" charset="0"/>
                        </a:rPr>
                        <a:t>Current</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900" dirty="0">
                          <a:solidFill>
                            <a:srgbClr val="000000"/>
                          </a:solidFill>
                          <a:effectLst/>
                          <a:latin typeface="Calibri" panose="020F0502020204030204" pitchFamily="34" charset="0"/>
                        </a:rPr>
                        <a:t>LP/NB/LF/LO/CO/FX - used for radio astronomy research via continuum measurement to study the detailed brightness distributions of both galactic and extragalactic objects and to make radio maps of interstellar clouds and supernova remnants. Highly sensitive receivers used to detect weak signals from space</a:t>
                      </a:r>
                    </a:p>
                  </a:txBody>
                  <a:tcPr marL="8094" marR="809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900" dirty="0">
                        <a:effectLst/>
                      </a:endParaRPr>
                    </a:p>
                  </a:txBody>
                  <a:tcPr marL="8094" marR="8094"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1675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6&quot;/&gt;&lt;property id=&quot;20307&quot; value=&quot;261&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7&quot;/&gt;&lt;property id=&quot;20307&quot; value=&quot;264&quot;/&gt;&lt;/object&gt;&lt;object type=&quot;3&quot; unique_id=&quot;10009&quot;&gt;&lt;property id=&quot;20148&quot; value=&quot;5&quot;/&gt;&lt;property id=&quot;20300&quot; value=&quot;Slide 8&quot;/&gt;&lt;property id=&quot;20307&quot; value=&quot;266&quot;/&gt;&lt;/object&gt;&lt;object type=&quot;3&quot; unique_id=&quot;10010&quot;&gt;&lt;property id=&quot;20148&quot; value=&quot;5&quot;/&gt;&lt;property id=&quot;20300&quot; value=&quot;Slide 9&quot;/&gt;&lt;property id=&quot;20307&quot; value=&quot;270&quot;/&gt;&lt;/object&gt;&lt;object type=&quot;3&quot; unique_id=&quot;10011&quot;&gt;&lt;property id=&quot;20148&quot; value=&quot;5&quot;/&gt;&lt;property id=&quot;20300&quot; value=&quot;Slide 11&quot;/&gt;&lt;property id=&quot;20307&quot; value=&quot;260&quot;/&gt;&lt;/object&gt;&lt;object type=&quot;3&quot; unique_id=&quot;37867&quot;&gt;&lt;property id=&quot;20148&quot; value=&quot;5&quot;/&gt;&lt;property id=&quot;20300&quot; value=&quot;Slide 2 - &amp;quot;&amp;#x0D;&amp;#x0A;&amp;#x0D;&amp;#x0A;&amp;#x0D;&amp;#x0A;The AT&amp;amp;T Acquisition Creates New Interference Obstacles  for Lower A Block Holders, Threatens their Ability to A&quot;/&gt;&lt;property id=&quot;20307&quot; value=&quot;274&quot;/&gt;&lt;/object&gt;&lt;object type=&quot;3&quot; unique_id=&quot;37869&quot;&gt;&lt;property id=&quot;20148&quot; value=&quot;5&quot;/&gt;&lt;property id=&quot;20300&quot; value=&quot;Slide 3 - &amp;quot;Wireless Frequencies &amp;amp; 3GPP Band Classes&amp;quot;&quot;/&gt;&lt;property id=&quot;20307&quot; value=&quot;273&quot;/&gt;&lt;/object&gt;&lt;object type=&quot;3&quot; unique_id=&quot;37953&quot;&gt;&lt;property id=&quot;20148&quot; value=&quot;5&quot;/&gt;&lt;property id=&quot;20300&quot; value=&quot;Slide 1 - &amp;quot;Analysis and Recommendation Regarding the Proposed &amp;#x0D;&amp;#x0A;AT&amp;amp;T-Qualcomm&amp;#x0D;&amp;#x0A;D and E Block License Transfer&amp;quot;&quot;/&gt;&lt;property id=&quot;20307&quot; value=&quot;275&quot;/&gt;&lt;/object&gt;&lt;object type=&quot;3&quot; unique_id=&quot;38439&quot;&gt;&lt;property id=&quot;20148&quot; value=&quot;5&quot;/&gt;&lt;property id=&quot;20300&quot; value=&quot;Slide 5&quot;/&gt;&lt;property id=&quot;20307&quot; value=&quot;277&quot;/&gt;&lt;/object&gt;&lt;object type=&quot;3&quot; unique_id=&quot;38440&quot;&gt;&lt;property id=&quot;20148&quot; value=&quot;5&quot;/&gt;&lt;property id=&quot;20300&quot; value=&quot;Slide 10&quot;/&gt;&lt;property id=&quot;20307&quot; value=&quot;276&quot;/&gt;&lt;/object&gt;&lt;/object&gt;&lt;/object&gt;&lt;/database&gt;"/>
  <p:tag name="SECTOMILLISECCONVERTED" val="1"/>
</p:tagLst>
</file>

<file path=ppt/theme/theme1.xml><?xml version="1.0" encoding="utf-8"?>
<a:theme xmlns:a="http://schemas.openxmlformats.org/drawingml/2006/main" name="Vulcan Template with page 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250685E-D5AC-40AC-B414-5A8DE429992A}" vid="{F81CC8DB-FF53-434D-ADE7-89CEC4B4B2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250685E-D5AC-40AC-B414-5A8DE429992A}" vid="{14164690-06F8-4580-B319-8BF7238885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Kolodzy Consulting</Template>
  <TotalTime>546</TotalTime>
  <Words>1459</Words>
  <Application>Microsoft Office PowerPoint</Application>
  <PresentationFormat>On-screen Show (4:3)</PresentationFormat>
  <Paragraphs>432</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Garamond</vt:lpstr>
      <vt:lpstr>Wingdings</vt:lpstr>
      <vt:lpstr>Vulcan Template with page numbers</vt:lpstr>
      <vt:lpstr>Custom Design</vt:lpstr>
      <vt:lpstr>Spectrum Measurements and the Impact to Spectrum Sharing</vt:lpstr>
      <vt:lpstr>Measurements and Spectrum Sharing</vt:lpstr>
      <vt:lpstr>Overview</vt:lpstr>
      <vt:lpstr>Measurement Needs Prior to Sharing and Enabling Sharing</vt:lpstr>
      <vt:lpstr>Measurement Needs Post-Sharing and Enforcement</vt:lpstr>
      <vt:lpstr>Complete “Systems” Approach to Types of Measurement Architectures</vt:lpstr>
      <vt:lpstr>Span of Emission Parameters</vt:lpstr>
      <vt:lpstr>Measurement Architectural Parameters</vt:lpstr>
      <vt:lpstr>Systems Spreadsheet</vt:lpstr>
      <vt:lpstr>SPECTRUM MEASUREMENT ARCHITECTURES  - Strengths and Weaknesses vs. Applications</vt:lpstr>
      <vt:lpstr>Remediation Techniques</vt:lpstr>
      <vt:lpstr>Current Example POES/GOES Spectrum Monitoring (AWS-3)</vt:lpstr>
      <vt:lpstr>Possible New Measurement Challenges</vt:lpstr>
      <vt:lpstr>Distributed MIMO and Interference Measurements</vt:lpstr>
      <vt:lpstr>Impact to NSF</vt:lpstr>
      <vt:lpstr>Impact to NSF</vt:lpstr>
      <vt:lpstr>Summary</vt:lpstr>
      <vt:lpstr>PowerPoint Presentation</vt:lpstr>
      <vt:lpstr>Off-Topic but Not Irrelevant  CUAV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sharing can have many distinct measurement needs</dc:title>
  <dc:creator>Paul Kolodzy</dc:creator>
  <cp:lastModifiedBy>Dennis Roberson</cp:lastModifiedBy>
  <cp:revision>29</cp:revision>
  <cp:lastPrinted>2012-08-17T10:44:57Z</cp:lastPrinted>
  <dcterms:created xsi:type="dcterms:W3CDTF">2016-03-30T16:45:06Z</dcterms:created>
  <dcterms:modified xsi:type="dcterms:W3CDTF">2016-04-06T18:59:29Z</dcterms:modified>
</cp:coreProperties>
</file>