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15"/>
  </p:notesMasterIdLst>
  <p:sldIdLst>
    <p:sldId id="256" r:id="rId6"/>
    <p:sldId id="273" r:id="rId7"/>
    <p:sldId id="311" r:id="rId8"/>
    <p:sldId id="305" r:id="rId9"/>
    <p:sldId id="309" r:id="rId10"/>
    <p:sldId id="282" r:id="rId11"/>
    <p:sldId id="297" r:id="rId12"/>
    <p:sldId id="310" r:id="rId13"/>
    <p:sldId id="265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F6"/>
    <a:srgbClr val="C9D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53" d="100"/>
          <a:sy n="53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B2160E1-3477-4C75-81B3-14B4E928E13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4E0B2D8-D5E6-4B71-80D3-D9AC395F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6543-4FBF-48AA-9A9A-41E927709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4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B2D8-D5E6-4B71-80D3-D9AC395FD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7F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9050">
              <a:bevelT w="63500" h="38100" prst="softRound"/>
              <a:contourClr>
                <a:schemeClr val="tx2">
                  <a:lumMod val="75000"/>
                </a:schemeClr>
              </a:contourClr>
            </a:sp3d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19" y="6172200"/>
            <a:ext cx="3504762" cy="558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4" y="0"/>
            <a:ext cx="1295400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10955"/>
            <a:ext cx="2041871" cy="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5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ight_Sid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76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0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1143000"/>
            <a:ext cx="41910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ts val="2400"/>
              </a:lnSpc>
              <a:spcBef>
                <a:spcPts val="1200"/>
              </a:spcBef>
              <a:buSzPct val="7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8975" indent="-231775" algn="l">
              <a:spcBef>
                <a:spcPts val="300"/>
              </a:spcBef>
              <a:buClr>
                <a:schemeClr val="tx2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39825" indent="-225425" algn="l">
              <a:buFont typeface="Arial" pitchFamily="34" charset="0"/>
              <a:buChar char="•"/>
              <a:defRPr sz="2000" baseline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1002509" cy="1002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6025568"/>
            <a:ext cx="2041871" cy="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76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0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1002509" cy="1002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6025568"/>
            <a:ext cx="2041871" cy="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1002509" cy="1002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6025568"/>
            <a:ext cx="2041871" cy="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4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76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0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200"/>
              </a:spcBef>
              <a:buSzPct val="7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8975" indent="-231775" algn="l">
              <a:spcBef>
                <a:spcPts val="300"/>
              </a:spcBef>
              <a:buClr>
                <a:schemeClr val="tx2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39825" indent="-225425" algn="l"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1002509" cy="1002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6025568"/>
            <a:ext cx="2041871" cy="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2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ft_Sid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76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0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41910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ts val="2400"/>
              </a:lnSpc>
              <a:spcBef>
                <a:spcPts val="1200"/>
              </a:spcBef>
              <a:buSzPct val="70000"/>
              <a:buFontTx/>
              <a:buBlip>
                <a:blip r:embed="rId3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8975" indent="-231775" algn="l">
              <a:spcBef>
                <a:spcPts val="300"/>
              </a:spcBef>
              <a:buClr>
                <a:schemeClr val="tx2"/>
              </a:buClr>
              <a:buFont typeface="Calibri" pitchFamily="34" charset="0"/>
              <a:buChar char="–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139825" indent="-225425" algn="l"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1002509" cy="1002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6025568"/>
            <a:ext cx="2041871" cy="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C9D8F0"/>
              </a:gs>
              <a:gs pos="43000">
                <a:schemeClr val="bg1"/>
              </a:gs>
              <a:gs pos="85000">
                <a:schemeClr val="bg1"/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" y="0"/>
            <a:ext cx="9144000" cy="13667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787"/>
            <a:ext cx="8229600" cy="495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06DA0DE-9EF4-4E12-BFED-146EFB5FBF6D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618356"/>
            <a:ext cx="4114800" cy="23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Institute for Telecommunication Sciences ●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669" y="6324600"/>
            <a:ext cx="1842661" cy="293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57"/>
            <a:ext cx="1002509" cy="1002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10955"/>
            <a:ext cx="2041871" cy="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Calibri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1190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1" t="85595" b="2267"/>
          <a:stretch/>
        </p:blipFill>
        <p:spPr>
          <a:xfrm>
            <a:off x="7111093" y="6025568"/>
            <a:ext cx="2041871" cy="832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00"/>
            <a:ext cx="1002509" cy="10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manuscript-publication-search.cfm?pub_id=918631" TargetMode="External"/><Relationship Id="rId2" Type="http://schemas.openxmlformats.org/officeDocument/2006/relationships/hyperlink" Target="mailto:mcotton@its.bldrdoc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s.bldrdoc.gov/publications/2747.aspx" TargetMode="External"/><Relationship Id="rId5" Type="http://schemas.openxmlformats.org/officeDocument/2006/relationships/hyperlink" Target="http://www.its.bldrdoc.gov/publications/2794.aspx" TargetMode="External"/><Relationship Id="rId4" Type="http://schemas.openxmlformats.org/officeDocument/2006/relationships/hyperlink" Target="http://www.its.bldrdoc.gov/publications/2808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CAC Spectrum Monitoring</a:t>
            </a:r>
            <a:br>
              <a:rPr lang="en-US" sz="4000" dirty="0" smtClean="0"/>
            </a:br>
            <a:r>
              <a:rPr lang="en-US" sz="3200" i="1" dirty="0" smtClean="0"/>
              <a:t>Program Status</a:t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2400" i="1" dirty="0" smtClean="0"/>
              <a:t>6 April, 2016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20" y="3774645"/>
            <a:ext cx="8873360" cy="218908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Mike Cotton</a:t>
            </a:r>
          </a:p>
          <a:p>
            <a:r>
              <a:rPr lang="en-US" sz="2800" dirty="0" smtClean="0"/>
              <a:t>National Telecommunications and Information Administration (NTIA)</a:t>
            </a:r>
          </a:p>
          <a:p>
            <a:r>
              <a:rPr lang="en-US" sz="2800" dirty="0" smtClean="0"/>
              <a:t>Institute for Telecommunication Sciences (ITS)</a:t>
            </a:r>
          </a:p>
          <a:p>
            <a:r>
              <a:rPr lang="en-US" sz="2800" dirty="0" smtClean="0"/>
              <a:t>- for -</a:t>
            </a:r>
          </a:p>
          <a:p>
            <a:r>
              <a:rPr lang="en-US" sz="2800" dirty="0" smtClean="0"/>
              <a:t>NSF Workshop on Spectrum Measurements </a:t>
            </a:r>
          </a:p>
          <a:p>
            <a:r>
              <a:rPr lang="en-US" sz="2800" dirty="0" smtClean="0"/>
              <a:t>and Spectrum Management</a:t>
            </a:r>
          </a:p>
        </p:txBody>
      </p:sp>
    </p:spTree>
    <p:extLst>
      <p:ext uri="{BB962C8B-B14F-4D97-AF65-F5344CB8AC3E}">
        <p14:creationId xmlns:p14="http://schemas.microsoft.com/office/powerpoint/2010/main" val="2436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1" y="1827647"/>
            <a:ext cx="8717934" cy="409767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an infrastructure to acquire and amass spectrum monitoring data and make it available to the spectrum community in near real-time via the Internet.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best practices for the acquisition of spectrum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small network of ITS spectrum monitors (e.g., 2 in FY15, 6 in FY16, </a:t>
            </a:r>
            <a:r>
              <a:rPr lang="en-US" dirty="0" smtClean="0"/>
              <a:t>12 </a:t>
            </a:r>
            <a:r>
              <a:rPr lang="en-US" dirty="0"/>
              <a:t>in FY17) in high-priority scenarios to support spectrum rulemaking, engineering, management, and </a:t>
            </a:r>
            <a:r>
              <a:rPr lang="en-US" dirty="0" smtClean="0"/>
              <a:t>enforcement.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evaluate whether a more comprehensive monitoring program would create additional opportunities for more efficient spectrum access through, for example, increased and more dynamic sharing.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600200" y="457200"/>
            <a:ext cx="914400" cy="914400"/>
            <a:chOff x="838200" y="685800"/>
            <a:chExt cx="1371600" cy="1371600"/>
          </a:xfrm>
        </p:grpSpPr>
        <p:sp>
          <p:nvSpPr>
            <p:cNvPr id="4" name="Rectangle 3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10" name="Straight Connector 9"/>
            <p:cNvCxnSpPr>
              <a:stCxn id="4" idx="0"/>
              <a:endCxn id="11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15" name="Cloud 14"/>
          <p:cNvSpPr/>
          <p:nvPr/>
        </p:nvSpPr>
        <p:spPr>
          <a:xfrm>
            <a:off x="2514600" y="2895600"/>
            <a:ext cx="2362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Network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914400" y="1524000"/>
            <a:ext cx="914400" cy="914400"/>
            <a:chOff x="838200" y="685800"/>
            <a:chExt cx="1371600" cy="1371600"/>
          </a:xfrm>
        </p:grpSpPr>
        <p:sp>
          <p:nvSpPr>
            <p:cNvPr id="24" name="Rectangle 23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27" name="Straight Connector 26"/>
            <p:cNvCxnSpPr>
              <a:stCxn id="24" idx="0"/>
              <a:endCxn id="28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04800" y="2514600"/>
            <a:ext cx="914400" cy="914400"/>
            <a:chOff x="838200" y="685800"/>
            <a:chExt cx="1371600" cy="1371600"/>
          </a:xfrm>
        </p:grpSpPr>
        <p:sp>
          <p:nvSpPr>
            <p:cNvPr id="30" name="Rectangle 29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33" name="Straight Connector 32"/>
            <p:cNvCxnSpPr>
              <a:stCxn id="30" idx="0"/>
              <a:endCxn id="34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914400" y="3886200"/>
            <a:ext cx="914400" cy="914400"/>
            <a:chOff x="838200" y="685800"/>
            <a:chExt cx="1371600" cy="1371600"/>
          </a:xfrm>
        </p:grpSpPr>
        <p:sp>
          <p:nvSpPr>
            <p:cNvPr id="36" name="Rectangle 35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39" name="Straight Connector 38"/>
            <p:cNvCxnSpPr>
              <a:stCxn id="36" idx="0"/>
              <a:endCxn id="40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524000" y="5257800"/>
            <a:ext cx="914400" cy="914400"/>
            <a:chOff x="838200" y="685800"/>
            <a:chExt cx="1371600" cy="1371600"/>
          </a:xfrm>
        </p:grpSpPr>
        <p:sp>
          <p:nvSpPr>
            <p:cNvPr id="42" name="Rectangle 41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RF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C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M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F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Straight Connector 44"/>
            <p:cNvCxnSpPr>
              <a:stCxn id="42" idx="0"/>
              <a:endCxn id="46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45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16" name="Left-Right Arrow 15"/>
          <p:cNvSpPr/>
          <p:nvPr/>
        </p:nvSpPr>
        <p:spPr>
          <a:xfrm rot="3503141">
            <a:off x="2226140" y="2023187"/>
            <a:ext cx="1301857" cy="2077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-Right Arrow 47"/>
          <p:cNvSpPr/>
          <p:nvPr/>
        </p:nvSpPr>
        <p:spPr>
          <a:xfrm rot="1761014">
            <a:off x="1942045" y="2695570"/>
            <a:ext cx="622384" cy="1896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666135">
            <a:off x="1476575" y="3247202"/>
            <a:ext cx="778001" cy="1872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 rot="20319767">
            <a:off x="1935359" y="4244853"/>
            <a:ext cx="511465" cy="1983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18091279">
            <a:off x="2268550" y="5128842"/>
            <a:ext cx="1031366" cy="1924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716728" y="1337846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030928" y="2438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3395246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030928" y="48006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1640528" y="6172200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N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514600" y="152400"/>
            <a:ext cx="3936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Spectrum</a:t>
            </a:r>
          </a:p>
          <a:p>
            <a:pPr algn="ctr"/>
            <a:r>
              <a:rPr lang="en-US" sz="3200" b="1" dirty="0" smtClean="0"/>
              <a:t>Monitoring Network</a:t>
            </a:r>
            <a:endParaRPr lang="en-US" sz="3200" b="1" dirty="0"/>
          </a:p>
        </p:txBody>
      </p:sp>
      <p:sp>
        <p:nvSpPr>
          <p:cNvPr id="52" name="Left-Right Arrow 51"/>
          <p:cNvSpPr/>
          <p:nvPr/>
        </p:nvSpPr>
        <p:spPr>
          <a:xfrm rot="2319741">
            <a:off x="4339614" y="4727128"/>
            <a:ext cx="1355226" cy="2232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>
            <a:spLocks noChangeAspect="1"/>
          </p:cNvSpPr>
          <p:nvPr/>
        </p:nvSpPr>
        <p:spPr>
          <a:xfrm>
            <a:off x="5676729" y="5219871"/>
            <a:ext cx="304800" cy="355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</a:t>
            </a:r>
          </a:p>
          <a:p>
            <a:pPr algn="ctr"/>
            <a:r>
              <a:rPr lang="en-US" sz="800" dirty="0" smtClean="0"/>
              <a:t>F</a:t>
            </a:r>
            <a:endParaRPr lang="en-US" sz="800" dirty="0"/>
          </a:p>
        </p:txBody>
      </p:sp>
      <p:pic>
        <p:nvPicPr>
          <p:cNvPr id="1026" name="Picture 2" descr="C:\Users\mcotton.NTIA-ITS\AppData\Local\Microsoft\Windows\Temporary Internet Files\Content.IE5\IIDZO1FW\MC9004414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343"/>
            <a:ext cx="761657" cy="7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otton.NTIA-ITS\AppData\Local\Microsoft\Windows\Temporary Internet Files\Content.IE5\GNN10VZ4\MC90044147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29" y="5029200"/>
            <a:ext cx="1105071" cy="11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loud 63"/>
          <p:cNvSpPr/>
          <p:nvPr/>
        </p:nvSpPr>
        <p:spPr>
          <a:xfrm>
            <a:off x="6019800" y="1981200"/>
            <a:ext cx="2362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Internet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181599" y="5753271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Modem/Firewall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nd Data Staging Station</a:t>
            </a:r>
            <a:endParaRPr lang="en-US" sz="1200" dirty="0"/>
          </a:p>
        </p:txBody>
      </p:sp>
      <p:pic>
        <p:nvPicPr>
          <p:cNvPr id="1028" name="Picture 4" descr="C:\Users\mcotton.NTIA-ITS\AppData\Local\Microsoft\Windows\Temporary Internet Files\Content.IE5\RWZD5NW1\MC9001974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92" y="4438461"/>
            <a:ext cx="1229008" cy="17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stCxn id="61" idx="3"/>
          </p:cNvCxnSpPr>
          <p:nvPr/>
        </p:nvCxnSpPr>
        <p:spPr>
          <a:xfrm>
            <a:off x="5981529" y="5397671"/>
            <a:ext cx="381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210708" y="5410200"/>
            <a:ext cx="40929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-Right Arrow 67"/>
          <p:cNvSpPr/>
          <p:nvPr/>
        </p:nvSpPr>
        <p:spPr>
          <a:xfrm rot="3503141">
            <a:off x="7399210" y="3862702"/>
            <a:ext cx="780667" cy="214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122371" y="6172200"/>
            <a:ext cx="202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Measured Spectrum Occupancy Database (MSOD)</a:t>
            </a:r>
            <a:endParaRPr lang="en-US" sz="1200" dirty="0"/>
          </a:p>
        </p:txBody>
      </p:sp>
      <p:pic>
        <p:nvPicPr>
          <p:cNvPr id="70" name="Picture 2" descr="C:\Users\mcotton.NTIA-ITS\AppData\Local\Microsoft\Windows\Temporary Internet Files\Content.IE5\IIDZO1FW\MC9004414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57" y="609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mcotton.NTIA-ITS\AppData\Local\Microsoft\Windows\Temporary Internet Files\Content.IE5\IIDZO1FW\MC9004414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7" y="9909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Left-Right Arrow 73"/>
          <p:cNvSpPr/>
          <p:nvPr/>
        </p:nvSpPr>
        <p:spPr>
          <a:xfrm rot="1761014">
            <a:off x="6452012" y="1758687"/>
            <a:ext cx="384796" cy="1872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-Right Arrow 74"/>
          <p:cNvSpPr/>
          <p:nvPr/>
        </p:nvSpPr>
        <p:spPr>
          <a:xfrm rot="4462337">
            <a:off x="6660979" y="1478896"/>
            <a:ext cx="770385" cy="1752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-Right Arrow 75"/>
          <p:cNvSpPr/>
          <p:nvPr/>
        </p:nvSpPr>
        <p:spPr>
          <a:xfrm rot="5707723">
            <a:off x="7461847" y="1630377"/>
            <a:ext cx="384796" cy="1872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495190" y="1346966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Authorized Users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864429" y="3733800"/>
            <a:ext cx="5116285" cy="2250303"/>
          </a:xfrm>
          <a:custGeom>
            <a:avLst/>
            <a:gdLst>
              <a:gd name="connsiteX0" fmla="*/ 0 w 5116285"/>
              <a:gd name="connsiteY0" fmla="*/ 3091543 h 3091543"/>
              <a:gd name="connsiteX1" fmla="*/ 1077685 w 5116285"/>
              <a:gd name="connsiteY1" fmla="*/ 1796143 h 3091543"/>
              <a:gd name="connsiteX2" fmla="*/ 3058885 w 5116285"/>
              <a:gd name="connsiteY2" fmla="*/ 587829 h 3091543"/>
              <a:gd name="connsiteX3" fmla="*/ 5116285 w 5116285"/>
              <a:gd name="connsiteY3" fmla="*/ 0 h 30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5" h="3091543">
                <a:moveTo>
                  <a:pt x="0" y="3091543"/>
                </a:moveTo>
                <a:cubicBezTo>
                  <a:pt x="283935" y="2652486"/>
                  <a:pt x="567871" y="2213429"/>
                  <a:pt x="1077685" y="1796143"/>
                </a:cubicBezTo>
                <a:cubicBezTo>
                  <a:pt x="1587499" y="1378857"/>
                  <a:pt x="2385785" y="887186"/>
                  <a:pt x="3058885" y="587829"/>
                </a:cubicBezTo>
                <a:cubicBezTo>
                  <a:pt x="3731985" y="288472"/>
                  <a:pt x="4424135" y="144236"/>
                  <a:pt x="5116285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867400" y="4690646"/>
            <a:ext cx="17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NTIA/ITS Boulder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Design(s)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i="1" dirty="0" smtClean="0"/>
              <a:t>General Architecture</a:t>
            </a:r>
            <a:endParaRPr lang="en-US" sz="2700" i="1" dirty="0"/>
          </a:p>
        </p:txBody>
      </p:sp>
      <p:sp>
        <p:nvSpPr>
          <p:cNvPr id="32" name="Rectangle 31"/>
          <p:cNvSpPr/>
          <p:nvPr/>
        </p:nvSpPr>
        <p:spPr>
          <a:xfrm>
            <a:off x="259614" y="3448299"/>
            <a:ext cx="1245165" cy="5183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Preselector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499146" y="2348036"/>
            <a:ext cx="766102" cy="703952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</p:cNvCxnSpPr>
          <p:nvPr/>
        </p:nvCxnSpPr>
        <p:spPr>
          <a:xfrm>
            <a:off x="882197" y="3051988"/>
            <a:ext cx="4332" cy="377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3257" y="3006545"/>
            <a:ext cx="3233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Site Requirements for 3.5 GHz Sensor: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180⁰ Filed of View of Ocean/Gulf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AC Power</a:t>
            </a:r>
            <a:r>
              <a:rPr lang="en-US" dirty="0" smtClean="0"/>
              <a:t>:  (1 </a:t>
            </a:r>
            <a:r>
              <a:rPr lang="en-US" dirty="0"/>
              <a:t>A</a:t>
            </a:r>
            <a:r>
              <a:rPr lang="en-US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Shelter</a:t>
            </a:r>
            <a:r>
              <a:rPr lang="en-US" dirty="0" smtClean="0"/>
              <a:t>: Driver, COTS sensor, and modem are not weatherproof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Access to Outside</a:t>
            </a:r>
            <a:r>
              <a:rPr lang="en-US" dirty="0" smtClean="0"/>
              <a:t> to run 30’ RF and Ethernet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Structure outside shelter for mounting</a:t>
            </a:r>
            <a:r>
              <a:rPr lang="en-US" dirty="0" smtClean="0"/>
              <a:t> antenna and </a:t>
            </a:r>
            <a:r>
              <a:rPr lang="en-US" dirty="0" err="1" smtClean="0"/>
              <a:t>preselector</a:t>
            </a:r>
            <a:endParaRPr lang="en-US" dirty="0" smtClean="0"/>
          </a:p>
        </p:txBody>
      </p:sp>
      <p:cxnSp>
        <p:nvCxnSpPr>
          <p:cNvPr id="34" name="Straight Connector 33"/>
          <p:cNvCxnSpPr>
            <a:stCxn id="40" idx="1"/>
          </p:cNvCxnSpPr>
          <p:nvPr/>
        </p:nvCxnSpPr>
        <p:spPr>
          <a:xfrm flipH="1" flipV="1">
            <a:off x="886529" y="5021269"/>
            <a:ext cx="1419576" cy="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7757">
            <a:off x="4817290" y="2631701"/>
            <a:ext cx="360363" cy="68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756403" y="2737710"/>
            <a:ext cx="3833181" cy="3404524"/>
            <a:chOff x="1756404" y="3313785"/>
            <a:chExt cx="2898576" cy="29187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16311" y="4235505"/>
              <a:ext cx="0" cy="199706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41570" y="4197100"/>
              <a:ext cx="0" cy="199706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756404" y="3313785"/>
              <a:ext cx="1433016" cy="111374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3189422" y="3313785"/>
              <a:ext cx="1465558" cy="111374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2306105" y="5498045"/>
            <a:ext cx="1651415" cy="6193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Measurement 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06105" y="4693289"/>
            <a:ext cx="1651416" cy="6559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COTS Sensor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32" idx="2"/>
          </p:cNvCxnSpPr>
          <p:nvPr/>
        </p:nvCxnSpPr>
        <p:spPr>
          <a:xfrm>
            <a:off x="882197" y="3966670"/>
            <a:ext cx="4332" cy="10546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57520" y="5983610"/>
            <a:ext cx="640305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57520" y="5733300"/>
            <a:ext cx="268835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0" idx="3"/>
          </p:cNvCxnSpPr>
          <p:nvPr/>
        </p:nvCxnSpPr>
        <p:spPr>
          <a:xfrm>
            <a:off x="3957521" y="5021270"/>
            <a:ext cx="268834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26355" y="5021270"/>
            <a:ext cx="0" cy="71203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507359" y="3707482"/>
            <a:ext cx="3090466" cy="2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597825" y="3707482"/>
            <a:ext cx="0" cy="227612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5175119" y="1682589"/>
            <a:ext cx="1701181" cy="11737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Network</a:t>
            </a:r>
          </a:p>
        </p:txBody>
      </p:sp>
    </p:spTree>
    <p:extLst>
      <p:ext uri="{BB962C8B-B14F-4D97-AF65-F5344CB8AC3E}">
        <p14:creationId xmlns:p14="http://schemas.microsoft.com/office/powerpoint/2010/main" val="13990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COTS Sensor</a:t>
            </a:r>
            <a:br>
              <a:rPr lang="en-US" dirty="0" smtClean="0"/>
            </a:br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045" y="1355130"/>
            <a:ext cx="4038600" cy="4517150"/>
          </a:xfrm>
        </p:spPr>
        <p:txBody>
          <a:bodyPr/>
          <a:lstStyle/>
          <a:p>
            <a:r>
              <a:rPr lang="en-US" dirty="0" smtClean="0"/>
              <a:t>DANL Test showing self-generated spurs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430" y="1355130"/>
            <a:ext cx="3616145" cy="983890"/>
          </a:xfrm>
        </p:spPr>
        <p:txBody>
          <a:bodyPr/>
          <a:lstStyle/>
          <a:p>
            <a:r>
              <a:rPr lang="en-US" dirty="0" smtClean="0"/>
              <a:t>Overload Behavior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" y="2589595"/>
            <a:ext cx="4754880" cy="356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70" y="2584090"/>
            <a:ext cx="475488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Measurements are</a:t>
            </a:r>
            <a:br>
              <a:rPr lang="en-US" dirty="0" smtClean="0"/>
            </a:br>
            <a:r>
              <a:rPr lang="en-US" dirty="0" smtClean="0"/>
              <a:t>Logged to Database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2235" y="1600200"/>
            <a:ext cx="4762219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u="sng" dirty="0"/>
              <a:t>Three message types</a:t>
            </a:r>
            <a:endParaRPr lang="en-US" i="1" u="sng" dirty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b="1" dirty="0"/>
              <a:t>System</a:t>
            </a:r>
            <a:r>
              <a:rPr lang="en-US" dirty="0"/>
              <a:t>:  RF specs, sensor ID, calibration data</a:t>
            </a:r>
          </a:p>
          <a:p>
            <a:pPr>
              <a:spcBef>
                <a:spcPts val="600"/>
              </a:spcBef>
            </a:pPr>
            <a:r>
              <a:rPr lang="en-US" b="1" dirty="0"/>
              <a:t>Location</a:t>
            </a:r>
            <a:r>
              <a:rPr lang="en-US" dirty="0"/>
              <a:t>:  geolocation data, time</a:t>
            </a:r>
          </a:p>
          <a:p>
            <a:pPr>
              <a:spcBef>
                <a:spcPts val="600"/>
              </a:spcBef>
            </a:pPr>
            <a:r>
              <a:rPr lang="en-US" b="1" dirty="0"/>
              <a:t>Data</a:t>
            </a:r>
            <a:r>
              <a:rPr lang="en-US" dirty="0"/>
              <a:t>:  detection scheme, frequency range, power spectra, …</a:t>
            </a:r>
          </a:p>
          <a:p>
            <a:pPr marL="0" indent="0">
              <a:buNone/>
            </a:pPr>
            <a:r>
              <a:rPr lang="en-US" i="1" u="sng" dirty="0"/>
              <a:t>Modes</a:t>
            </a:r>
          </a:p>
          <a:p>
            <a:pPr>
              <a:spcBef>
                <a:spcPts val="600"/>
              </a:spcBef>
            </a:pPr>
            <a:r>
              <a:rPr lang="en-US" b="1" dirty="0"/>
              <a:t>Acquisition</a:t>
            </a:r>
            <a:r>
              <a:rPr lang="en-US" dirty="0"/>
              <a:t>:  periodically posts finite block of data</a:t>
            </a:r>
          </a:p>
          <a:p>
            <a:pPr>
              <a:spcBef>
                <a:spcPts val="600"/>
              </a:spcBef>
            </a:pPr>
            <a:r>
              <a:rPr lang="en-US" b="1" dirty="0"/>
              <a:t>Streaming</a:t>
            </a:r>
            <a:r>
              <a:rPr lang="en-US" dirty="0"/>
              <a:t>:  continuously transmits measurements over a persistent, secure </a:t>
            </a:r>
            <a:r>
              <a:rPr lang="en-US" dirty="0" smtClean="0"/>
              <a:t>socket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992868"/>
            <a:ext cx="334732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  "</a:t>
            </a:r>
            <a:r>
              <a:rPr lang="en-US" dirty="0" err="1"/>
              <a:t>Ver</a:t>
            </a:r>
            <a:r>
              <a:rPr lang="en-US" dirty="0"/>
              <a:t>": "1.0.12",</a:t>
            </a:r>
          </a:p>
          <a:p>
            <a:r>
              <a:rPr lang="en-US" dirty="0"/>
              <a:t>    "Type": "</a:t>
            </a:r>
            <a:r>
              <a:rPr lang="en-US" dirty="0" err="1"/>
              <a:t>Loc</a:t>
            </a:r>
            <a:r>
              <a:rPr lang="en-US" dirty="0"/>
              <a:t>",</a:t>
            </a:r>
          </a:p>
          <a:p>
            <a:r>
              <a:rPr lang="en-US" dirty="0"/>
              <a:t>    "</a:t>
            </a:r>
            <a:r>
              <a:rPr lang="en-US" dirty="0" err="1"/>
              <a:t>SensorID</a:t>
            </a:r>
            <a:r>
              <a:rPr lang="en-US" dirty="0"/>
              <a:t>": "101010101",</a:t>
            </a:r>
          </a:p>
          <a:p>
            <a:r>
              <a:rPr lang="en-US" dirty="0"/>
              <a:t>    "</a:t>
            </a:r>
            <a:r>
              <a:rPr lang="en-US" dirty="0" err="1"/>
              <a:t>SensorKey</a:t>
            </a:r>
            <a:r>
              <a:rPr lang="en-US" dirty="0"/>
              <a:t>": 846859034,</a:t>
            </a:r>
          </a:p>
          <a:p>
            <a:r>
              <a:rPr lang="en-US" dirty="0"/>
              <a:t>    "t": 987654321,</a:t>
            </a:r>
          </a:p>
          <a:p>
            <a:r>
              <a:rPr lang="en-US" dirty="0"/>
              <a:t>    "Mobility": "Stationary",</a:t>
            </a:r>
          </a:p>
          <a:p>
            <a:r>
              <a:rPr lang="en-US" dirty="0"/>
              <a:t>    "</a:t>
            </a:r>
            <a:r>
              <a:rPr lang="en-US" dirty="0" err="1"/>
              <a:t>Lat</a:t>
            </a:r>
            <a:r>
              <a:rPr lang="en-US" dirty="0"/>
              <a:t>": 40.0, </a:t>
            </a:r>
          </a:p>
          <a:p>
            <a:r>
              <a:rPr lang="en-US" dirty="0"/>
              <a:t>    "Lon": -105.26,</a:t>
            </a:r>
          </a:p>
          <a:p>
            <a:r>
              <a:rPr lang="en-US" dirty="0"/>
              <a:t>    "Alt": 1655,</a:t>
            </a:r>
          </a:p>
          <a:p>
            <a:r>
              <a:rPr lang="en-US" dirty="0"/>
              <a:t>    "</a:t>
            </a:r>
            <a:r>
              <a:rPr lang="en-US" dirty="0" err="1"/>
              <a:t>TimeZone</a:t>
            </a:r>
            <a:r>
              <a:rPr lang="en-US" dirty="0"/>
              <a:t>": "America\Denver"</a:t>
            </a:r>
          </a:p>
          <a:p>
            <a:r>
              <a:rPr lang="en-US" dirty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5410200"/>
            <a:ext cx="259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sample Location message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297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Spectrum Occupancy</a:t>
            </a:r>
            <a:br>
              <a:rPr lang="en-US" dirty="0" smtClean="0"/>
            </a:b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616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Repository of power spectra measurements</a:t>
            </a:r>
          </a:p>
          <a:p>
            <a:r>
              <a:rPr lang="en-US" dirty="0"/>
              <a:t>Threshold-based calculation of band occupancy</a:t>
            </a:r>
          </a:p>
          <a:p>
            <a:r>
              <a:rPr lang="en-US" dirty="0"/>
              <a:t>Distributed architecture:  multi-site, multi-org</a:t>
            </a:r>
          </a:p>
          <a:p>
            <a:r>
              <a:rPr lang="en-US" dirty="0"/>
              <a:t>Access via web-based services</a:t>
            </a:r>
          </a:p>
          <a:p>
            <a:r>
              <a:rPr lang="en-US" dirty="0"/>
              <a:t>Visualization via a web browser application</a:t>
            </a:r>
          </a:p>
          <a:p>
            <a:r>
              <a:rPr lang="en-US" dirty="0"/>
              <a:t>Open source</a:t>
            </a:r>
          </a:p>
          <a:p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182485" y="1969610"/>
            <a:ext cx="4767685" cy="3571665"/>
            <a:chOff x="4610405" y="2233532"/>
            <a:chExt cx="4114800" cy="3038908"/>
          </a:xfrm>
        </p:grpSpPr>
        <p:sp>
          <p:nvSpPr>
            <p:cNvPr id="33" name="Rounded Rectangle 32"/>
            <p:cNvSpPr/>
            <p:nvPr/>
          </p:nvSpPr>
          <p:spPr>
            <a:xfrm>
              <a:off x="5043647" y="4859787"/>
              <a:ext cx="751993" cy="41265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Web Browser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0"/>
              <a:endCxn id="38" idx="4"/>
            </p:cNvCxnSpPr>
            <p:nvPr/>
          </p:nvCxnSpPr>
          <p:spPr>
            <a:xfrm flipV="1">
              <a:off x="5419644" y="4186931"/>
              <a:ext cx="416" cy="67285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8" idx="6"/>
              <a:endCxn id="37" idx="2"/>
            </p:cNvCxnSpPr>
            <p:nvPr/>
          </p:nvCxnSpPr>
          <p:spPr>
            <a:xfrm>
              <a:off x="6069328" y="3896696"/>
              <a:ext cx="1179735" cy="2474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7"/>
            <p:cNvSpPr txBox="1"/>
            <p:nvPr/>
          </p:nvSpPr>
          <p:spPr>
            <a:xfrm>
              <a:off x="6278875" y="3348731"/>
              <a:ext cx="76200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Periodic public meta data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249063" y="3611408"/>
              <a:ext cx="1287472" cy="575523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Web Server + Database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770791" y="3606461"/>
              <a:ext cx="1298537" cy="58047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Web Server + Database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54" idx="2"/>
              <a:endCxn id="38" idx="0"/>
            </p:cNvCxnSpPr>
            <p:nvPr/>
          </p:nvCxnSpPr>
          <p:spPr>
            <a:xfrm flipH="1">
              <a:off x="5420060" y="3196226"/>
              <a:ext cx="4361" cy="410235"/>
            </a:xfrm>
            <a:prstGeom prst="straightConnector1">
              <a:avLst/>
            </a:prstGeom>
            <a:ln w="19050">
              <a:solidFill>
                <a:srgbClr val="385D8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4955015" y="2633346"/>
              <a:ext cx="786411" cy="562880"/>
              <a:chOff x="2859210" y="3323215"/>
              <a:chExt cx="786411" cy="56288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011610" y="3478028"/>
                <a:ext cx="634011" cy="408067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Sensor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935410" y="3397002"/>
                <a:ext cx="634011" cy="408067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Sensor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59210" y="3323215"/>
                <a:ext cx="634011" cy="408067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Sensor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41" name="Straight Arrow Connector 40"/>
            <p:cNvCxnSpPr>
              <a:stCxn id="51" idx="2"/>
              <a:endCxn id="37" idx="0"/>
            </p:cNvCxnSpPr>
            <p:nvPr/>
          </p:nvCxnSpPr>
          <p:spPr>
            <a:xfrm flipH="1">
              <a:off x="7892799" y="3196226"/>
              <a:ext cx="6412" cy="415182"/>
            </a:xfrm>
            <a:prstGeom prst="straightConnector1">
              <a:avLst/>
            </a:prstGeom>
            <a:ln w="19050">
              <a:solidFill>
                <a:srgbClr val="385D8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7429805" y="2633346"/>
              <a:ext cx="786411" cy="562880"/>
              <a:chOff x="5334000" y="3323215"/>
              <a:chExt cx="786411" cy="56288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86400" y="3478028"/>
                <a:ext cx="634011" cy="408067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Sensor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410200" y="3397002"/>
                <a:ext cx="634011" cy="408067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Sensor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34000" y="3323215"/>
                <a:ext cx="634011" cy="408067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</a:rPr>
                  <a:t>Sensor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7516013" y="4859787"/>
              <a:ext cx="751992" cy="41265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Web Browser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0"/>
              <a:endCxn id="37" idx="4"/>
            </p:cNvCxnSpPr>
            <p:nvPr/>
          </p:nvCxnSpPr>
          <p:spPr>
            <a:xfrm flipV="1">
              <a:off x="7892009" y="4186931"/>
              <a:ext cx="790" cy="672856"/>
            </a:xfrm>
            <a:prstGeom prst="straightConnector1">
              <a:avLst/>
            </a:prstGeom>
            <a:ln w="19050">
              <a:solidFill>
                <a:srgbClr val="385D8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38" idx="5"/>
            </p:cNvCxnSpPr>
            <p:nvPr/>
          </p:nvCxnSpPr>
          <p:spPr>
            <a:xfrm flipH="1" flipV="1">
              <a:off x="5879162" y="4101923"/>
              <a:ext cx="1703043" cy="757864"/>
            </a:xfrm>
            <a:prstGeom prst="straightConnector1">
              <a:avLst/>
            </a:prstGeom>
            <a:ln w="19050">
              <a:solidFill>
                <a:srgbClr val="385D8A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7" idx="3"/>
            </p:cNvCxnSpPr>
            <p:nvPr/>
          </p:nvCxnSpPr>
          <p:spPr>
            <a:xfrm flipH="1">
              <a:off x="5741426" y="4102648"/>
              <a:ext cx="1696183" cy="757139"/>
            </a:xfrm>
            <a:prstGeom prst="straightConnector1">
              <a:avLst/>
            </a:prstGeom>
            <a:ln w="19050">
              <a:solidFill>
                <a:srgbClr val="385D8A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4610405" y="2510532"/>
              <a:ext cx="1722120" cy="1828799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003085" y="2510531"/>
              <a:ext cx="1722120" cy="1828800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26"/>
            <p:cNvSpPr txBox="1"/>
            <p:nvPr/>
          </p:nvSpPr>
          <p:spPr>
            <a:xfrm>
              <a:off x="4881383" y="2233532"/>
              <a:ext cx="1100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385D8A"/>
                  </a:solidFill>
                </a:rPr>
                <a:t>Organization A</a:t>
              </a:r>
              <a:endParaRPr lang="en-US" sz="1200" dirty="0">
                <a:solidFill>
                  <a:srgbClr val="385D8A"/>
                </a:solidFill>
              </a:endParaRPr>
            </a:p>
          </p:txBody>
        </p:sp>
        <p:sp>
          <p:nvSpPr>
            <p:cNvPr id="50" name="TextBox 27"/>
            <p:cNvSpPr txBox="1"/>
            <p:nvPr/>
          </p:nvSpPr>
          <p:spPr>
            <a:xfrm>
              <a:off x="7326195" y="2233532"/>
              <a:ext cx="1094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385D8A"/>
                  </a:solidFill>
                </a:rPr>
                <a:t>Organization B</a:t>
              </a:r>
              <a:endParaRPr lang="en-US" sz="1200" dirty="0">
                <a:solidFill>
                  <a:srgbClr val="385D8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8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5" y="152400"/>
            <a:ext cx="7635066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FY16 Project Deliverables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458255" y="1892800"/>
            <a:ext cx="5491914" cy="3955715"/>
            <a:chOff x="2306105" y="1393341"/>
            <a:chExt cx="6836090" cy="54653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05" y="1393341"/>
              <a:ext cx="6836090" cy="5465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74730" y="4416965"/>
              <a:ext cx="152400" cy="279400"/>
              <a:chOff x="4687215" y="2011675"/>
              <a:chExt cx="152400" cy="279400"/>
            </a:xfrm>
          </p:grpSpPr>
          <p:cxnSp>
            <p:nvCxnSpPr>
              <p:cNvPr id="71" name="Straight Connector 70"/>
              <p:cNvCxnSpPr>
                <a:endCxn id="72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Isosceles Triangle 71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997145" y="5108255"/>
              <a:ext cx="152400" cy="279400"/>
              <a:chOff x="4687215" y="2011675"/>
              <a:chExt cx="152400" cy="279400"/>
            </a:xfrm>
          </p:grpSpPr>
          <p:cxnSp>
            <p:nvCxnSpPr>
              <p:cNvPr id="77" name="Straight Connector 76"/>
              <p:cNvCxnSpPr>
                <a:endCxn id="78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Isosceles Triangle 77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8759365" y="3556305"/>
              <a:ext cx="152400" cy="279400"/>
              <a:chOff x="4687215" y="2011675"/>
              <a:chExt cx="152400" cy="279400"/>
            </a:xfrm>
          </p:grpSpPr>
          <p:cxnSp>
            <p:nvCxnSpPr>
              <p:cNvPr id="83" name="Straight Connector 82"/>
              <p:cNvCxnSpPr>
                <a:endCxn id="84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Isosceles Triangle 83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528935" y="4301750"/>
              <a:ext cx="152400" cy="279400"/>
              <a:chOff x="4687215" y="2011675"/>
              <a:chExt cx="152400" cy="279400"/>
            </a:xfrm>
          </p:grpSpPr>
          <p:cxnSp>
            <p:nvCxnSpPr>
              <p:cNvPr id="86" name="Straight Connector 85"/>
              <p:cNvCxnSpPr>
                <a:endCxn id="87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Isosceles Triangle 86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8182070" y="6106480"/>
              <a:ext cx="152400" cy="279400"/>
              <a:chOff x="4687215" y="2011675"/>
              <a:chExt cx="152400" cy="279400"/>
            </a:xfrm>
          </p:grpSpPr>
          <p:cxnSp>
            <p:nvCxnSpPr>
              <p:cNvPr id="92" name="Straight Connector 91"/>
              <p:cNvCxnSpPr>
                <a:endCxn id="93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Isosceles Triangle 92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728310" y="3083355"/>
              <a:ext cx="152400" cy="279400"/>
              <a:chOff x="4687215" y="2011675"/>
              <a:chExt cx="152400" cy="279400"/>
            </a:xfrm>
          </p:grpSpPr>
          <p:cxnSp>
            <p:nvCxnSpPr>
              <p:cNvPr id="68" name="Straight Connector 67"/>
              <p:cNvCxnSpPr>
                <a:endCxn id="69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Isosceles Triangle 68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1027" name="TextBox 1026"/>
            <p:cNvSpPr txBox="1"/>
            <p:nvPr/>
          </p:nvSpPr>
          <p:spPr>
            <a:xfrm>
              <a:off x="5133588" y="451905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MSOD</a:t>
              </a:r>
              <a:endParaRPr lang="en-US" dirty="0"/>
            </a:p>
          </p:txBody>
        </p:sp>
        <p:sp>
          <p:nvSpPr>
            <p:cNvPr id="1033" name="Freeform 1032"/>
            <p:cNvSpPr/>
            <p:nvPr/>
          </p:nvSpPr>
          <p:spPr>
            <a:xfrm>
              <a:off x="5724150" y="2761396"/>
              <a:ext cx="2804785" cy="1819753"/>
            </a:xfrm>
            <a:custGeom>
              <a:avLst/>
              <a:gdLst>
                <a:gd name="connsiteX0" fmla="*/ 1409700 w 1409700"/>
                <a:gd name="connsiteY0" fmla="*/ 668762 h 859262"/>
                <a:gd name="connsiteX1" fmla="*/ 685800 w 1409700"/>
                <a:gd name="connsiteY1" fmla="*/ 2012 h 859262"/>
                <a:gd name="connsiteX2" fmla="*/ 0 w 1409700"/>
                <a:gd name="connsiteY2" fmla="*/ 859262 h 85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9700" h="859262">
                  <a:moveTo>
                    <a:pt x="1409700" y="668762"/>
                  </a:moveTo>
                  <a:cubicBezTo>
                    <a:pt x="1165225" y="319512"/>
                    <a:pt x="920750" y="-29738"/>
                    <a:pt x="685800" y="2012"/>
                  </a:cubicBezTo>
                  <a:cubicBezTo>
                    <a:pt x="450850" y="33762"/>
                    <a:pt x="225425" y="446512"/>
                    <a:pt x="0" y="8592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Freeform 1034"/>
            <p:cNvSpPr/>
            <p:nvPr/>
          </p:nvSpPr>
          <p:spPr>
            <a:xfrm>
              <a:off x="5524881" y="2468874"/>
              <a:ext cx="3156454" cy="2081231"/>
            </a:xfrm>
            <a:custGeom>
              <a:avLst/>
              <a:gdLst>
                <a:gd name="connsiteX0" fmla="*/ 1628775 w 1628775"/>
                <a:gd name="connsiteY0" fmla="*/ 672800 h 1444325"/>
                <a:gd name="connsiteX1" fmla="*/ 790575 w 1628775"/>
                <a:gd name="connsiteY1" fmla="*/ 25100 h 1444325"/>
                <a:gd name="connsiteX2" fmla="*/ 0 w 1628775"/>
                <a:gd name="connsiteY2" fmla="*/ 1444325 h 144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775" h="1444325">
                  <a:moveTo>
                    <a:pt x="1628775" y="672800"/>
                  </a:moveTo>
                  <a:cubicBezTo>
                    <a:pt x="1345406" y="284656"/>
                    <a:pt x="1062037" y="-103487"/>
                    <a:pt x="790575" y="25100"/>
                  </a:cubicBezTo>
                  <a:cubicBezTo>
                    <a:pt x="519113" y="153687"/>
                    <a:pt x="259556" y="799006"/>
                    <a:pt x="0" y="14443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1037"/>
            <p:cNvSpPr/>
            <p:nvPr/>
          </p:nvSpPr>
          <p:spPr>
            <a:xfrm>
              <a:off x="3880710" y="2008015"/>
              <a:ext cx="1497795" cy="2522487"/>
            </a:xfrm>
            <a:custGeom>
              <a:avLst/>
              <a:gdLst>
                <a:gd name="connsiteX0" fmla="*/ 0 w 1514475"/>
                <a:gd name="connsiteY0" fmla="*/ 502557 h 1207407"/>
                <a:gd name="connsiteX1" fmla="*/ 638175 w 1514475"/>
                <a:gd name="connsiteY1" fmla="*/ 26307 h 1207407"/>
                <a:gd name="connsiteX2" fmla="*/ 1514475 w 1514475"/>
                <a:gd name="connsiteY2" fmla="*/ 1207407 h 1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207407">
                  <a:moveTo>
                    <a:pt x="0" y="502557"/>
                  </a:moveTo>
                  <a:cubicBezTo>
                    <a:pt x="192881" y="205694"/>
                    <a:pt x="385763" y="-91168"/>
                    <a:pt x="638175" y="26307"/>
                  </a:cubicBezTo>
                  <a:cubicBezTo>
                    <a:pt x="890587" y="143782"/>
                    <a:pt x="1202531" y="675594"/>
                    <a:pt x="1514475" y="12074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 1039"/>
            <p:cNvSpPr/>
            <p:nvPr/>
          </p:nvSpPr>
          <p:spPr>
            <a:xfrm>
              <a:off x="3745530" y="3980285"/>
              <a:ext cx="1457325" cy="665280"/>
            </a:xfrm>
            <a:custGeom>
              <a:avLst/>
              <a:gdLst>
                <a:gd name="connsiteX0" fmla="*/ 0 w 1457325"/>
                <a:gd name="connsiteY0" fmla="*/ 485227 h 856702"/>
                <a:gd name="connsiteX1" fmla="*/ 485775 w 1457325"/>
                <a:gd name="connsiteY1" fmla="*/ 8977 h 856702"/>
                <a:gd name="connsiteX2" fmla="*/ 1457325 w 1457325"/>
                <a:gd name="connsiteY2" fmla="*/ 856702 h 85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856702">
                  <a:moveTo>
                    <a:pt x="0" y="485227"/>
                  </a:moveTo>
                  <a:cubicBezTo>
                    <a:pt x="121444" y="216146"/>
                    <a:pt x="242888" y="-52935"/>
                    <a:pt x="485775" y="8977"/>
                  </a:cubicBezTo>
                  <a:cubicBezTo>
                    <a:pt x="728662" y="70889"/>
                    <a:pt x="1092993" y="463795"/>
                    <a:pt x="1457325" y="8567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/>
            <p:cNvSpPr/>
            <p:nvPr/>
          </p:nvSpPr>
          <p:spPr>
            <a:xfrm>
              <a:off x="4069380" y="3697835"/>
              <a:ext cx="1133475" cy="1358095"/>
            </a:xfrm>
            <a:custGeom>
              <a:avLst/>
              <a:gdLst>
                <a:gd name="connsiteX0" fmla="*/ 0 w 1057275"/>
                <a:gd name="connsiteY0" fmla="*/ 287761 h 287761"/>
                <a:gd name="connsiteX1" fmla="*/ 381000 w 1057275"/>
                <a:gd name="connsiteY1" fmla="*/ 2011 h 287761"/>
                <a:gd name="connsiteX2" fmla="*/ 1057275 w 1057275"/>
                <a:gd name="connsiteY2" fmla="*/ 182986 h 28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275" h="287761">
                  <a:moveTo>
                    <a:pt x="0" y="287761"/>
                  </a:moveTo>
                  <a:cubicBezTo>
                    <a:pt x="102394" y="153617"/>
                    <a:pt x="204788" y="19473"/>
                    <a:pt x="381000" y="2011"/>
                  </a:cubicBezTo>
                  <a:cubicBezTo>
                    <a:pt x="557212" y="-15451"/>
                    <a:pt x="807243" y="83767"/>
                    <a:pt x="1057275" y="1829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 1044"/>
            <p:cNvSpPr/>
            <p:nvPr/>
          </p:nvSpPr>
          <p:spPr>
            <a:xfrm>
              <a:off x="5839365" y="3835704"/>
              <a:ext cx="2342704" cy="2128025"/>
            </a:xfrm>
            <a:custGeom>
              <a:avLst/>
              <a:gdLst>
                <a:gd name="connsiteX0" fmla="*/ 1400175 w 1400175"/>
                <a:gd name="connsiteY0" fmla="*/ 1559233 h 1559233"/>
                <a:gd name="connsiteX1" fmla="*/ 628650 w 1400175"/>
                <a:gd name="connsiteY1" fmla="*/ 44758 h 1559233"/>
                <a:gd name="connsiteX2" fmla="*/ 0 w 1400175"/>
                <a:gd name="connsiteY2" fmla="*/ 549583 h 15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75" h="1559233">
                  <a:moveTo>
                    <a:pt x="1400175" y="1559233"/>
                  </a:moveTo>
                  <a:cubicBezTo>
                    <a:pt x="1131093" y="886133"/>
                    <a:pt x="862012" y="213033"/>
                    <a:pt x="628650" y="44758"/>
                  </a:cubicBezTo>
                  <a:cubicBezTo>
                    <a:pt x="395288" y="-123517"/>
                    <a:pt x="197644" y="213033"/>
                    <a:pt x="0" y="54958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9" y="1892800"/>
            <a:ext cx="3494855" cy="410933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Release 1 year of 3.5 GHz data measured near Norfolk and  San Diego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Deploy 6 x 3.5 GHz Sensors at </a:t>
            </a:r>
            <a:r>
              <a:rPr lang="en-US" sz="2000" dirty="0"/>
              <a:t>c</a:t>
            </a:r>
            <a:r>
              <a:rPr lang="en-US" sz="2000" dirty="0" smtClean="0"/>
              <a:t>oastlines</a:t>
            </a:r>
            <a:r>
              <a:rPr lang="en-US" sz="1800" dirty="0" smtClean="0"/>
              <a:t> of U.S. littoral waters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Acquire Authority to Operate NTIA MSOD and make available </a:t>
            </a:r>
            <a:r>
              <a:rPr lang="en-US" sz="1800" dirty="0"/>
              <a:t> </a:t>
            </a:r>
            <a:r>
              <a:rPr lang="en-US" sz="1800" dirty="0" smtClean="0"/>
              <a:t>online for NTIA/OSM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Assist </a:t>
            </a:r>
            <a:r>
              <a:rPr lang="en-US" sz="1800" dirty="0"/>
              <a:t>NOAA in acquiring a 1695 – 1710 MHz monitoring solution at and around their </a:t>
            </a:r>
            <a:r>
              <a:rPr lang="en-US" sz="1800" dirty="0" err="1"/>
              <a:t>MetSat</a:t>
            </a:r>
            <a:r>
              <a:rPr lang="en-US" sz="1800" dirty="0"/>
              <a:t> ground stations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Continue to evaluate and test new sensing technologies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083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Information and 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182"/>
            <a:ext cx="8229600" cy="49578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Michael Cotton, </a:t>
            </a:r>
            <a:r>
              <a:rPr lang="en-US" sz="2400" dirty="0" smtClean="0">
                <a:hlinkClick r:id="rId2"/>
              </a:rPr>
              <a:t>mcotton@its.bldrdoc.gov</a:t>
            </a:r>
            <a:r>
              <a:rPr lang="en-US" sz="2400" dirty="0" smtClean="0"/>
              <a:t>, 303-497-7346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Souryal, et al., “</a:t>
            </a:r>
            <a:r>
              <a:rPr lang="en-US" sz="2400" dirty="0" smtClean="0">
                <a:hlinkClick r:id="rId3"/>
              </a:rPr>
              <a:t>Real-Time </a:t>
            </a:r>
            <a:r>
              <a:rPr lang="en-US" sz="2400" dirty="0">
                <a:hlinkClick r:id="rId3"/>
              </a:rPr>
              <a:t>Centralized Spectrum Monitoring: Feasibility, Architecture, and Latency</a:t>
            </a:r>
            <a:r>
              <a:rPr lang="en-US" sz="2400" dirty="0"/>
              <a:t>," in </a:t>
            </a:r>
            <a:r>
              <a:rPr lang="en-US" sz="2400" i="1" dirty="0"/>
              <a:t>Proc. IEEE </a:t>
            </a:r>
            <a:r>
              <a:rPr lang="en-US" sz="2400" i="1" dirty="0" err="1"/>
              <a:t>DySPAN</a:t>
            </a:r>
            <a:r>
              <a:rPr lang="en-US" sz="2400" dirty="0"/>
              <a:t>, </a:t>
            </a:r>
            <a:r>
              <a:rPr lang="en-US" sz="2400" dirty="0" smtClean="0"/>
              <a:t>Sep. </a:t>
            </a:r>
            <a:r>
              <a:rPr lang="en-US" sz="2400" dirty="0"/>
              <a:t>2015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Wepman, et al., “</a:t>
            </a:r>
            <a:r>
              <a:rPr lang="en-US" sz="2400" dirty="0">
                <a:hlinkClick r:id="rId4"/>
              </a:rPr>
              <a:t>RF Sensors for Spectrum Monitoring Applications: Fundamentals and RF Performance Test Plan</a:t>
            </a:r>
            <a:r>
              <a:rPr lang="en-US" sz="2400" dirty="0"/>
              <a:t>,” NTIA Technical Report TR-15-519, Aug. 2015.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Cotton, et al., “</a:t>
            </a:r>
            <a:r>
              <a:rPr lang="en-US" sz="2400" dirty="0" smtClean="0">
                <a:hlinkClick r:id="rId5"/>
              </a:rPr>
              <a:t>An Overview of the NTIA/NIST Spectrum Monitoring Pilot Program</a:t>
            </a:r>
            <a:r>
              <a:rPr lang="en-US" sz="2400" dirty="0" smtClean="0"/>
              <a:t>,” IEEE International Workshop on Smart Spectrum, New Orleans, Mar. 9, 2015.</a:t>
            </a: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Cotton </a:t>
            </a:r>
            <a:r>
              <a:rPr lang="en-US" sz="2400" dirty="0"/>
              <a:t>and </a:t>
            </a:r>
            <a:r>
              <a:rPr lang="en-US" sz="2400" dirty="0" smtClean="0"/>
              <a:t>Dalke</a:t>
            </a:r>
            <a:r>
              <a:rPr lang="en-US" sz="2400" dirty="0"/>
              <a:t>, “</a:t>
            </a:r>
            <a:r>
              <a:rPr lang="en-US" sz="2400" dirty="0">
                <a:hlinkClick r:id="rId6"/>
              </a:rPr>
              <a:t>Spectrum Occupancy Measurements of the 3550-3650 MHz Maritime Radar Band Near San Diego</a:t>
            </a:r>
            <a:r>
              <a:rPr lang="en-US" sz="2400" dirty="0"/>
              <a:t>,” NTIA </a:t>
            </a:r>
            <a:r>
              <a:rPr lang="en-US" sz="2400" dirty="0" smtClean="0"/>
              <a:t>Report </a:t>
            </a:r>
            <a:r>
              <a:rPr lang="en-US" sz="2400" dirty="0"/>
              <a:t>TR-14-500, Jan 2014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1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presentationTemplate">
  <a:themeElements>
    <a:clrScheme name="ITS">
      <a:dk1>
        <a:sysClr val="windowText" lastClr="000000"/>
      </a:dk1>
      <a:lt1>
        <a:sysClr val="window" lastClr="FFFFFF"/>
      </a:lt1>
      <a:dk2>
        <a:srgbClr val="173662"/>
      </a:dk2>
      <a:lt2>
        <a:srgbClr val="F8F8F8"/>
      </a:lt2>
      <a:accent1>
        <a:srgbClr val="275D90"/>
      </a:accent1>
      <a:accent2>
        <a:srgbClr val="E90025"/>
      </a:accent2>
      <a:accent3>
        <a:srgbClr val="A4BADC"/>
      </a:accent3>
      <a:accent4>
        <a:srgbClr val="E76F83"/>
      </a:accent4>
      <a:accent5>
        <a:srgbClr val="3D73A6"/>
      </a:accent5>
      <a:accent6>
        <a:srgbClr val="DCDCDC"/>
      </a:accent6>
      <a:hlink>
        <a:srgbClr val="275D90"/>
      </a:hlink>
      <a:folHlink>
        <a:srgbClr val="7A00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reles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D1BF5C1293848AC14B95A94641576" ma:contentTypeVersion="4" ma:contentTypeDescription="Create a new document." ma:contentTypeScope="" ma:versionID="0bdd508fbb39eeca18221c44605253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6D15D-6442-43E3-9C21-0141BD8EE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EA9DC9-E0ED-47AC-A035-BB010C4A20A7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390AD83-2EEF-4C9E-BC6F-C509EE163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ITSpresentationTemplate</Template>
  <TotalTime>4050</TotalTime>
  <Words>637</Words>
  <Application>Microsoft Office PowerPoint</Application>
  <PresentationFormat>On-screen Show (4:3)</PresentationFormat>
  <Paragraphs>119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Myriad Pro</vt:lpstr>
      <vt:lpstr>Symbol</vt:lpstr>
      <vt:lpstr>Wingdings</vt:lpstr>
      <vt:lpstr>ITSpresentationTemplate</vt:lpstr>
      <vt:lpstr>Wireless Theme</vt:lpstr>
      <vt:lpstr>CAC Spectrum Monitoring Program Status  6 April, 2016</vt:lpstr>
      <vt:lpstr>Project Goals</vt:lpstr>
      <vt:lpstr>PowerPoint Presentation</vt:lpstr>
      <vt:lpstr>Sensor Design(s) General Architecture</vt:lpstr>
      <vt:lpstr>Example COTS Sensor Test Results</vt:lpstr>
      <vt:lpstr>How Measurements are Logged to Database</vt:lpstr>
      <vt:lpstr>Spectrum Occupancy Database</vt:lpstr>
      <vt:lpstr>FY16 Project Deliverables</vt:lpstr>
      <vt:lpstr>Contact Information and 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NTIA Spectrum Monitoring High-Level System Description  13 February, 2014</dc:title>
  <dc:creator>Michael Cotton</dc:creator>
  <cp:lastModifiedBy>Dennis Roberson</cp:lastModifiedBy>
  <cp:revision>145</cp:revision>
  <cp:lastPrinted>2015-10-08T21:04:25Z</cp:lastPrinted>
  <dcterms:created xsi:type="dcterms:W3CDTF">2014-02-10T16:37:47Z</dcterms:created>
  <dcterms:modified xsi:type="dcterms:W3CDTF">2016-04-06T20:23:56Z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0x01010036DD1BF5C1293848AC14B95A94641576</vt:lpwstr>
  </property>
</Properties>
</file>