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798" r:id="rId2"/>
    <p:sldMasterId id="2147483826" r:id="rId3"/>
    <p:sldMasterId id="2147483812" r:id="rId4"/>
    <p:sldMasterId id="2147483824" r:id="rId5"/>
  </p:sldMasterIdLst>
  <p:notesMasterIdLst>
    <p:notesMasterId r:id="rId15"/>
  </p:notesMasterIdLst>
  <p:handoutMasterIdLst>
    <p:handoutMasterId r:id="rId16"/>
  </p:handoutMasterIdLst>
  <p:sldIdLst>
    <p:sldId id="392" r:id="rId6"/>
    <p:sldId id="417" r:id="rId7"/>
    <p:sldId id="418" r:id="rId8"/>
    <p:sldId id="419" r:id="rId9"/>
    <p:sldId id="420" r:id="rId10"/>
    <p:sldId id="407" r:id="rId11"/>
    <p:sldId id="422" r:id="rId12"/>
    <p:sldId id="421" r:id="rId13"/>
    <p:sldId id="390" r:id="rId14"/>
  </p:sldIdLst>
  <p:sldSz cx="9144000" cy="5143500" type="screen16x9"/>
  <p:notesSz cx="6797675" cy="9926638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6" userDrawn="1">
          <p15:clr>
            <a:srgbClr val="A4A3A4"/>
          </p15:clr>
        </p15:guide>
        <p15:guide id="2" pos="2180" userDrawn="1">
          <p15:clr>
            <a:srgbClr val="A4A3A4"/>
          </p15:clr>
        </p15:guide>
        <p15:guide id="3" orient="horz" pos="3150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75" userDrawn="1">
          <p15:clr>
            <a:srgbClr val="A4A3A4"/>
          </p15:clr>
        </p15:guide>
        <p15:guide id="6" orient="horz" pos="3127" userDrawn="1">
          <p15:clr>
            <a:srgbClr val="A4A3A4"/>
          </p15:clr>
        </p15:guide>
        <p15:guide id="7" pos="2156" userDrawn="1">
          <p15:clr>
            <a:srgbClr val="A4A3A4"/>
          </p15:clr>
        </p15:guide>
        <p15:guide id="8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CC"/>
    <a:srgbClr val="FFCCCC"/>
    <a:srgbClr val="FFCCFF"/>
    <a:srgbClr val="124191"/>
    <a:srgbClr val="001135"/>
    <a:srgbClr val="EDF2F5"/>
    <a:srgbClr val="98A2AE"/>
    <a:srgbClr val="4D5766"/>
    <a:srgbClr val="BEC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4994" autoAdjust="0"/>
    <p:restoredTop sz="96433" autoAdjust="0"/>
  </p:normalViewPr>
  <p:slideViewPr>
    <p:cSldViewPr snapToGrid="0">
      <p:cViewPr varScale="1">
        <p:scale>
          <a:sx n="73" d="100"/>
          <a:sy n="73" d="100"/>
        </p:scale>
        <p:origin x="6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72" y="84"/>
      </p:cViewPr>
      <p:guideLst>
        <p:guide orient="horz" pos="2896"/>
        <p:guide pos="2180"/>
        <p:guide orient="horz" pos="3150"/>
        <p:guide pos="2165"/>
        <p:guide orient="horz" pos="2875"/>
        <p:guide orient="horz" pos="3127"/>
        <p:guide pos="215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3A1A956-FBA6-4D44-9717-88B588F88EA2}" type="datetimeFigureOut">
              <a:rPr lang="en-US"/>
              <a:pPr>
                <a:defRPr/>
              </a:pPr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60" cy="496332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60" cy="496332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EB7DA75-3119-461F-BBD9-15CADFA283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5986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2CF6B7E-5EE0-4686-A335-20EF82FA6D28}" type="datetimeFigureOut">
              <a:rPr lang="en-US"/>
              <a:pPr>
                <a:defRPr/>
              </a:pPr>
              <a:t>4/6/2016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8" tIns="45635" rIns="91268" bIns="45635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wrap="square" lIns="91268" tIns="45635" rIns="91268" bIns="456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60" cy="496332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60" cy="496332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6C2616F-011D-47B3-A2C1-4E16F11993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9924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5"/>
          </p:nvPr>
        </p:nvSpPr>
        <p:spPr>
          <a:xfrm>
            <a:off x="418118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 marL="230188" indent="-230188" algn="l">
              <a:buClr>
                <a:schemeClr val="tx2">
                  <a:lumMod val="50000"/>
                  <a:lumOff val="50000"/>
                </a:schemeClr>
              </a:buClr>
              <a:buSzPct val="85000"/>
              <a:buFont typeface="Wingdings" panose="05000000000000000000" pitchFamily="2" charset="2"/>
              <a:buChar char="q"/>
              <a:defRPr sz="1600">
                <a:solidFill>
                  <a:schemeClr val="tx2"/>
                </a:solidFill>
              </a:defRPr>
            </a:lvl1pPr>
            <a:lvl2pPr marL="460800" algn="l">
              <a:defRPr sz="1400">
                <a:solidFill>
                  <a:schemeClr val="tx2"/>
                </a:solidFill>
              </a:defRPr>
            </a:lvl2pPr>
            <a:lvl3pPr marL="691200" indent="-230400" algn="l">
              <a:defRPr sz="1200">
                <a:solidFill>
                  <a:schemeClr val="tx2"/>
                </a:solidFill>
              </a:defRPr>
            </a:lvl3pPr>
            <a:lvl4pPr marL="921600" algn="l">
              <a:defRPr sz="1000">
                <a:solidFill>
                  <a:schemeClr val="tx2"/>
                </a:solidFill>
              </a:defRPr>
            </a:lvl4pPr>
            <a:lvl5pPr marL="1152000" algn="l"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kia Whi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quarter" idx="15"/>
          </p:nvPr>
        </p:nvSpPr>
        <p:spPr>
          <a:xfrm>
            <a:off x="418119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</a:defRPr>
            </a:lvl1pPr>
            <a:lvl2pPr marL="460800">
              <a:defRPr sz="1400">
                <a:solidFill>
                  <a:schemeClr val="tx2"/>
                </a:solidFill>
              </a:defRPr>
            </a:lvl2pPr>
            <a:lvl3pPr marL="691200" indent="-230400">
              <a:defRPr sz="1200">
                <a:solidFill>
                  <a:schemeClr val="tx2"/>
                </a:solidFill>
              </a:defRPr>
            </a:lvl3pPr>
            <a:lvl4pPr marL="921600">
              <a:defRPr sz="1000">
                <a:solidFill>
                  <a:schemeClr val="tx2"/>
                </a:solidFill>
              </a:defRPr>
            </a:lvl4pPr>
            <a:lvl5pPr marL="1152000"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9"/>
          </p:nvPr>
        </p:nvSpPr>
        <p:spPr>
          <a:xfrm>
            <a:off x="25560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</a:defRPr>
            </a:lvl1pPr>
            <a:lvl2pPr marL="460800">
              <a:defRPr sz="1400">
                <a:solidFill>
                  <a:schemeClr val="tx2"/>
                </a:solidFill>
              </a:defRPr>
            </a:lvl2pPr>
            <a:lvl3pPr marL="691200" indent="-230400">
              <a:defRPr sz="1200">
                <a:solidFill>
                  <a:schemeClr val="tx2"/>
                </a:solidFill>
              </a:defRPr>
            </a:lvl3pPr>
            <a:lvl4pPr marL="921600">
              <a:defRPr sz="1000">
                <a:solidFill>
                  <a:schemeClr val="tx2"/>
                </a:solidFill>
              </a:defRPr>
            </a:lvl4pPr>
            <a:lvl5pPr marL="1152000"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13" name="Content Placeholder 2"/>
          <p:cNvSpPr>
            <a:spLocks noGrp="1"/>
          </p:cNvSpPr>
          <p:nvPr>
            <p:ph sz="quarter" idx="20"/>
          </p:nvPr>
        </p:nvSpPr>
        <p:spPr>
          <a:xfrm>
            <a:off x="46944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</a:defRPr>
            </a:lvl1pPr>
            <a:lvl2pPr marL="460800">
              <a:defRPr sz="1400">
                <a:solidFill>
                  <a:schemeClr val="tx2"/>
                </a:solidFill>
              </a:defRPr>
            </a:lvl2pPr>
            <a:lvl3pPr marL="691200" indent="-230400">
              <a:defRPr sz="1200">
                <a:solidFill>
                  <a:schemeClr val="tx2"/>
                </a:solidFill>
              </a:defRPr>
            </a:lvl3pPr>
            <a:lvl4pPr marL="921600">
              <a:defRPr sz="1000">
                <a:solidFill>
                  <a:schemeClr val="tx2"/>
                </a:solidFill>
              </a:defRPr>
            </a:lvl4pPr>
            <a:lvl5pPr marL="1152000"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21"/>
          </p:nvPr>
        </p:nvSpPr>
        <p:spPr>
          <a:xfrm>
            <a:off x="68328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</a:defRPr>
            </a:lvl1pPr>
            <a:lvl2pPr marL="460800">
              <a:defRPr sz="1400">
                <a:solidFill>
                  <a:schemeClr val="tx2"/>
                </a:solidFill>
              </a:defRPr>
            </a:lvl2pPr>
            <a:lvl3pPr marL="691200" indent="-230400">
              <a:defRPr sz="1200">
                <a:solidFill>
                  <a:schemeClr val="tx2"/>
                </a:solidFill>
              </a:defRPr>
            </a:lvl3pPr>
            <a:lvl4pPr marL="921600">
              <a:defRPr sz="1000">
                <a:solidFill>
                  <a:schemeClr val="tx2"/>
                </a:solidFill>
              </a:defRPr>
            </a:lvl4pPr>
            <a:lvl5pPr marL="1152000"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headline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200599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INTE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743" y="985845"/>
            <a:ext cx="8660877" cy="399988"/>
          </a:xfrm>
          <a:prstGeom prst="rect">
            <a:avLst/>
          </a:prstGeom>
          <a:noFill/>
        </p:spPr>
        <p:txBody>
          <a:bodyPr vert="horz" wrap="square" lIns="0" tIns="45660" rIns="91318" bIns="45660" rtlCol="0" anchor="t" anchorCtr="0">
            <a:spAutoFit/>
          </a:bodyPr>
          <a:lstStyle>
            <a:lvl1pPr marL="114149" indent="-1587" algn="l">
              <a:buNone/>
              <a:def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defRPr>
            </a:lvl1pPr>
            <a:lvl2pPr marL="456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114149" marR="0" lvl="0" indent="-114149" algn="l" defTabSz="9131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Tahoma" pitchFamily="34" charset="0"/>
              <a:buChar char=" "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 hasCustomPrompt="1"/>
          </p:nvPr>
        </p:nvSpPr>
        <p:spPr>
          <a:xfrm>
            <a:off x="191743" y="178308"/>
            <a:ext cx="8645887" cy="857250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13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okia Blu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7200" y="900000"/>
            <a:ext cx="8359200" cy="1980000"/>
          </a:xfrm>
        </p:spPr>
        <p:txBody>
          <a:bodyPr/>
          <a:lstStyle>
            <a:lvl1pPr marL="0" indent="0">
              <a:buNone/>
              <a:defRPr sz="660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eaLnBrk="1" hangingPunct="1"/>
            <a:r>
              <a:rPr lang="en-US" dirty="0" smtClean="0">
                <a:ea typeface="ヒラギノ角ゴ Pro W3"/>
                <a:cs typeface="ヒラギノ角ゴ Pro W3"/>
              </a:rPr>
              <a:t>Main headline in</a:t>
            </a:r>
            <a:br>
              <a:rPr lang="en-US" dirty="0" smtClean="0">
                <a:ea typeface="ヒラギノ角ゴ Pro W3"/>
                <a:cs typeface="ヒラギノ角ゴ Pro W3"/>
              </a:rPr>
            </a:br>
            <a:r>
              <a:rPr lang="en-US" dirty="0" smtClean="0">
                <a:ea typeface="ヒラギノ角ゴ Pro W3"/>
                <a:cs typeface="ヒラギノ角ゴ Pro W3"/>
              </a:rPr>
              <a:t>lower case here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00" y="280580"/>
            <a:ext cx="1080000" cy="175283"/>
          </a:xfrm>
          <a:prstGeom prst="rect">
            <a:avLst/>
          </a:prstGeom>
        </p:spPr>
      </p:pic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sp>
        <p:nvSpPr>
          <p:cNvPr id="8" name="Content Placeholder 12"/>
          <p:cNvSpPr>
            <a:spLocks noGrp="1"/>
          </p:cNvSpPr>
          <p:nvPr>
            <p:ph sz="quarter" idx="13" hasCustomPrompt="1"/>
          </p:nvPr>
        </p:nvSpPr>
        <p:spPr>
          <a:xfrm>
            <a:off x="417600" y="3059999"/>
            <a:ext cx="8308800" cy="1576800"/>
          </a:xfrm>
        </p:spPr>
        <p:txBody>
          <a:bodyPr/>
          <a:lstStyle>
            <a:lvl1pPr marL="0" indent="0">
              <a:buNone/>
              <a:defRPr sz="1800"/>
            </a:lvl1pPr>
            <a:lvl2pPr marL="230400" indent="-228600">
              <a:buFont typeface="Arial" panose="020B0604020202020204" pitchFamily="34" charset="0"/>
              <a:buChar char="•"/>
              <a:defRPr sz="1800"/>
            </a:lvl2pPr>
          </a:lstStyle>
          <a:p>
            <a:pPr lvl="0"/>
            <a:r>
              <a:rPr lang="en-US" dirty="0" smtClean="0"/>
              <a:t>Supporting headline in sentence case here </a:t>
            </a:r>
          </a:p>
          <a:p>
            <a:pPr lvl="1"/>
            <a:r>
              <a:rPr lang="en-US" dirty="0" smtClean="0"/>
              <a:t>Author/Presenter</a:t>
            </a:r>
          </a:p>
          <a:p>
            <a:pPr lvl="1"/>
            <a:r>
              <a:rPr lang="en-US" dirty="0" smtClean="0"/>
              <a:t>DD-MM-YYYY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25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418118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bg1"/>
                </a:solidFill>
              </a:defRPr>
            </a:lvl1pPr>
            <a:lvl2pPr marL="460800">
              <a:defRPr sz="1400"/>
            </a:lvl2pPr>
            <a:lvl3pPr marL="691200" indent="-230400">
              <a:defRPr sz="1200"/>
            </a:lvl3pPr>
            <a:lvl4pPr marL="921600">
              <a:defRPr sz="1000"/>
            </a:lvl4pPr>
            <a:lvl5pPr marL="1152000">
              <a:defRPr sz="8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1812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headline</a:t>
            </a:r>
            <a:endParaRPr lang="en-GB" noProof="0" dirty="0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  <a:endParaRPr lang="en-GB" dirty="0" smtClean="0"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200" y="4806000"/>
            <a:ext cx="690379" cy="112048"/>
          </a:xfrm>
          <a:prstGeom prst="rect">
            <a:avLst/>
          </a:prstGeom>
        </p:spPr>
      </p:pic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2867812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kia Blu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17599" y="280799"/>
            <a:ext cx="8308800" cy="4359600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4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+mn-lt"/>
              </a:defRPr>
            </a:lvl2pPr>
            <a:lvl3pPr>
              <a:defRPr>
                <a:solidFill>
                  <a:schemeClr val="bg1"/>
                </a:solidFill>
                <a:latin typeface="+mn-lt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200" y="4806000"/>
            <a:ext cx="690379" cy="112048"/>
          </a:xfrm>
          <a:prstGeom prst="rect">
            <a:avLst/>
          </a:prstGeom>
        </p:spPr>
      </p:pic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  <a:endParaRPr lang="en-GB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okia Blu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200" y="4806000"/>
            <a:ext cx="690379" cy="112048"/>
          </a:xfrm>
          <a:prstGeom prst="rect">
            <a:avLst/>
          </a:prstGeom>
        </p:spPr>
      </p:pic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kia Blue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302" y="2430463"/>
            <a:ext cx="1741074" cy="282575"/>
          </a:xfrm>
          <a:prstGeom prst="rect">
            <a:avLst/>
          </a:prstGeom>
        </p:spPr>
      </p:pic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White cover Nokia Blu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7200" y="900000"/>
            <a:ext cx="8308800" cy="1980000"/>
          </a:xfrm>
        </p:spPr>
        <p:txBody>
          <a:bodyPr/>
          <a:lstStyle>
            <a:lvl1pPr marL="0" indent="0">
              <a:buNone/>
              <a:defRPr sz="6600">
                <a:solidFill>
                  <a:schemeClr val="tx2"/>
                </a:solidFill>
                <a:latin typeface="Nokia Pure Headline Ultra Light" panose="020B0204020202020204" pitchFamily="34" charset="0"/>
              </a:defRPr>
            </a:lvl1pPr>
          </a:lstStyle>
          <a:p>
            <a:pPr eaLnBrk="1" hangingPunct="1"/>
            <a:r>
              <a:rPr lang="en-US" dirty="0" smtClean="0">
                <a:ea typeface="ヒラギノ角ゴ Pro W3"/>
                <a:cs typeface="ヒラギノ角ゴ Pro W3"/>
              </a:rPr>
              <a:t>Main headline in</a:t>
            </a:r>
            <a:br>
              <a:rPr lang="en-US" dirty="0" smtClean="0">
                <a:ea typeface="ヒラギノ角ゴ Pro W3"/>
                <a:cs typeface="ヒラギノ角ゴ Pro W3"/>
              </a:rPr>
            </a:br>
            <a:r>
              <a:rPr lang="en-US" dirty="0" smtClean="0">
                <a:ea typeface="ヒラギノ角ゴ Pro W3"/>
                <a:cs typeface="ヒラギノ角ゴ Pro W3"/>
              </a:rPr>
              <a:t>lower case here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386802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433387" y="4827461"/>
            <a:ext cx="213100" cy="123111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57000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 smtClean="0">
                <a:solidFill>
                  <a:schemeClr val="tx2"/>
                </a:solidFill>
                <a:latin typeface="+mn-lt"/>
                <a:cs typeface="Arial" charset="0"/>
              </a:rPr>
              <a:t>© Nokia 2016</a:t>
            </a:r>
            <a:endParaRPr lang="en-GB" sz="800" dirty="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417600" y="3060000"/>
            <a:ext cx="8308800" cy="15768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230400" indent="-230400"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White internal cover slide – Supporting headline in sentence case here</a:t>
            </a:r>
          </a:p>
          <a:p>
            <a:pPr lvl="2"/>
            <a:r>
              <a:rPr lang="en-US" dirty="0" smtClean="0"/>
              <a:t>Author/Presenter</a:t>
            </a:r>
          </a:p>
          <a:p>
            <a:pPr lvl="2"/>
            <a:r>
              <a:rPr lang="en-US" dirty="0" smtClean="0"/>
              <a:t>DD-MM-YYYY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92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7568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White cover Nokia Blu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7200" y="2317320"/>
            <a:ext cx="8308800" cy="198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>
                <a:solidFill>
                  <a:schemeClr val="tx2"/>
                </a:solidFill>
                <a:latin typeface="Nokia Pure Headline Ultra Light" panose="020B0204020202020204" pitchFamily="34" charset="0"/>
              </a:defRPr>
            </a:lvl1pPr>
          </a:lstStyle>
          <a:p>
            <a:pPr eaLnBrk="1" hangingPunct="1"/>
            <a:r>
              <a:rPr lang="en-US" dirty="0" smtClean="0">
                <a:ea typeface="ヒラギノ角ゴ Pro W3"/>
                <a:cs typeface="ヒラギノ角ゴ Pro W3"/>
              </a:rPr>
              <a:t>Main headline in</a:t>
            </a:r>
            <a:br>
              <a:rPr lang="en-US" dirty="0" smtClean="0">
                <a:ea typeface="ヒラギノ角ゴ Pro W3"/>
                <a:cs typeface="ヒラギノ角ゴ Pro W3"/>
              </a:rPr>
            </a:br>
            <a:r>
              <a:rPr lang="en-US" dirty="0" smtClean="0">
                <a:ea typeface="ヒラギノ角ゴ Pro W3"/>
                <a:cs typeface="ヒラギノ角ゴ Pro W3"/>
              </a:rPr>
              <a:t>lower case here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433387" y="4827461"/>
            <a:ext cx="213100" cy="123111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57000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 smtClean="0">
                <a:solidFill>
                  <a:schemeClr val="tx2"/>
                </a:solidFill>
                <a:latin typeface="+mn-lt"/>
                <a:cs typeface="Arial" charset="0"/>
              </a:rPr>
              <a:t>© Nokia 2016</a:t>
            </a:r>
            <a:endParaRPr lang="en-GB" sz="800" dirty="0">
              <a:solidFill>
                <a:schemeClr val="tx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565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17598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400" baseline="0">
                <a:solidFill>
                  <a:schemeClr val="tx2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headline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cxnSp>
        <p:nvCxnSpPr>
          <p:cNvPr id="9" name="Straight Connector 5"/>
          <p:cNvCxnSpPr/>
          <p:nvPr userDrawn="1"/>
        </p:nvCxnSpPr>
        <p:spPr>
          <a:xfrm>
            <a:off x="103517" y="4646596"/>
            <a:ext cx="8936966" cy="0"/>
          </a:xfrm>
          <a:prstGeom prst="line">
            <a:avLst/>
          </a:prstGeom>
          <a:ln w="1905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418118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 marL="230188" indent="-230188" algn="l">
              <a:buClr>
                <a:schemeClr val="tx2">
                  <a:lumMod val="50000"/>
                  <a:lumOff val="50000"/>
                </a:schemeClr>
              </a:buClr>
              <a:buSzPct val="85000"/>
              <a:buFont typeface="Wingdings" panose="05000000000000000000" pitchFamily="2" charset="2"/>
              <a:buChar char="q"/>
              <a:defRPr sz="1600">
                <a:solidFill>
                  <a:schemeClr val="tx2"/>
                </a:solidFill>
              </a:defRPr>
            </a:lvl1pPr>
            <a:lvl2pPr marL="460800" algn="l">
              <a:defRPr sz="1400">
                <a:solidFill>
                  <a:schemeClr val="tx2"/>
                </a:solidFill>
              </a:defRPr>
            </a:lvl2pPr>
            <a:lvl3pPr marL="691200" indent="-230400" algn="l">
              <a:defRPr sz="1200">
                <a:solidFill>
                  <a:schemeClr val="tx2"/>
                </a:solidFill>
              </a:defRPr>
            </a:lvl3pPr>
            <a:lvl4pPr marL="921600" algn="l">
              <a:defRPr sz="1000">
                <a:solidFill>
                  <a:schemeClr val="tx2"/>
                </a:solidFill>
              </a:defRPr>
            </a:lvl4pPr>
            <a:lvl5pPr marL="1152000" algn="l"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headline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</p:spTree>
    <p:extLst>
      <p:ext uri="{BB962C8B-B14F-4D97-AF65-F5344CB8AC3E}">
        <p14:creationId xmlns:p14="http://schemas.microsoft.com/office/powerpoint/2010/main" val="3233347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17600" y="1080000"/>
            <a:ext cx="40104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400" baseline="0">
                <a:solidFill>
                  <a:schemeClr val="tx2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716000" y="1080000"/>
            <a:ext cx="40104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None/>
              <a:defRPr sz="1400" baseline="0">
                <a:solidFill>
                  <a:schemeClr val="tx2"/>
                </a:solidFill>
              </a:defRPr>
            </a:lvl1pPr>
            <a:lvl2pPr marL="0" indent="0">
              <a:spcAft>
                <a:spcPts val="60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headline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461260" y="4709160"/>
            <a:ext cx="3718560" cy="23004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5"/>
          </p:nvPr>
        </p:nvSpPr>
        <p:spPr>
          <a:xfrm>
            <a:off x="418119" y="1080000"/>
            <a:ext cx="4010400" cy="3560400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buClr>
                <a:schemeClr val="tx2">
                  <a:lumMod val="50000"/>
                  <a:lumOff val="50000"/>
                </a:schemeClr>
              </a:buClr>
              <a:buSzPct val="85000"/>
              <a:buFont typeface="Wingdings" panose="05000000000000000000" pitchFamily="2" charset="2"/>
              <a:buChar char="q"/>
              <a:defRPr lang="de-DE" sz="1600" kern="1200" noProof="0" dirty="0" smtClean="0">
                <a:solidFill>
                  <a:schemeClr val="tx2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460800">
              <a:defRPr sz="1400">
                <a:solidFill>
                  <a:schemeClr val="tx2"/>
                </a:solidFill>
              </a:defRPr>
            </a:lvl2pPr>
            <a:lvl3pPr marL="691200" indent="-230400">
              <a:defRPr sz="1200">
                <a:solidFill>
                  <a:schemeClr val="tx2"/>
                </a:solidFill>
              </a:defRPr>
            </a:lvl3pPr>
            <a:lvl4pPr marL="921600">
              <a:defRPr sz="1000">
                <a:solidFill>
                  <a:schemeClr val="tx2"/>
                </a:solidFill>
              </a:defRPr>
            </a:lvl4pPr>
            <a:lvl5pPr marL="1152000"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en-US" noProof="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9"/>
          </p:nvPr>
        </p:nvSpPr>
        <p:spPr>
          <a:xfrm>
            <a:off x="4716000" y="1080000"/>
            <a:ext cx="4010400" cy="3560400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buClr>
                <a:schemeClr val="tx2">
                  <a:lumMod val="50000"/>
                  <a:lumOff val="50000"/>
                </a:schemeClr>
              </a:buClr>
              <a:buSzPct val="85000"/>
              <a:buFont typeface="Wingdings" panose="05000000000000000000" pitchFamily="2" charset="2"/>
              <a:buChar char="q"/>
              <a:defRPr sz="1600">
                <a:solidFill>
                  <a:schemeClr val="tx2"/>
                </a:solidFill>
              </a:defRPr>
            </a:lvl1pPr>
            <a:lvl2pPr marL="460800">
              <a:defRPr sz="1400"/>
            </a:lvl2pPr>
            <a:lvl3pPr marL="691200" indent="-230400">
              <a:defRPr sz="1200"/>
            </a:lvl3pPr>
            <a:lvl4pPr marL="921600">
              <a:defRPr sz="1000"/>
            </a:lvl4pPr>
            <a:lvl5pPr marL="1152000">
              <a:defRPr sz="800"/>
            </a:lvl5pPr>
          </a:lstStyle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en-US" noProof="0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headline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</p:spTree>
    <p:extLst>
      <p:ext uri="{BB962C8B-B14F-4D97-AF65-F5344CB8AC3E}">
        <p14:creationId xmlns:p14="http://schemas.microsoft.com/office/powerpoint/2010/main" val="1226600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17600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400" baseline="0">
                <a:solidFill>
                  <a:schemeClr val="tx2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120000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None/>
              <a:defRPr sz="1400" baseline="0">
                <a:solidFill>
                  <a:schemeClr val="tx2"/>
                </a:solidFill>
              </a:defRPr>
            </a:lvl1pPr>
            <a:lvl2pPr marL="0" indent="0">
              <a:spcAft>
                <a:spcPts val="60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3261600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400" baseline="0">
                <a:solidFill>
                  <a:schemeClr val="tx2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headline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</p:spTree>
    <p:extLst>
      <p:ext uri="{BB962C8B-B14F-4D97-AF65-F5344CB8AC3E}">
        <p14:creationId xmlns:p14="http://schemas.microsoft.com/office/powerpoint/2010/main" val="1960463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quarter" idx="15"/>
          </p:nvPr>
        </p:nvSpPr>
        <p:spPr>
          <a:xfrm>
            <a:off x="418119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</a:defRPr>
            </a:lvl1pPr>
            <a:lvl2pPr marL="460800">
              <a:defRPr sz="1400"/>
            </a:lvl2pPr>
            <a:lvl3pPr marL="691200" indent="-230400">
              <a:defRPr sz="1200"/>
            </a:lvl3pPr>
            <a:lvl4pPr marL="921600">
              <a:defRPr sz="1000"/>
            </a:lvl4pPr>
            <a:lvl5pPr marL="1152000">
              <a:defRPr sz="800"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9"/>
          </p:nvPr>
        </p:nvSpPr>
        <p:spPr>
          <a:xfrm>
            <a:off x="3261600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</a:defRPr>
            </a:lvl1pPr>
            <a:lvl2pPr marL="460800">
              <a:defRPr sz="1400"/>
            </a:lvl2pPr>
            <a:lvl3pPr marL="691200" indent="-230400">
              <a:defRPr sz="1200"/>
            </a:lvl3pPr>
            <a:lvl4pPr marL="921600">
              <a:defRPr sz="1000"/>
            </a:lvl4pPr>
            <a:lvl5pPr marL="1152000">
              <a:defRPr sz="800"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13" name="Content Placeholder 2"/>
          <p:cNvSpPr>
            <a:spLocks noGrp="1"/>
          </p:cNvSpPr>
          <p:nvPr>
            <p:ph sz="quarter" idx="20"/>
          </p:nvPr>
        </p:nvSpPr>
        <p:spPr>
          <a:xfrm>
            <a:off x="6120000" y="1080000"/>
            <a:ext cx="2592000" cy="3560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600">
                <a:solidFill>
                  <a:schemeClr val="tx2"/>
                </a:solidFill>
              </a:defRPr>
            </a:lvl1pPr>
            <a:lvl2pPr marL="460800">
              <a:defRPr sz="1400"/>
            </a:lvl2pPr>
            <a:lvl3pPr marL="691200" indent="-230400">
              <a:defRPr sz="1200"/>
            </a:lvl3pPr>
            <a:lvl4pPr marL="921600">
              <a:defRPr sz="1000"/>
            </a:lvl4pPr>
            <a:lvl5pPr marL="1152000">
              <a:defRPr sz="800"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headline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</p:spTree>
    <p:extLst>
      <p:ext uri="{BB962C8B-B14F-4D97-AF65-F5344CB8AC3E}">
        <p14:creationId xmlns:p14="http://schemas.microsoft.com/office/powerpoint/2010/main" val="2282013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176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400" baseline="0">
                <a:solidFill>
                  <a:schemeClr val="tx2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944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None/>
              <a:defRPr sz="1400" baseline="0">
                <a:solidFill>
                  <a:schemeClr val="tx2"/>
                </a:solidFill>
              </a:defRPr>
            </a:lvl1pPr>
            <a:lvl2pPr marL="0" indent="0">
              <a:spcAft>
                <a:spcPts val="60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25560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400" baseline="0">
                <a:solidFill>
                  <a:schemeClr val="tx2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832800" y="1080000"/>
            <a:ext cx="18936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None/>
              <a:defRPr sz="1400" baseline="0">
                <a:solidFill>
                  <a:schemeClr val="tx2"/>
                </a:solidFill>
              </a:defRPr>
            </a:lvl1pPr>
            <a:lvl2pPr marL="0" indent="0">
              <a:spcAft>
                <a:spcPts val="600"/>
              </a:spcAft>
              <a:buNone/>
              <a:defRPr sz="1400">
                <a:solidFill>
                  <a:schemeClr val="tx2"/>
                </a:solidFill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Click to edit headline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dirty="0" smtClean="0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1920897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600" y="280988"/>
            <a:ext cx="8308800" cy="309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en-US" dirty="0" smtClean="0"/>
          </a:p>
        </p:txBody>
      </p:sp>
      <p:sp>
        <p:nvSpPr>
          <p:cNvPr id="37" name="Slide Number Placeholder 5"/>
          <p:cNvSpPr txBox="1">
            <a:spLocks/>
          </p:cNvSpPr>
          <p:nvPr/>
        </p:nvSpPr>
        <p:spPr>
          <a:xfrm>
            <a:off x="419102" y="4816799"/>
            <a:ext cx="221560" cy="12794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7000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 smtClean="0">
                <a:solidFill>
                  <a:schemeClr val="tx2"/>
                </a:solidFill>
                <a:latin typeface="+mn-lt"/>
                <a:cs typeface="Arial" charset="0"/>
              </a:rPr>
              <a:t>© Nokia 2016</a:t>
            </a:r>
            <a:endParaRPr lang="en-GB" sz="800" dirty="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3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pic>
        <p:nvPicPr>
          <p:cNvPr id="3" name="Picture 2"/>
          <p:cNvPicPr>
            <a:picLocks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200" y="4806000"/>
            <a:ext cx="691200" cy="111597"/>
          </a:xfrm>
          <a:prstGeom prst="rect">
            <a:avLst/>
          </a:prstGeom>
        </p:spPr>
      </p:pic>
      <p:cxnSp>
        <p:nvCxnSpPr>
          <p:cNvPr id="7" name="Straight Connector 5"/>
          <p:cNvCxnSpPr/>
          <p:nvPr userDrawn="1"/>
        </p:nvCxnSpPr>
        <p:spPr>
          <a:xfrm>
            <a:off x="103517" y="4640772"/>
            <a:ext cx="8936966" cy="0"/>
          </a:xfrm>
          <a:prstGeom prst="line">
            <a:avLst/>
          </a:prstGeom>
          <a:ln w="1905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30" r:id="rId2"/>
    <p:sldLayoutId id="2147483806" r:id="rId3"/>
    <p:sldLayoutId id="2147483816" r:id="rId4"/>
    <p:sldLayoutId id="2147483805" r:id="rId5"/>
    <p:sldLayoutId id="2147483817" r:id="rId6"/>
    <p:sldLayoutId id="2147483814" r:id="rId7"/>
    <p:sldLayoutId id="2147483818" r:id="rId8"/>
    <p:sldLayoutId id="2147483815" r:id="rId9"/>
    <p:sldLayoutId id="2147483819" r:id="rId10"/>
    <p:sldLayoutId id="214748383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000" b="0" kern="1200">
          <a:solidFill>
            <a:schemeClr val="tx1"/>
          </a:solidFill>
          <a:latin typeface="+mj-lt"/>
          <a:ea typeface="Nokia Pure Headline Ultra Light" panose="020B0204020202020204" pitchFamily="34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tx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tx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tx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tx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tx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280800"/>
            <a:ext cx="8308800" cy="3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080000"/>
            <a:ext cx="8308800" cy="35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433388" y="4816617"/>
            <a:ext cx="195626" cy="122583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7000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 smtClean="0">
                <a:solidFill>
                  <a:schemeClr val="bg1"/>
                </a:solidFill>
                <a:latin typeface="+mn-lt"/>
                <a:cs typeface="Arial" charset="0"/>
              </a:rPr>
              <a:t>© Nokia 2016</a:t>
            </a:r>
            <a:endParaRPr lang="en-GB" sz="8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08" r:id="rId3"/>
    <p:sldLayoutId id="2147483809" r:id="rId4"/>
    <p:sldLayoutId id="2147483810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0" kern="1200">
          <a:solidFill>
            <a:schemeClr val="bg1"/>
          </a:solidFill>
          <a:latin typeface="+mj-lt"/>
          <a:ea typeface="Nokia Pure Headline Ultra Light" panose="020B0204020202020204" pitchFamily="34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0" fontAlgn="base" hangingPunct="0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1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0" fontAlgn="base" hangingPunct="0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1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080000"/>
            <a:ext cx="8308800" cy="35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433388" y="4816800"/>
            <a:ext cx="144462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GB" sz="80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7000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GB" sz="800" dirty="0" smtClean="0">
                <a:solidFill>
                  <a:schemeClr val="bg1"/>
                </a:solidFill>
                <a:latin typeface="+mn-lt"/>
                <a:cs typeface="Arial" charset="0"/>
              </a:rPr>
              <a:t>© Nokia 2016</a:t>
            </a:r>
            <a:endParaRPr lang="en-GB" sz="8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99" y="280799"/>
            <a:ext cx="1080000" cy="176400"/>
          </a:xfrm>
          <a:prstGeom prst="rect">
            <a:avLst/>
          </a:prstGeom>
        </p:spPr>
      </p:pic>
      <p:cxnSp>
        <p:nvCxnSpPr>
          <p:cNvPr id="9" name="Straight Connector 5"/>
          <p:cNvCxnSpPr/>
          <p:nvPr userDrawn="1"/>
        </p:nvCxnSpPr>
        <p:spPr>
          <a:xfrm>
            <a:off x="103517" y="4640772"/>
            <a:ext cx="8936966" cy="0"/>
          </a:xfrm>
          <a:prstGeom prst="line">
            <a:avLst/>
          </a:prstGeom>
          <a:ln w="1905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97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0" kern="1200">
          <a:solidFill>
            <a:schemeClr val="bg1"/>
          </a:solidFill>
          <a:latin typeface="+mj-lt"/>
          <a:ea typeface="Nokia Pure Headline Ultra Light" panose="020B0204020202020204" pitchFamily="34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0" fontAlgn="base" hangingPunct="0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1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0" fontAlgn="base" hangingPunct="0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1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302" y="2430463"/>
            <a:ext cx="1741074" cy="282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000" y="2430000"/>
            <a:ext cx="1741224" cy="2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50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Key Technologies Panel</a:t>
            </a:r>
            <a:endParaRPr lang="en-US" sz="4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lvl="0" eaLnBrk="1" hangingPunct="1">
              <a:defRPr/>
            </a:pPr>
            <a:r>
              <a:rPr lang="en-US" dirty="0" smtClean="0"/>
              <a:t>Milind Buddhikot, Nokia Bell Labs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milind.buddhikot@bell-labs.com</a:t>
            </a:r>
          </a:p>
          <a:p>
            <a:pPr lvl="0" eaLnBrk="1" hangingPunct="1">
              <a:defRPr/>
            </a:pPr>
            <a:r>
              <a:rPr lang="en-US" dirty="0" smtClean="0"/>
              <a:t>April 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61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lvl="0"/>
            <a:r>
              <a:rPr lang="en-US" b="1" i="1" dirty="0"/>
              <a:t>Goals: </a:t>
            </a:r>
            <a:endParaRPr lang="en-US" b="1" dirty="0" smtClean="0"/>
          </a:p>
          <a:p>
            <a:pPr marL="575100" lvl="1" indent="-342900">
              <a:buFont typeface="+mj-lt"/>
              <a:buAutoNum type="arabicPeriod"/>
            </a:pPr>
            <a:r>
              <a:rPr lang="en-US" dirty="0" smtClean="0"/>
              <a:t>Communicate </a:t>
            </a:r>
            <a:r>
              <a:rPr lang="en-US" dirty="0"/>
              <a:t>the state of current spectrum measurement efforts. </a:t>
            </a:r>
            <a:endParaRPr lang="en-US" dirty="0" smtClean="0"/>
          </a:p>
          <a:p>
            <a:pPr marL="575100" lvl="1" indent="-342900">
              <a:buFont typeface="+mj-lt"/>
              <a:buAutoNum type="arabicPeriod"/>
            </a:pPr>
            <a:r>
              <a:rPr lang="en-US" dirty="0" smtClean="0"/>
              <a:t>Describe </a:t>
            </a:r>
            <a:r>
              <a:rPr lang="en-US" dirty="0"/>
              <a:t>the plans for the immediate future (what is in the charted roadmap, and what are the wish list features that you cannot have at this time). </a:t>
            </a:r>
            <a:endParaRPr lang="en-US" dirty="0" smtClean="0"/>
          </a:p>
          <a:p>
            <a:pPr marL="575100" lvl="1" indent="-34290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how these measurements efforts are informing analytical spectrum usage models, and where do such measurement efforts fail)? </a:t>
            </a:r>
            <a:endParaRPr lang="en-US" dirty="0" smtClean="0"/>
          </a:p>
          <a:p>
            <a:r>
              <a:rPr lang="en-US" b="1" dirty="0" smtClean="0"/>
              <a:t>Panelists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Mike Cotton </a:t>
            </a:r>
            <a:r>
              <a:rPr lang="en-US" dirty="0" smtClean="0"/>
              <a:t>– NIST ITS </a:t>
            </a:r>
          </a:p>
          <a:p>
            <a:pPr lvl="1"/>
            <a:r>
              <a:rPr lang="en-US" dirty="0"/>
              <a:t>Preston Marshall – Google </a:t>
            </a:r>
          </a:p>
          <a:p>
            <a:pPr lvl="1"/>
            <a:r>
              <a:rPr lang="en-US" dirty="0"/>
              <a:t>Greg Buchwald – Motorola Solutions </a:t>
            </a:r>
          </a:p>
          <a:p>
            <a:pPr lvl="1"/>
            <a:r>
              <a:rPr lang="en-US" dirty="0"/>
              <a:t>Paul Brown – Paradigm4</a:t>
            </a:r>
          </a:p>
          <a:p>
            <a:pPr lvl="1"/>
            <a:r>
              <a:rPr lang="en-US" dirty="0" smtClean="0"/>
              <a:t>Joydeep </a:t>
            </a:r>
            <a:r>
              <a:rPr lang="en-US" dirty="0"/>
              <a:t>Acharya – </a:t>
            </a:r>
            <a:r>
              <a:rPr lang="en-US" dirty="0" smtClean="0"/>
              <a:t>Hitachi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Projects Panel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cs typeface="Arial" panose="020B0604020202020204" pitchFamily="34" charset="0"/>
              </a:rPr>
              <a:t>NSF Workshop on Spectrum Measurements &amp; Spectrum Management</a:t>
            </a:r>
          </a:p>
        </p:txBody>
      </p:sp>
    </p:spTree>
    <p:extLst>
      <p:ext uri="{BB962C8B-B14F-4D97-AF65-F5344CB8AC3E}">
        <p14:creationId xmlns:p14="http://schemas.microsoft.com/office/powerpoint/2010/main" val="76886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b="1" dirty="0" smtClean="0"/>
              <a:t>Spectrum sensing:  </a:t>
            </a:r>
            <a:r>
              <a:rPr lang="en-US" dirty="0"/>
              <a:t>K</a:t>
            </a:r>
            <a:r>
              <a:rPr lang="en-US" dirty="0" smtClean="0"/>
              <a:t>ey building block  technology for enabling  efficient sharing of spectrum in either </a:t>
            </a:r>
            <a:r>
              <a:rPr lang="en-US" i="1" u="sng" dirty="0" smtClean="0"/>
              <a:t>tiered </a:t>
            </a:r>
            <a:r>
              <a:rPr lang="en-US" dirty="0" smtClean="0"/>
              <a:t>  or </a:t>
            </a:r>
            <a:r>
              <a:rPr lang="en-US" i="1" u="sng" dirty="0" smtClean="0"/>
              <a:t>peer </a:t>
            </a:r>
            <a:r>
              <a:rPr lang="en-US" dirty="0"/>
              <a:t> </a:t>
            </a:r>
            <a:r>
              <a:rPr lang="en-US" dirty="0" smtClean="0"/>
              <a:t> format</a:t>
            </a:r>
          </a:p>
          <a:p>
            <a:r>
              <a:rPr lang="en-US" b="1" dirty="0" smtClean="0"/>
              <a:t>Focus:</a:t>
            </a:r>
            <a:r>
              <a:rPr lang="en-US" dirty="0" smtClean="0"/>
              <a:t> Tiered sharing  with p</a:t>
            </a:r>
            <a:r>
              <a:rPr lang="en-US" dirty="0" smtClean="0">
                <a:sym typeface="Wingdings" pitchFamily="2" charset="2"/>
              </a:rPr>
              <a:t>rimary (incumbent) and multiple tiers of secondary users</a:t>
            </a:r>
          </a:p>
          <a:p>
            <a:r>
              <a:rPr lang="en-US" dirty="0" smtClean="0">
                <a:sym typeface="Wingdings" pitchFamily="2" charset="2"/>
              </a:rPr>
              <a:t> Sensing can be </a:t>
            </a:r>
            <a:r>
              <a:rPr lang="en-US" dirty="0">
                <a:sym typeface="Wingdings" pitchFamily="2" charset="2"/>
              </a:rPr>
              <a:t>b</a:t>
            </a:r>
            <a:r>
              <a:rPr lang="en-US" dirty="0" smtClean="0">
                <a:sym typeface="Wingdings" pitchFamily="2" charset="2"/>
              </a:rPr>
              <a:t>uilding block for following functions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Spatio</a:t>
            </a:r>
            <a:r>
              <a:rPr lang="en-US" dirty="0" smtClean="0">
                <a:sym typeface="Wingdings" pitchFamily="2" charset="2"/>
              </a:rPr>
              <a:t>-temporal spectrum usage to access feasibility of sharing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Primary protection</a:t>
            </a:r>
            <a:endParaRPr lang="en-US" b="1" dirty="0">
              <a:sym typeface="Wingdings" pitchFamily="2" charset="2"/>
            </a:endParaRPr>
          </a:p>
          <a:p>
            <a:pPr lvl="2"/>
            <a:r>
              <a:rPr lang="en-US" dirty="0" smtClean="0">
                <a:sym typeface="Wingdings" pitchFamily="2" charset="2"/>
              </a:rPr>
              <a:t>Accurate exclusion zone computation</a:t>
            </a:r>
          </a:p>
          <a:p>
            <a:pPr lvl="1"/>
            <a:r>
              <a:rPr lang="en-US" dirty="0" smtClean="0"/>
              <a:t>Tiered spectrum management for secondary use</a:t>
            </a:r>
          </a:p>
          <a:p>
            <a:pPr lvl="2"/>
            <a:r>
              <a:rPr lang="en-US" dirty="0" smtClean="0"/>
              <a:t>Dynamic channel ranking</a:t>
            </a:r>
          </a:p>
          <a:p>
            <a:pPr lvl="2"/>
            <a:r>
              <a:rPr lang="en-US" dirty="0" smtClean="0"/>
              <a:t>Dynamic channel assignment</a:t>
            </a:r>
          </a:p>
          <a:p>
            <a:pPr lvl="1"/>
            <a:r>
              <a:rPr lang="en-US" dirty="0" smtClean="0"/>
              <a:t>Spectrum enforcement via detection of interference that leads to violation of</a:t>
            </a:r>
          </a:p>
          <a:p>
            <a:pPr lvl="2"/>
            <a:r>
              <a:rPr lang="en-US" dirty="0" smtClean="0"/>
              <a:t>Primary protection guarantees</a:t>
            </a:r>
          </a:p>
          <a:p>
            <a:pPr lvl="2"/>
            <a:r>
              <a:rPr lang="en-US" dirty="0" smtClean="0"/>
              <a:t>Secondary channel assignment (exclusivity) guarantees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Sensing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smtClean="0">
                <a:cs typeface="Arial" panose="020B0604020202020204" pitchFamily="34" charset="0"/>
              </a:rPr>
              <a:t>NSF Workshop on Spectrum Measurements &amp; Spectrum Management</a:t>
            </a:r>
            <a:endParaRPr 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74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 smtClean="0"/>
              <a:t>First wave of spectrum measurement  (“observation”) efforts</a:t>
            </a:r>
          </a:p>
          <a:p>
            <a:pPr lvl="1"/>
            <a:r>
              <a:rPr lang="en-US" dirty="0" smtClean="0"/>
              <a:t>Long term measurements in a “space point” 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uccessful in making case for potential of sharing</a:t>
            </a:r>
          </a:p>
          <a:p>
            <a:pPr lvl="1"/>
            <a:r>
              <a:rPr lang="en-US" dirty="0" smtClean="0"/>
              <a:t>Providing some key insights into temporal dynamics</a:t>
            </a:r>
          </a:p>
          <a:p>
            <a:r>
              <a:rPr lang="en-US" dirty="0" smtClean="0"/>
              <a:t>First wave of sensing </a:t>
            </a:r>
          </a:p>
          <a:p>
            <a:pPr lvl="1"/>
            <a:r>
              <a:rPr lang="en-US" dirty="0" smtClean="0"/>
              <a:t>Development theory and systems for localized sensors (energy, feature and cyclostationary) for specific bands </a:t>
            </a:r>
          </a:p>
          <a:p>
            <a:pPr lvl="1"/>
            <a:r>
              <a:rPr lang="en-US" dirty="0" smtClean="0"/>
              <a:t>Proofs of need for collaborative sensing</a:t>
            </a:r>
          </a:p>
          <a:p>
            <a:pPr lvl="1"/>
            <a:r>
              <a:rPr lang="en-US" dirty="0" smtClean="0"/>
              <a:t>Limited proofs of usefulness of sensing  in addressing limitations of propagation model based spatial exclusion zones (e.g.: in TV whitespace)</a:t>
            </a:r>
            <a:endParaRPr lang="en-US" dirty="0"/>
          </a:p>
          <a:p>
            <a:r>
              <a:rPr lang="en-US" dirty="0" smtClean="0"/>
              <a:t>De-emphasized as complex, expensive and a deterrent to rapid adoption and success of  spectrum sharing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after 10 years?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smtClean="0">
                <a:cs typeface="Arial" panose="020B0604020202020204" pitchFamily="34" charset="0"/>
              </a:rPr>
              <a:t>NSF Workshop on Spectrum Measurements &amp; Spectrum Management</a:t>
            </a:r>
            <a:endParaRPr 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92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Leveraging Spectrum Access Server (SAS) based framework to make sensing a critical piece of  “practical”, “scalable”, “deployable”  sharing </a:t>
            </a:r>
          </a:p>
          <a:p>
            <a:pPr lvl="1"/>
            <a:r>
              <a:rPr lang="en-US" dirty="0" smtClean="0"/>
              <a:t>Collaborative fusion of distributed sensor data at SAS to guide primary protection zone, secondary management and enforcement functions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b="1" dirty="0" smtClean="0"/>
              <a:t>“In-network sensing” </a:t>
            </a:r>
            <a:r>
              <a:rPr lang="en-US" dirty="0" smtClean="0"/>
              <a:t>: Large number of low-cost, poor, dirty sensors vs. accurate sensors vs. dedicated sensors</a:t>
            </a:r>
          </a:p>
          <a:p>
            <a:pPr lvl="1"/>
            <a:r>
              <a:rPr lang="en-US" b="1" dirty="0" smtClean="0"/>
              <a:t>Amount of data  </a:t>
            </a:r>
            <a:r>
              <a:rPr lang="en-US" dirty="0" smtClean="0"/>
              <a:t>-- Collecting meaningful data vs. Junk data</a:t>
            </a:r>
          </a:p>
          <a:p>
            <a:pPr lvl="1"/>
            <a:r>
              <a:rPr lang="en-US" dirty="0" smtClean="0"/>
              <a:t>Shipping data vs. summaries vs. events </a:t>
            </a:r>
          </a:p>
          <a:p>
            <a:pPr lvl="1"/>
            <a:r>
              <a:rPr lang="en-US" dirty="0" smtClean="0"/>
              <a:t>Architecting data processing by exploiting geographical structure (inherently scalable for small spatial scope decisions)</a:t>
            </a:r>
          </a:p>
          <a:p>
            <a:pPr lvl="1"/>
            <a:r>
              <a:rPr lang="en-US" dirty="0" smtClean="0"/>
              <a:t>Limitation of control loop latency --- Time elapse between “Collection of data to epoch of “action” based on that data”.</a:t>
            </a:r>
          </a:p>
          <a:p>
            <a:pPr lvl="1"/>
            <a:r>
              <a:rPr lang="en-US" dirty="0" smtClean="0"/>
              <a:t>“Just right amount of sensing”: How much sensing is  enough?</a:t>
            </a:r>
          </a:p>
          <a:p>
            <a:pPr lvl="1"/>
            <a:r>
              <a:rPr lang="en-US" dirty="0" smtClean="0"/>
              <a:t>Sensing for secondary tier co-existence and existence within tiers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smtClean="0">
                <a:cs typeface="Arial" panose="020B0604020202020204" pitchFamily="34" charset="0"/>
              </a:rPr>
              <a:t>NSF Workshop on Spectrum Measurements &amp; Spectrum Management</a:t>
            </a:r>
            <a:endParaRPr 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32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1736" y="0"/>
            <a:ext cx="8645887" cy="522390"/>
          </a:xfrm>
        </p:spPr>
        <p:txBody>
          <a:bodyPr/>
          <a:lstStyle/>
          <a:p>
            <a:r>
              <a:rPr lang="en-US" dirty="0" smtClean="0"/>
              <a:t>Example of 3.5 GHz End-to-End Architecture</a:t>
            </a:r>
            <a:endParaRPr lang="en-US" dirty="0"/>
          </a:p>
        </p:txBody>
      </p:sp>
      <p:grpSp>
        <p:nvGrpSpPr>
          <p:cNvPr id="180" name="Group 179"/>
          <p:cNvGrpSpPr/>
          <p:nvPr/>
        </p:nvGrpSpPr>
        <p:grpSpPr>
          <a:xfrm>
            <a:off x="192043" y="1947311"/>
            <a:ext cx="4605000" cy="2919285"/>
            <a:chOff x="192043" y="2163678"/>
            <a:chExt cx="4605000" cy="3243650"/>
          </a:xfrm>
        </p:grpSpPr>
        <p:grpSp>
          <p:nvGrpSpPr>
            <p:cNvPr id="14" name="Group 40"/>
            <p:cNvGrpSpPr>
              <a:grpSpLocks/>
            </p:cNvGrpSpPr>
            <p:nvPr/>
          </p:nvGrpSpPr>
          <p:grpSpPr bwMode="auto">
            <a:xfrm>
              <a:off x="374489" y="3846489"/>
              <a:ext cx="1130265" cy="450801"/>
              <a:chOff x="0" y="3581400"/>
              <a:chExt cx="1752599" cy="685799"/>
            </a:xfrm>
          </p:grpSpPr>
          <p:sp>
            <p:nvSpPr>
              <p:cNvPr id="132" name="Rectangle 53"/>
              <p:cNvSpPr>
                <a:spLocks noChangeArrowheads="1"/>
              </p:cNvSpPr>
              <p:nvPr/>
            </p:nvSpPr>
            <p:spPr bwMode="auto">
              <a:xfrm>
                <a:off x="0" y="3581400"/>
                <a:ext cx="1752599" cy="685799"/>
              </a:xfrm>
              <a:prstGeom prst="rect">
                <a:avLst/>
              </a:prstGeom>
              <a:solidFill>
                <a:srgbClr val="FFCC00">
                  <a:alpha val="50195"/>
                </a:srgbClr>
              </a:solidFill>
              <a:ln w="9525" algn="ctr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 lIns="91439" rIns="91439" anchor="ctr"/>
              <a:lstStyle/>
              <a:p>
                <a:pPr algn="ctr" defTabSz="912813"/>
                <a:endParaRPr lang="en-US" sz="1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33" name="Group 119"/>
              <p:cNvGrpSpPr>
                <a:grpSpLocks/>
              </p:cNvGrpSpPr>
              <p:nvPr/>
            </p:nvGrpSpPr>
            <p:grpSpPr bwMode="auto">
              <a:xfrm>
                <a:off x="843280" y="3821113"/>
                <a:ext cx="281147" cy="319087"/>
                <a:chOff x="1824" y="816"/>
                <a:chExt cx="576" cy="384"/>
              </a:xfrm>
            </p:grpSpPr>
            <p:sp>
              <p:nvSpPr>
                <p:cNvPr id="156" name="Rectangle 102"/>
                <p:cNvSpPr>
                  <a:spLocks noChangeArrowheads="1"/>
                </p:cNvSpPr>
                <p:nvPr/>
              </p:nvSpPr>
              <p:spPr bwMode="auto">
                <a:xfrm>
                  <a:off x="1824" y="816"/>
                  <a:ext cx="576" cy="38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7" name="Line 103"/>
                <p:cNvSpPr>
                  <a:spLocks noChangeShapeType="1"/>
                </p:cNvSpPr>
                <p:nvPr/>
              </p:nvSpPr>
              <p:spPr bwMode="auto">
                <a:xfrm>
                  <a:off x="1920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58" name="Line 104"/>
                <p:cNvSpPr>
                  <a:spLocks noChangeShapeType="1"/>
                </p:cNvSpPr>
                <p:nvPr/>
              </p:nvSpPr>
              <p:spPr bwMode="auto">
                <a:xfrm>
                  <a:off x="2016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59" name="Line 105"/>
                <p:cNvSpPr>
                  <a:spLocks noChangeShapeType="1"/>
                </p:cNvSpPr>
                <p:nvPr/>
              </p:nvSpPr>
              <p:spPr bwMode="auto">
                <a:xfrm>
                  <a:off x="2112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0" name="Line 106"/>
                <p:cNvSpPr>
                  <a:spLocks noChangeShapeType="1"/>
                </p:cNvSpPr>
                <p:nvPr/>
              </p:nvSpPr>
              <p:spPr bwMode="auto">
                <a:xfrm>
                  <a:off x="2208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1" name="Line 107"/>
                <p:cNvSpPr>
                  <a:spLocks noChangeShapeType="1"/>
                </p:cNvSpPr>
                <p:nvPr/>
              </p:nvSpPr>
              <p:spPr bwMode="auto">
                <a:xfrm>
                  <a:off x="2304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62" name="Rectangle 108"/>
                <p:cNvSpPr>
                  <a:spLocks noChangeArrowheads="1"/>
                </p:cNvSpPr>
                <p:nvPr/>
              </p:nvSpPr>
              <p:spPr bwMode="auto">
                <a:xfrm>
                  <a:off x="1824" y="81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3" name="Rectangle 109"/>
                <p:cNvSpPr>
                  <a:spLocks noChangeArrowheads="1"/>
                </p:cNvSpPr>
                <p:nvPr/>
              </p:nvSpPr>
              <p:spPr bwMode="auto">
                <a:xfrm>
                  <a:off x="1920" y="912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4" name="Rectangle 110"/>
                <p:cNvSpPr>
                  <a:spLocks noChangeArrowheads="1"/>
                </p:cNvSpPr>
                <p:nvPr/>
              </p:nvSpPr>
              <p:spPr bwMode="auto">
                <a:xfrm>
                  <a:off x="2208" y="81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5" name="Rectangle 111"/>
                <p:cNvSpPr>
                  <a:spLocks noChangeArrowheads="1"/>
                </p:cNvSpPr>
                <p:nvPr/>
              </p:nvSpPr>
              <p:spPr bwMode="auto">
                <a:xfrm>
                  <a:off x="2016" y="1104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6" name="Rectangle 112"/>
                <p:cNvSpPr>
                  <a:spLocks noChangeArrowheads="1"/>
                </p:cNvSpPr>
                <p:nvPr/>
              </p:nvSpPr>
              <p:spPr bwMode="auto">
                <a:xfrm>
                  <a:off x="2112" y="912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7" name="Rectangle 113"/>
                <p:cNvSpPr>
                  <a:spLocks noChangeArrowheads="1"/>
                </p:cNvSpPr>
                <p:nvPr/>
              </p:nvSpPr>
              <p:spPr bwMode="auto">
                <a:xfrm>
                  <a:off x="2304" y="1104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8" name="Rectangle 114"/>
                <p:cNvSpPr>
                  <a:spLocks noChangeArrowheads="1"/>
                </p:cNvSpPr>
                <p:nvPr/>
              </p:nvSpPr>
              <p:spPr bwMode="auto">
                <a:xfrm>
                  <a:off x="1920" y="105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9" name="Rectangle 115"/>
                <p:cNvSpPr>
                  <a:spLocks noChangeArrowheads="1"/>
                </p:cNvSpPr>
                <p:nvPr/>
              </p:nvSpPr>
              <p:spPr bwMode="auto">
                <a:xfrm>
                  <a:off x="2016" y="81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0" name="Rectangle 116"/>
                <p:cNvSpPr>
                  <a:spLocks noChangeArrowheads="1"/>
                </p:cNvSpPr>
                <p:nvPr/>
              </p:nvSpPr>
              <p:spPr bwMode="auto">
                <a:xfrm>
                  <a:off x="2112" y="105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1" name="Rectangle 117"/>
                <p:cNvSpPr>
                  <a:spLocks noChangeArrowheads="1"/>
                </p:cNvSpPr>
                <p:nvPr/>
              </p:nvSpPr>
              <p:spPr bwMode="auto">
                <a:xfrm>
                  <a:off x="2208" y="1008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72" name="Rectangle 118"/>
                <p:cNvSpPr>
                  <a:spLocks noChangeArrowheads="1"/>
                </p:cNvSpPr>
                <p:nvPr/>
              </p:nvSpPr>
              <p:spPr bwMode="auto">
                <a:xfrm>
                  <a:off x="1824" y="1104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34" name="Group 120"/>
              <p:cNvGrpSpPr>
                <a:grpSpLocks/>
              </p:cNvGrpSpPr>
              <p:nvPr/>
            </p:nvGrpSpPr>
            <p:grpSpPr bwMode="auto">
              <a:xfrm flipH="1">
                <a:off x="1204754" y="3821113"/>
                <a:ext cx="281146" cy="319087"/>
                <a:chOff x="1824" y="816"/>
                <a:chExt cx="576" cy="384"/>
              </a:xfrm>
            </p:grpSpPr>
            <p:sp>
              <p:nvSpPr>
                <p:cNvPr id="139" name="Rectangle 121"/>
                <p:cNvSpPr>
                  <a:spLocks noChangeArrowheads="1"/>
                </p:cNvSpPr>
                <p:nvPr/>
              </p:nvSpPr>
              <p:spPr bwMode="auto">
                <a:xfrm>
                  <a:off x="1824" y="816"/>
                  <a:ext cx="576" cy="38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0" name="Line 122"/>
                <p:cNvSpPr>
                  <a:spLocks noChangeShapeType="1"/>
                </p:cNvSpPr>
                <p:nvPr/>
              </p:nvSpPr>
              <p:spPr bwMode="auto">
                <a:xfrm>
                  <a:off x="1920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41" name="Line 123"/>
                <p:cNvSpPr>
                  <a:spLocks noChangeShapeType="1"/>
                </p:cNvSpPr>
                <p:nvPr/>
              </p:nvSpPr>
              <p:spPr bwMode="auto">
                <a:xfrm>
                  <a:off x="2016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42" name="Line 124"/>
                <p:cNvSpPr>
                  <a:spLocks noChangeShapeType="1"/>
                </p:cNvSpPr>
                <p:nvPr/>
              </p:nvSpPr>
              <p:spPr bwMode="auto">
                <a:xfrm>
                  <a:off x="2112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43" name="Line 125"/>
                <p:cNvSpPr>
                  <a:spLocks noChangeShapeType="1"/>
                </p:cNvSpPr>
                <p:nvPr/>
              </p:nvSpPr>
              <p:spPr bwMode="auto">
                <a:xfrm>
                  <a:off x="2208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44" name="Line 126"/>
                <p:cNvSpPr>
                  <a:spLocks noChangeShapeType="1"/>
                </p:cNvSpPr>
                <p:nvPr/>
              </p:nvSpPr>
              <p:spPr bwMode="auto">
                <a:xfrm>
                  <a:off x="2304" y="816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dirty="0"/>
                </a:p>
              </p:txBody>
            </p:sp>
            <p:sp>
              <p:nvSpPr>
                <p:cNvPr id="145" name="Rectangle 127"/>
                <p:cNvSpPr>
                  <a:spLocks noChangeArrowheads="1"/>
                </p:cNvSpPr>
                <p:nvPr/>
              </p:nvSpPr>
              <p:spPr bwMode="auto">
                <a:xfrm>
                  <a:off x="1824" y="81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920" y="912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7" name="Rectangle 129"/>
                <p:cNvSpPr>
                  <a:spLocks noChangeArrowheads="1"/>
                </p:cNvSpPr>
                <p:nvPr/>
              </p:nvSpPr>
              <p:spPr bwMode="auto">
                <a:xfrm>
                  <a:off x="2208" y="81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16" y="1104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12" y="912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304" y="1104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1" name="Rectangle 133"/>
                <p:cNvSpPr>
                  <a:spLocks noChangeArrowheads="1"/>
                </p:cNvSpPr>
                <p:nvPr/>
              </p:nvSpPr>
              <p:spPr bwMode="auto">
                <a:xfrm>
                  <a:off x="1920" y="105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2" name="Rectangle 134"/>
                <p:cNvSpPr>
                  <a:spLocks noChangeArrowheads="1"/>
                </p:cNvSpPr>
                <p:nvPr/>
              </p:nvSpPr>
              <p:spPr bwMode="auto">
                <a:xfrm>
                  <a:off x="2016" y="81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3" name="Rectangle 135"/>
                <p:cNvSpPr>
                  <a:spLocks noChangeArrowheads="1"/>
                </p:cNvSpPr>
                <p:nvPr/>
              </p:nvSpPr>
              <p:spPr bwMode="auto">
                <a:xfrm>
                  <a:off x="2112" y="1056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208" y="1008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5" name="Rectangle 137"/>
                <p:cNvSpPr>
                  <a:spLocks noChangeArrowheads="1"/>
                </p:cNvSpPr>
                <p:nvPr/>
              </p:nvSpPr>
              <p:spPr bwMode="auto">
                <a:xfrm>
                  <a:off x="1824" y="1104"/>
                  <a:ext cx="96" cy="96"/>
                </a:xfrm>
                <a:prstGeom prst="rect">
                  <a:avLst/>
                </a:prstGeom>
                <a:solidFill>
                  <a:schemeClr val="bg2"/>
                </a:solidFill>
                <a:ln w="9525" algn="ctr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lIns="0" tIns="0" rIns="0" bIns="0" anchor="ctr"/>
                <a:lstStyle/>
                <a:p>
                  <a:pPr algn="ctr"/>
                  <a:endParaRPr lang="en-US" sz="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35" name="Line 138"/>
              <p:cNvSpPr>
                <a:spLocks noChangeShapeType="1"/>
              </p:cNvSpPr>
              <p:nvPr/>
            </p:nvSpPr>
            <p:spPr bwMode="auto">
              <a:xfrm>
                <a:off x="609600" y="4140200"/>
                <a:ext cx="100531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36" name="Text Box 139"/>
              <p:cNvSpPr txBox="1">
                <a:spLocks noChangeArrowheads="1"/>
              </p:cNvSpPr>
              <p:nvPr/>
            </p:nvSpPr>
            <p:spPr bwMode="auto">
              <a:xfrm>
                <a:off x="950992" y="3657601"/>
                <a:ext cx="77056" cy="10404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tabLst>
                    <a:tab pos="3033713" algn="l"/>
                  </a:tabLst>
                </a:pPr>
                <a:r>
                  <a:rPr lang="en-US" sz="400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400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7" name="Text Box 140"/>
              <p:cNvSpPr txBox="1">
                <a:spLocks noChangeArrowheads="1"/>
              </p:cNvSpPr>
              <p:nvPr/>
            </p:nvSpPr>
            <p:spPr bwMode="auto">
              <a:xfrm>
                <a:off x="1319771" y="3668714"/>
                <a:ext cx="77056" cy="10404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tabLst>
                    <a:tab pos="3033713" algn="l"/>
                  </a:tabLst>
                </a:pPr>
                <a:r>
                  <a:rPr lang="en-US" sz="400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400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8" name="Text Box 141"/>
              <p:cNvSpPr txBox="1">
                <a:spLocks noChangeArrowheads="1"/>
              </p:cNvSpPr>
              <p:nvPr/>
            </p:nvSpPr>
            <p:spPr bwMode="auto">
              <a:xfrm>
                <a:off x="54744" y="3617353"/>
                <a:ext cx="795402" cy="62429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tabLst>
                    <a:tab pos="3033713" algn="l"/>
                  </a:tabLst>
                </a:pPr>
                <a:r>
                  <a:rPr lang="en-US" sz="800" dirty="0">
                    <a:latin typeface="Times New Roman" pitchFamily="18" charset="0"/>
                    <a:cs typeface="Times New Roman" pitchFamily="18" charset="0"/>
                  </a:rPr>
                  <a:t>Spatial map </a:t>
                </a:r>
                <a:br>
                  <a:rPr lang="en-US" sz="8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800" dirty="0">
                    <a:latin typeface="Times New Roman" pitchFamily="18" charset="0"/>
                    <a:cs typeface="Times New Roman" pitchFamily="18" charset="0"/>
                  </a:rPr>
                  <a:t> Sensor</a:t>
                </a:r>
                <a:br>
                  <a:rPr lang="en-US" sz="8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800" dirty="0">
                    <a:latin typeface="Times New Roman" pitchFamily="18" charset="0"/>
                    <a:cs typeface="Times New Roman" pitchFamily="18" charset="0"/>
                  </a:rPr>
                  <a:t>Samples</a:t>
                </a:r>
              </a:p>
            </p:txBody>
          </p:sp>
        </p:grpSp>
        <p:sp>
          <p:nvSpPr>
            <p:cNvPr id="16" name="AutoShape 130"/>
            <p:cNvSpPr>
              <a:spLocks noChangeArrowheads="1"/>
            </p:cNvSpPr>
            <p:nvPr/>
          </p:nvSpPr>
          <p:spPr bwMode="auto">
            <a:xfrm>
              <a:off x="235574" y="3193602"/>
              <a:ext cx="1266655" cy="638634"/>
            </a:xfrm>
            <a:prstGeom prst="plus">
              <a:avLst>
                <a:gd name="adj" fmla="val 14958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algn="ctr">
              <a:solidFill>
                <a:srgbClr val="404040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Operator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RAN </a:t>
              </a:r>
              <a:r>
                <a:rPr lang="en-US" sz="1100" kern="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SON/EMS</a:t>
              </a:r>
              <a:br>
                <a:rPr lang="en-US" sz="1100" kern="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en-US" sz="1100" kern="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Server</a:t>
              </a:r>
              <a:endParaRPr lang="en-US" sz="900" b="1" kern="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192043" y="2942294"/>
              <a:ext cx="1818526" cy="129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21" idx="0"/>
            </p:cNvCxnSpPr>
            <p:nvPr/>
          </p:nvCxnSpPr>
          <p:spPr bwMode="auto">
            <a:xfrm flipV="1">
              <a:off x="854667" y="2163678"/>
              <a:ext cx="0" cy="52309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46"/>
            <p:cNvSpPr txBox="1">
              <a:spLocks noChangeArrowheads="1"/>
            </p:cNvSpPr>
            <p:nvPr/>
          </p:nvSpPr>
          <p:spPr bwMode="auto">
            <a:xfrm>
              <a:off x="347123" y="2686769"/>
              <a:ext cx="1015088" cy="61555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latin typeface="Times New Roman" pitchFamily="18" charset="0"/>
                  <a:cs typeface="Times New Roman" pitchFamily="18" charset="0"/>
                </a:rPr>
                <a:t>Sensing information Sharing API</a:t>
              </a:r>
            </a:p>
          </p:txBody>
        </p:sp>
        <p:sp>
          <p:nvSpPr>
            <p:cNvPr id="22" name="Oval 102"/>
            <p:cNvSpPr>
              <a:spLocks noChangeArrowheads="1"/>
            </p:cNvSpPr>
            <p:nvPr/>
          </p:nvSpPr>
          <p:spPr bwMode="auto">
            <a:xfrm>
              <a:off x="1387307" y="3122355"/>
              <a:ext cx="246259" cy="251308"/>
            </a:xfrm>
            <a:prstGeom prst="ellipse">
              <a:avLst/>
            </a:prstGeom>
            <a:solidFill>
              <a:srgbClr val="66CCFF"/>
            </a:solidFill>
            <a:ln w="9525" algn="ctr">
              <a:solidFill>
                <a:srgbClr val="40404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0" tIns="0" rIns="0" bIns="0"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FFFFFF"/>
                </a:buClr>
                <a:tabLst>
                  <a:tab pos="3946367" algn="l"/>
                </a:tabLst>
                <a:defRPr/>
              </a:pPr>
              <a:r>
                <a:rPr lang="en-US" sz="12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3" name="AutoShape 3"/>
            <p:cNvSpPr>
              <a:spLocks noChangeArrowheads="1"/>
            </p:cNvSpPr>
            <p:nvPr/>
          </p:nvSpPr>
          <p:spPr bwMode="auto">
            <a:xfrm>
              <a:off x="1772481" y="3795965"/>
              <a:ext cx="3024562" cy="1611363"/>
            </a:xfrm>
            <a:prstGeom prst="hexagon">
              <a:avLst>
                <a:gd name="adj" fmla="val 46667"/>
                <a:gd name="vf" fmla="val 115470"/>
              </a:avLst>
            </a:prstGeom>
            <a:solidFill>
              <a:srgbClr val="34B233">
                <a:lumMod val="40000"/>
                <a:lumOff val="60000"/>
              </a:srgbClr>
            </a:solidFill>
            <a:ln w="9525" algn="ctr">
              <a:solidFill>
                <a:srgbClr val="404040"/>
              </a:solidFill>
              <a:prstDash val="dash"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2258347" y="4387240"/>
              <a:ext cx="548547" cy="376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kern="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Location</a:t>
              </a:r>
              <a:br>
                <a:rPr lang="en-US" sz="800" kern="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en-US" sz="800" kern="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8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5" name="Text Box 78"/>
            <p:cNvSpPr txBox="1">
              <a:spLocks noChangeArrowheads="1"/>
            </p:cNvSpPr>
            <p:nvPr/>
          </p:nvSpPr>
          <p:spPr bwMode="auto">
            <a:xfrm>
              <a:off x="1941922" y="3919028"/>
              <a:ext cx="463267" cy="123111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FFFFFF"/>
                </a:buClr>
                <a:tabLst>
                  <a:tab pos="3946367" algn="l"/>
                </a:tabLst>
                <a:defRPr/>
              </a:pPr>
              <a:r>
                <a:rPr lang="en-US" sz="8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Macro Cell</a:t>
              </a:r>
            </a:p>
          </p:txBody>
        </p:sp>
        <p:pic>
          <p:nvPicPr>
            <p:cNvPr id="26" name="Picture 83" descr="MCj04316270000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79358" y="4511028"/>
              <a:ext cx="390226" cy="2858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Rectangle 84"/>
            <p:cNvSpPr>
              <a:spLocks noChangeArrowheads="1"/>
            </p:cNvSpPr>
            <p:nvPr/>
          </p:nvSpPr>
          <p:spPr bwMode="auto">
            <a:xfrm>
              <a:off x="2131135" y="4575799"/>
              <a:ext cx="78298" cy="111405"/>
            </a:xfrm>
            <a:prstGeom prst="rect">
              <a:avLst/>
            </a:prstGeom>
            <a:solidFill>
              <a:srgbClr val="3366FF">
                <a:alpha val="95000"/>
              </a:srgbClr>
            </a:solidFill>
            <a:ln w="9525" algn="ctr">
              <a:solidFill>
                <a:srgbClr val="404040"/>
              </a:solidFill>
              <a:miter lim="800000"/>
              <a:headEnd type="none" w="sm" len="sm"/>
              <a:tailEnd type="none" w="sm" len="sm"/>
            </a:ln>
            <a:effectLst>
              <a:outerShdw dist="99190" dir="19211666" algn="ctr" rotWithShape="0">
                <a:srgbClr val="40404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 Box 85"/>
            <p:cNvSpPr txBox="1">
              <a:spLocks noChangeArrowheads="1"/>
            </p:cNvSpPr>
            <p:nvPr/>
          </p:nvSpPr>
          <p:spPr bwMode="auto">
            <a:xfrm>
              <a:off x="409794" y="4658704"/>
              <a:ext cx="1377841" cy="553998"/>
            </a:xfrm>
            <a:prstGeom prst="rect">
              <a:avLst/>
            </a:prstGeom>
            <a:solidFill>
              <a:srgbClr val="FFC000"/>
            </a:solidFill>
            <a:ln w="9525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FFFFFF"/>
                </a:buClr>
                <a:tabLst>
                  <a:tab pos="3946367" algn="l"/>
                </a:tabLst>
                <a:defRPr/>
              </a:pPr>
              <a:r>
                <a:rPr lang="en-US" sz="12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Small Cell</a:t>
              </a:r>
              <a:br>
                <a:rPr lang="en-US" sz="12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en-US" sz="12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with Spectrum  </a:t>
              </a:r>
              <a:r>
                <a:rPr lang="en-US" sz="1200" kern="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Sensor</a:t>
              </a:r>
              <a:endParaRPr lang="en-US" sz="1200" b="1" kern="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Line 103"/>
            <p:cNvSpPr>
              <a:spLocks noChangeShapeType="1"/>
            </p:cNvSpPr>
            <p:nvPr/>
          </p:nvSpPr>
          <p:spPr bwMode="auto">
            <a:xfrm flipV="1">
              <a:off x="2305411" y="3624972"/>
              <a:ext cx="344762" cy="921031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1" name="Group 116"/>
            <p:cNvGrpSpPr>
              <a:grpSpLocks/>
            </p:cNvGrpSpPr>
            <p:nvPr/>
          </p:nvGrpSpPr>
          <p:grpSpPr bwMode="auto">
            <a:xfrm>
              <a:off x="2492315" y="3482477"/>
              <a:ext cx="2018781" cy="1819775"/>
              <a:chOff x="2989414" y="3634345"/>
              <a:chExt cx="2537733" cy="2230109"/>
            </a:xfrm>
          </p:grpSpPr>
          <p:sp>
            <p:nvSpPr>
              <p:cNvPr id="111" name="Line 8"/>
              <p:cNvSpPr>
                <a:spLocks noChangeShapeType="1"/>
              </p:cNvSpPr>
              <p:nvPr/>
            </p:nvSpPr>
            <p:spPr bwMode="auto">
              <a:xfrm flipH="1">
                <a:off x="3557739" y="3894695"/>
                <a:ext cx="0" cy="1458912"/>
              </a:xfrm>
              <a:prstGeom prst="line">
                <a:avLst/>
              </a:prstGeom>
              <a:noFill/>
              <a:ln w="3175">
                <a:solidFill>
                  <a:srgbClr val="404040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2" name="Line 9"/>
              <p:cNvSpPr>
                <a:spLocks noChangeShapeType="1"/>
              </p:cNvSpPr>
              <p:nvPr/>
            </p:nvSpPr>
            <p:spPr bwMode="auto">
              <a:xfrm>
                <a:off x="3864126" y="3880407"/>
                <a:ext cx="403225" cy="1457325"/>
              </a:xfrm>
              <a:prstGeom prst="line">
                <a:avLst/>
              </a:prstGeom>
              <a:noFill/>
              <a:ln w="3175">
                <a:solidFill>
                  <a:srgbClr val="404040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3" name="Line 10"/>
              <p:cNvSpPr>
                <a:spLocks noChangeShapeType="1"/>
              </p:cNvSpPr>
              <p:nvPr/>
            </p:nvSpPr>
            <p:spPr bwMode="auto">
              <a:xfrm>
                <a:off x="4014939" y="3818495"/>
                <a:ext cx="860425" cy="1349375"/>
              </a:xfrm>
              <a:prstGeom prst="line">
                <a:avLst/>
              </a:prstGeom>
              <a:noFill/>
              <a:ln w="3175">
                <a:solidFill>
                  <a:srgbClr val="404040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4" name="Line 11"/>
              <p:cNvSpPr>
                <a:spLocks noChangeShapeType="1"/>
              </p:cNvSpPr>
              <p:nvPr/>
            </p:nvSpPr>
            <p:spPr bwMode="auto">
              <a:xfrm>
                <a:off x="4167339" y="3634345"/>
                <a:ext cx="809625" cy="798512"/>
              </a:xfrm>
              <a:prstGeom prst="line">
                <a:avLst/>
              </a:prstGeom>
              <a:noFill/>
              <a:ln w="3175">
                <a:solidFill>
                  <a:srgbClr val="404040"/>
                </a:solidFill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1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5" name="Text Box 13"/>
              <p:cNvSpPr txBox="1">
                <a:spLocks noChangeArrowheads="1"/>
              </p:cNvSpPr>
              <p:nvPr/>
            </p:nvSpPr>
            <p:spPr bwMode="auto">
              <a:xfrm>
                <a:off x="2989414" y="5525058"/>
                <a:ext cx="803275" cy="29336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8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Location 2</a:t>
                </a:r>
              </a:p>
            </p:txBody>
          </p:sp>
          <p:sp>
            <p:nvSpPr>
              <p:cNvPr id="116" name="Text Box 14"/>
              <p:cNvSpPr txBox="1">
                <a:spLocks noChangeArrowheads="1"/>
              </p:cNvSpPr>
              <p:nvPr/>
            </p:nvSpPr>
            <p:spPr bwMode="auto">
              <a:xfrm>
                <a:off x="4708625" y="4683683"/>
                <a:ext cx="818522" cy="29336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8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Location  5</a:t>
                </a:r>
              </a:p>
            </p:txBody>
          </p:sp>
          <p:sp>
            <p:nvSpPr>
              <p:cNvPr id="117" name="Text Box 15"/>
              <p:cNvSpPr txBox="1">
                <a:spLocks noChangeArrowheads="1"/>
              </p:cNvSpPr>
              <p:nvPr/>
            </p:nvSpPr>
            <p:spPr bwMode="auto">
              <a:xfrm>
                <a:off x="3757711" y="5571094"/>
                <a:ext cx="818522" cy="29336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8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Location  3</a:t>
                </a:r>
              </a:p>
            </p:txBody>
          </p:sp>
          <p:sp>
            <p:nvSpPr>
              <p:cNvPr id="118" name="Text Box 16"/>
              <p:cNvSpPr txBox="1">
                <a:spLocks noChangeArrowheads="1"/>
              </p:cNvSpPr>
              <p:nvPr/>
            </p:nvSpPr>
            <p:spPr bwMode="auto">
              <a:xfrm>
                <a:off x="4572638" y="5417108"/>
                <a:ext cx="786281" cy="29336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8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Location 4</a:t>
                </a:r>
              </a:p>
            </p:txBody>
          </p:sp>
          <p:grpSp>
            <p:nvGrpSpPr>
              <p:cNvPr id="119" name="Group 86"/>
              <p:cNvGrpSpPr>
                <a:grpSpLocks/>
              </p:cNvGrpSpPr>
              <p:nvPr/>
            </p:nvGrpSpPr>
            <p:grpSpPr bwMode="auto">
              <a:xfrm>
                <a:off x="3187181" y="5245068"/>
                <a:ext cx="490764" cy="314415"/>
                <a:chOff x="3180" y="1386"/>
                <a:chExt cx="381" cy="246"/>
              </a:xfrm>
            </p:grpSpPr>
            <p:pic>
              <p:nvPicPr>
                <p:cNvPr id="130" name="Picture 87" descr="MCj04316270000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80" y="1386"/>
                  <a:ext cx="381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31" name="Rectangle 88"/>
                <p:cNvSpPr>
                  <a:spLocks noChangeArrowheads="1"/>
                </p:cNvSpPr>
                <p:nvPr/>
              </p:nvSpPr>
              <p:spPr bwMode="auto">
                <a:xfrm>
                  <a:off x="3231" y="1420"/>
                  <a:ext cx="79" cy="56"/>
                </a:xfrm>
                <a:prstGeom prst="rect">
                  <a:avLst/>
                </a:prstGeom>
                <a:solidFill>
                  <a:srgbClr val="3366FF">
                    <a:alpha val="95000"/>
                  </a:srgbClr>
                </a:solidFill>
                <a:ln w="9525" algn="ctr">
                  <a:solidFill>
                    <a:srgbClr val="404040"/>
                  </a:solidFill>
                  <a:miter lim="800000"/>
                  <a:headEnd type="none" w="sm" len="sm"/>
                  <a:tailEnd type="none" w="sm" len="sm"/>
                </a:ln>
                <a:effectLst>
                  <a:outerShdw dist="99190" dir="19211666" algn="ctr" rotWithShape="0">
                    <a:srgbClr val="404040">
                      <a:alpha val="50000"/>
                    </a:srgbClr>
                  </a:outerShdw>
                </a:effectLst>
              </p:spPr>
              <p:txBody>
                <a:bodyPr wrap="none" lIns="0" tIns="0" rIns="0" bIns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0" name="Group 89"/>
              <p:cNvGrpSpPr>
                <a:grpSpLocks/>
              </p:cNvGrpSpPr>
              <p:nvPr/>
            </p:nvGrpSpPr>
            <p:grpSpPr bwMode="auto">
              <a:xfrm>
                <a:off x="3867293" y="5306418"/>
                <a:ext cx="490764" cy="314415"/>
                <a:chOff x="3180" y="1386"/>
                <a:chExt cx="381" cy="246"/>
              </a:xfrm>
            </p:grpSpPr>
            <p:pic>
              <p:nvPicPr>
                <p:cNvPr id="128" name="Picture 90" descr="MCj04316270000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80" y="1386"/>
                  <a:ext cx="381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29" name="Rectangle 91"/>
                <p:cNvSpPr>
                  <a:spLocks noChangeArrowheads="1"/>
                </p:cNvSpPr>
                <p:nvPr/>
              </p:nvSpPr>
              <p:spPr bwMode="auto">
                <a:xfrm>
                  <a:off x="3231" y="1417"/>
                  <a:ext cx="79" cy="56"/>
                </a:xfrm>
                <a:prstGeom prst="rect">
                  <a:avLst/>
                </a:prstGeom>
                <a:solidFill>
                  <a:srgbClr val="3366FF">
                    <a:alpha val="95000"/>
                  </a:srgbClr>
                </a:solidFill>
                <a:ln w="9525" algn="ctr">
                  <a:solidFill>
                    <a:srgbClr val="404040"/>
                  </a:solidFill>
                  <a:miter lim="800000"/>
                  <a:headEnd type="none" w="sm" len="sm"/>
                  <a:tailEnd type="none" w="sm" len="sm"/>
                </a:ln>
                <a:effectLst>
                  <a:outerShdw dist="99190" dir="19211666" algn="ctr" rotWithShape="0">
                    <a:srgbClr val="404040">
                      <a:alpha val="50000"/>
                    </a:srgbClr>
                  </a:outerShdw>
                </a:effectLst>
              </p:spPr>
              <p:txBody>
                <a:bodyPr wrap="none" lIns="0" tIns="0" rIns="0" bIns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1" name="Group 92"/>
              <p:cNvGrpSpPr>
                <a:grpSpLocks/>
              </p:cNvGrpSpPr>
              <p:nvPr/>
            </p:nvGrpSpPr>
            <p:grpSpPr bwMode="auto">
              <a:xfrm>
                <a:off x="4609235" y="5122370"/>
                <a:ext cx="490764" cy="314415"/>
                <a:chOff x="3180" y="1386"/>
                <a:chExt cx="381" cy="246"/>
              </a:xfrm>
            </p:grpSpPr>
            <p:pic>
              <p:nvPicPr>
                <p:cNvPr id="126" name="Picture 99" descr="MCj04316270000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80" y="1386"/>
                  <a:ext cx="381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27" name="Rectangle 126"/>
                <p:cNvSpPr>
                  <a:spLocks noChangeArrowheads="1"/>
                </p:cNvSpPr>
                <p:nvPr/>
              </p:nvSpPr>
              <p:spPr bwMode="auto">
                <a:xfrm>
                  <a:off x="3230" y="1417"/>
                  <a:ext cx="78" cy="56"/>
                </a:xfrm>
                <a:prstGeom prst="rect">
                  <a:avLst/>
                </a:prstGeom>
                <a:solidFill>
                  <a:srgbClr val="3366FF">
                    <a:alpha val="95000"/>
                  </a:srgbClr>
                </a:solidFill>
                <a:ln w="9525" algn="ctr">
                  <a:solidFill>
                    <a:srgbClr val="404040"/>
                  </a:solidFill>
                  <a:miter lim="800000"/>
                  <a:headEnd type="none" w="sm" len="sm"/>
                  <a:tailEnd type="none" w="sm" len="sm"/>
                </a:ln>
                <a:effectLst>
                  <a:outerShdw dist="99190" dir="19211666" algn="ctr" rotWithShape="0">
                    <a:srgbClr val="404040">
                      <a:alpha val="50000"/>
                    </a:srgbClr>
                  </a:outerShdw>
                </a:effectLst>
              </p:spPr>
              <p:txBody>
                <a:bodyPr wrap="none" lIns="0" tIns="0" rIns="0" bIns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2" name="Group 95"/>
              <p:cNvGrpSpPr>
                <a:grpSpLocks/>
              </p:cNvGrpSpPr>
              <p:nvPr/>
            </p:nvGrpSpPr>
            <p:grpSpPr bwMode="auto">
              <a:xfrm>
                <a:off x="4732892" y="4386177"/>
                <a:ext cx="490764" cy="314415"/>
                <a:chOff x="3180" y="1386"/>
                <a:chExt cx="381" cy="246"/>
              </a:xfrm>
            </p:grpSpPr>
            <p:pic>
              <p:nvPicPr>
                <p:cNvPr id="124" name="Picture 96" descr="MCj04316270000[1]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3180" y="1386"/>
                  <a:ext cx="381" cy="2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25" name="Rectangle 97"/>
                <p:cNvSpPr>
                  <a:spLocks noChangeArrowheads="1"/>
                </p:cNvSpPr>
                <p:nvPr/>
              </p:nvSpPr>
              <p:spPr bwMode="auto">
                <a:xfrm>
                  <a:off x="3230" y="1420"/>
                  <a:ext cx="78" cy="56"/>
                </a:xfrm>
                <a:prstGeom prst="rect">
                  <a:avLst/>
                </a:prstGeom>
                <a:solidFill>
                  <a:srgbClr val="3366FF">
                    <a:alpha val="95000"/>
                  </a:srgbClr>
                </a:solidFill>
                <a:ln w="9525" algn="ctr">
                  <a:solidFill>
                    <a:srgbClr val="404040"/>
                  </a:solidFill>
                  <a:miter lim="800000"/>
                  <a:headEnd type="none" w="sm" len="sm"/>
                  <a:tailEnd type="none" w="sm" len="sm"/>
                </a:ln>
                <a:effectLst>
                  <a:outerShdw dist="99190" dir="19211666" algn="ctr" rotWithShape="0">
                    <a:srgbClr val="404040">
                      <a:alpha val="50000"/>
                    </a:srgbClr>
                  </a:outerShdw>
                </a:effectLst>
              </p:spPr>
              <p:txBody>
                <a:bodyPr wrap="none" lIns="0" tIns="0" rIns="0" bIns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4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23" name="Line 99"/>
              <p:cNvSpPr>
                <a:spLocks noChangeShapeType="1"/>
              </p:cNvSpPr>
              <p:nvPr/>
            </p:nvSpPr>
            <p:spPr bwMode="auto">
              <a:xfrm flipH="1" flipV="1">
                <a:off x="4294911" y="3859688"/>
                <a:ext cx="261223" cy="23628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none" w="sm" len="sm"/>
                <a:tailEnd type="triangle" w="med" len="med"/>
              </a:ln>
            </p:spPr>
            <p:txBody>
              <a:bodyPr wrap="none" lIns="0" tIns="0" rIns="0" bIns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32" name="Text Box 101"/>
            <p:cNvSpPr txBox="1">
              <a:spLocks noChangeArrowheads="1"/>
            </p:cNvSpPr>
            <p:nvPr/>
          </p:nvSpPr>
          <p:spPr bwMode="auto">
            <a:xfrm>
              <a:off x="3705301" y="3501909"/>
              <a:ext cx="476091" cy="205184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tabLst>
                  <a:tab pos="3033713" algn="l"/>
                </a:tabLst>
              </a:pPr>
              <a:r>
                <a:rPr lang="en-US" sz="600" dirty="0">
                  <a:latin typeface="Times New Roman" pitchFamily="18" charset="0"/>
                  <a:cs typeface="Times New Roman" pitchFamily="18" charset="0"/>
                </a:rPr>
                <a:t>Sensor samples</a:t>
              </a:r>
              <a:br>
                <a:rPr lang="en-US" sz="600" dirty="0">
                  <a:latin typeface="Times New Roman" pitchFamily="18" charset="0"/>
                  <a:cs typeface="Times New Roman" pitchFamily="18" charset="0"/>
                </a:rPr>
              </a:br>
              <a:r>
                <a:rPr lang="en-US" sz="600" dirty="0">
                  <a:latin typeface="Times New Roman" pitchFamily="18" charset="0"/>
                  <a:cs typeface="Times New Roman" pitchFamily="18" charset="0"/>
                </a:rPr>
                <a:t>@ Location 5</a:t>
              </a:r>
            </a:p>
          </p:txBody>
        </p:sp>
        <p:sp>
          <p:nvSpPr>
            <p:cNvPr id="33" name="Line 5"/>
            <p:cNvSpPr>
              <a:spLocks noChangeShapeType="1"/>
            </p:cNvSpPr>
            <p:nvPr/>
          </p:nvSpPr>
          <p:spPr bwMode="auto">
            <a:xfrm>
              <a:off x="2181650" y="3675492"/>
              <a:ext cx="229842" cy="150267"/>
            </a:xfrm>
            <a:prstGeom prst="line">
              <a:avLst/>
            </a:prstGeom>
            <a:noFill/>
            <a:ln w="9525">
              <a:solidFill>
                <a:srgbClr val="40404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1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rot="5400000" flipH="1" flipV="1">
              <a:off x="2756070" y="2593096"/>
              <a:ext cx="617908" cy="4457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 bwMode="auto">
            <a:xfrm rot="10800000" flipV="1">
              <a:off x="1000870" y="3426775"/>
              <a:ext cx="1573530" cy="67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105"/>
            <p:cNvGrpSpPr>
              <a:grpSpLocks/>
            </p:cNvGrpSpPr>
            <p:nvPr/>
          </p:nvGrpSpPr>
          <p:grpSpPr bwMode="auto">
            <a:xfrm>
              <a:off x="2083147" y="3074425"/>
              <a:ext cx="1573530" cy="651589"/>
              <a:chOff x="3581868" y="3428226"/>
              <a:chExt cx="2437803" cy="991805"/>
            </a:xfrm>
          </p:grpSpPr>
          <p:sp>
            <p:nvSpPr>
              <p:cNvPr id="109" name="Freeform 80"/>
              <p:cNvSpPr>
                <a:spLocks/>
              </p:cNvSpPr>
              <p:nvPr/>
            </p:nvSpPr>
            <p:spPr bwMode="auto">
              <a:xfrm>
                <a:off x="3581868" y="3428226"/>
                <a:ext cx="2437803" cy="991805"/>
              </a:xfrm>
              <a:custGeom>
                <a:avLst/>
                <a:gdLst/>
                <a:ahLst/>
                <a:cxnLst>
                  <a:cxn ang="0">
                    <a:pos x="67" y="361"/>
                  </a:cxn>
                  <a:cxn ang="0">
                    <a:pos x="20" y="298"/>
                  </a:cxn>
                  <a:cxn ang="0">
                    <a:pos x="4" y="235"/>
                  </a:cxn>
                  <a:cxn ang="0">
                    <a:pos x="107" y="93"/>
                  </a:cxn>
                  <a:cxn ang="0">
                    <a:pos x="162" y="101"/>
                  </a:cxn>
                  <a:cxn ang="0">
                    <a:pos x="185" y="77"/>
                  </a:cxn>
                  <a:cxn ang="0">
                    <a:pos x="249" y="30"/>
                  </a:cxn>
                  <a:cxn ang="0">
                    <a:pos x="312" y="14"/>
                  </a:cxn>
                  <a:cxn ang="0">
                    <a:pos x="343" y="6"/>
                  </a:cxn>
                  <a:cxn ang="0">
                    <a:pos x="501" y="14"/>
                  </a:cxn>
                  <a:cxn ang="0">
                    <a:pos x="509" y="53"/>
                  </a:cxn>
                  <a:cxn ang="0">
                    <a:pos x="611" y="45"/>
                  </a:cxn>
                  <a:cxn ang="0">
                    <a:pos x="706" y="61"/>
                  </a:cxn>
                  <a:cxn ang="0">
                    <a:pos x="738" y="85"/>
                  </a:cxn>
                  <a:cxn ang="0">
                    <a:pos x="761" y="93"/>
                  </a:cxn>
                  <a:cxn ang="0">
                    <a:pos x="777" y="117"/>
                  </a:cxn>
                  <a:cxn ang="0">
                    <a:pos x="793" y="180"/>
                  </a:cxn>
                  <a:cxn ang="0">
                    <a:pos x="888" y="188"/>
                  </a:cxn>
                  <a:cxn ang="0">
                    <a:pos x="943" y="353"/>
                  </a:cxn>
                  <a:cxn ang="0">
                    <a:pos x="911" y="408"/>
                  </a:cxn>
                  <a:cxn ang="0">
                    <a:pos x="896" y="464"/>
                  </a:cxn>
                  <a:cxn ang="0">
                    <a:pos x="848" y="495"/>
                  </a:cxn>
                  <a:cxn ang="0">
                    <a:pos x="825" y="511"/>
                  </a:cxn>
                  <a:cxn ang="0">
                    <a:pos x="754" y="574"/>
                  </a:cxn>
                  <a:cxn ang="0">
                    <a:pos x="722" y="590"/>
                  </a:cxn>
                  <a:cxn ang="0">
                    <a:pos x="698" y="614"/>
                  </a:cxn>
                  <a:cxn ang="0">
                    <a:pos x="556" y="629"/>
                  </a:cxn>
                  <a:cxn ang="0">
                    <a:pos x="398" y="629"/>
                  </a:cxn>
                  <a:cxn ang="0">
                    <a:pos x="233" y="598"/>
                  </a:cxn>
                  <a:cxn ang="0">
                    <a:pos x="138" y="543"/>
                  </a:cxn>
                  <a:cxn ang="0">
                    <a:pos x="75" y="456"/>
                  </a:cxn>
                  <a:cxn ang="0">
                    <a:pos x="28" y="424"/>
                  </a:cxn>
                  <a:cxn ang="0">
                    <a:pos x="20" y="401"/>
                  </a:cxn>
                  <a:cxn ang="0">
                    <a:pos x="67" y="361"/>
                  </a:cxn>
                </a:cxnLst>
                <a:rect l="0" t="0" r="r" b="b"/>
                <a:pathLst>
                  <a:path w="949" h="637">
                    <a:moveTo>
                      <a:pt x="67" y="361"/>
                    </a:moveTo>
                    <a:cubicBezTo>
                      <a:pt x="57" y="330"/>
                      <a:pt x="37" y="325"/>
                      <a:pt x="20" y="298"/>
                    </a:cubicBezTo>
                    <a:cubicBezTo>
                      <a:pt x="16" y="277"/>
                      <a:pt x="0" y="256"/>
                      <a:pt x="4" y="235"/>
                    </a:cubicBezTo>
                    <a:cubicBezTo>
                      <a:pt x="16" y="164"/>
                      <a:pt x="53" y="133"/>
                      <a:pt x="107" y="93"/>
                    </a:cubicBezTo>
                    <a:cubicBezTo>
                      <a:pt x="125" y="96"/>
                      <a:pt x="144" y="105"/>
                      <a:pt x="162" y="101"/>
                    </a:cubicBezTo>
                    <a:cubicBezTo>
                      <a:pt x="173" y="99"/>
                      <a:pt x="177" y="84"/>
                      <a:pt x="185" y="77"/>
                    </a:cubicBezTo>
                    <a:cubicBezTo>
                      <a:pt x="189" y="73"/>
                      <a:pt x="234" y="35"/>
                      <a:pt x="249" y="30"/>
                    </a:cubicBezTo>
                    <a:cubicBezTo>
                      <a:pt x="269" y="23"/>
                      <a:pt x="291" y="19"/>
                      <a:pt x="312" y="14"/>
                    </a:cubicBezTo>
                    <a:cubicBezTo>
                      <a:pt x="322" y="11"/>
                      <a:pt x="343" y="6"/>
                      <a:pt x="343" y="6"/>
                    </a:cubicBezTo>
                    <a:cubicBezTo>
                      <a:pt x="396" y="9"/>
                      <a:pt x="450" y="0"/>
                      <a:pt x="501" y="14"/>
                    </a:cubicBezTo>
                    <a:cubicBezTo>
                      <a:pt x="514" y="18"/>
                      <a:pt x="496" y="49"/>
                      <a:pt x="509" y="53"/>
                    </a:cubicBezTo>
                    <a:cubicBezTo>
                      <a:pt x="542" y="62"/>
                      <a:pt x="577" y="48"/>
                      <a:pt x="611" y="45"/>
                    </a:cubicBezTo>
                    <a:cubicBezTo>
                      <a:pt x="615" y="46"/>
                      <a:pt x="694" y="56"/>
                      <a:pt x="706" y="61"/>
                    </a:cubicBezTo>
                    <a:cubicBezTo>
                      <a:pt x="718" y="66"/>
                      <a:pt x="726" y="78"/>
                      <a:pt x="738" y="85"/>
                    </a:cubicBezTo>
                    <a:cubicBezTo>
                      <a:pt x="745" y="89"/>
                      <a:pt x="753" y="90"/>
                      <a:pt x="761" y="93"/>
                    </a:cubicBezTo>
                    <a:cubicBezTo>
                      <a:pt x="766" y="101"/>
                      <a:pt x="774" y="108"/>
                      <a:pt x="777" y="117"/>
                    </a:cubicBezTo>
                    <a:cubicBezTo>
                      <a:pt x="784" y="137"/>
                      <a:pt x="775" y="168"/>
                      <a:pt x="793" y="180"/>
                    </a:cubicBezTo>
                    <a:cubicBezTo>
                      <a:pt x="820" y="197"/>
                      <a:pt x="856" y="185"/>
                      <a:pt x="888" y="188"/>
                    </a:cubicBezTo>
                    <a:cubicBezTo>
                      <a:pt x="949" y="249"/>
                      <a:pt x="935" y="246"/>
                      <a:pt x="943" y="353"/>
                    </a:cubicBezTo>
                    <a:cubicBezTo>
                      <a:pt x="934" y="372"/>
                      <a:pt x="919" y="389"/>
                      <a:pt x="911" y="408"/>
                    </a:cubicBezTo>
                    <a:cubicBezTo>
                      <a:pt x="903" y="426"/>
                      <a:pt x="910" y="450"/>
                      <a:pt x="896" y="464"/>
                    </a:cubicBezTo>
                    <a:cubicBezTo>
                      <a:pt x="883" y="477"/>
                      <a:pt x="864" y="484"/>
                      <a:pt x="848" y="495"/>
                    </a:cubicBezTo>
                    <a:cubicBezTo>
                      <a:pt x="840" y="500"/>
                      <a:pt x="825" y="511"/>
                      <a:pt x="825" y="511"/>
                    </a:cubicBezTo>
                    <a:cubicBezTo>
                      <a:pt x="813" y="548"/>
                      <a:pt x="788" y="559"/>
                      <a:pt x="754" y="574"/>
                    </a:cubicBezTo>
                    <a:cubicBezTo>
                      <a:pt x="743" y="579"/>
                      <a:pt x="732" y="583"/>
                      <a:pt x="722" y="590"/>
                    </a:cubicBezTo>
                    <a:cubicBezTo>
                      <a:pt x="713" y="597"/>
                      <a:pt x="708" y="608"/>
                      <a:pt x="698" y="614"/>
                    </a:cubicBezTo>
                    <a:cubicBezTo>
                      <a:pt x="657" y="637"/>
                      <a:pt x="603" y="626"/>
                      <a:pt x="556" y="629"/>
                    </a:cubicBezTo>
                    <a:cubicBezTo>
                      <a:pt x="498" y="614"/>
                      <a:pt x="457" y="617"/>
                      <a:pt x="398" y="629"/>
                    </a:cubicBezTo>
                    <a:cubicBezTo>
                      <a:pt x="307" y="622"/>
                      <a:pt x="300" y="621"/>
                      <a:pt x="233" y="598"/>
                    </a:cubicBezTo>
                    <a:cubicBezTo>
                      <a:pt x="194" y="567"/>
                      <a:pt x="176" y="567"/>
                      <a:pt x="138" y="543"/>
                    </a:cubicBezTo>
                    <a:cubicBezTo>
                      <a:pt x="119" y="517"/>
                      <a:pt x="99" y="477"/>
                      <a:pt x="75" y="456"/>
                    </a:cubicBezTo>
                    <a:cubicBezTo>
                      <a:pt x="61" y="443"/>
                      <a:pt x="28" y="424"/>
                      <a:pt x="28" y="424"/>
                    </a:cubicBezTo>
                    <a:cubicBezTo>
                      <a:pt x="25" y="416"/>
                      <a:pt x="20" y="409"/>
                      <a:pt x="20" y="401"/>
                    </a:cubicBezTo>
                    <a:cubicBezTo>
                      <a:pt x="20" y="364"/>
                      <a:pt x="48" y="380"/>
                      <a:pt x="67" y="361"/>
                    </a:cubicBez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40404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1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Text Box 81"/>
              <p:cNvSpPr txBox="1">
                <a:spLocks noChangeArrowheads="1"/>
              </p:cNvSpPr>
              <p:nvPr/>
            </p:nvSpPr>
            <p:spPr bwMode="auto">
              <a:xfrm>
                <a:off x="3915846" y="3662870"/>
                <a:ext cx="1746373" cy="7027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5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Cellular Operator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5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Core</a:t>
                </a:r>
              </a:p>
            </p:txBody>
          </p:sp>
        </p:grpSp>
        <p:sp>
          <p:nvSpPr>
            <p:cNvPr id="37" name="Oval 102"/>
            <p:cNvSpPr>
              <a:spLocks noChangeArrowheads="1"/>
            </p:cNvSpPr>
            <p:nvPr/>
          </p:nvSpPr>
          <p:spPr bwMode="auto">
            <a:xfrm>
              <a:off x="1460554" y="4367238"/>
              <a:ext cx="246259" cy="250014"/>
            </a:xfrm>
            <a:prstGeom prst="ellipse">
              <a:avLst/>
            </a:prstGeom>
            <a:solidFill>
              <a:srgbClr val="66CCFF"/>
            </a:solidFill>
            <a:ln w="9525" algn="ctr">
              <a:solidFill>
                <a:srgbClr val="40404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lIns="0" tIns="0" rIns="0" bIns="0"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FFFFFF"/>
                </a:buClr>
                <a:tabLst>
                  <a:tab pos="3946367" algn="l"/>
                </a:tabLst>
                <a:defRPr/>
              </a:pPr>
              <a:r>
                <a:rPr lang="en-US" sz="12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grpSp>
        <p:nvGrpSpPr>
          <p:cNvPr id="38" name="Group 115"/>
          <p:cNvGrpSpPr>
            <a:grpSpLocks/>
          </p:cNvGrpSpPr>
          <p:nvPr/>
        </p:nvGrpSpPr>
        <p:grpSpPr bwMode="auto">
          <a:xfrm>
            <a:off x="2832025" y="1535830"/>
            <a:ext cx="1464924" cy="1112234"/>
            <a:chOff x="3782039" y="2699833"/>
            <a:chExt cx="2100283" cy="383699"/>
          </a:xfrm>
        </p:grpSpPr>
        <p:sp>
          <p:nvSpPr>
            <p:cNvPr id="107" name="Circular Arrow 50"/>
            <p:cNvSpPr/>
            <p:nvPr/>
          </p:nvSpPr>
          <p:spPr bwMode="auto">
            <a:xfrm flipH="1">
              <a:off x="3782039" y="2699833"/>
              <a:ext cx="2085798" cy="366807"/>
            </a:xfrm>
            <a:prstGeom prst="circularArrow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 defTabSz="914363">
                <a:spcBef>
                  <a:spcPct val="50000"/>
                </a:spcBef>
                <a:defRPr/>
              </a:pPr>
              <a:endParaRPr lang="en-US" sz="1600" dirty="0"/>
            </a:p>
          </p:txBody>
        </p:sp>
        <p:sp>
          <p:nvSpPr>
            <p:cNvPr id="108" name="Circular Arrow 107"/>
            <p:cNvSpPr/>
            <p:nvPr/>
          </p:nvSpPr>
          <p:spPr bwMode="auto">
            <a:xfrm flipV="1">
              <a:off x="3796524" y="2716725"/>
              <a:ext cx="2085798" cy="366807"/>
            </a:xfrm>
            <a:prstGeom prst="circularArrow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 defTabSz="914363">
                <a:spcBef>
                  <a:spcPct val="50000"/>
                </a:spcBef>
                <a:defRPr/>
              </a:pPr>
              <a:endParaRPr lang="en-US" sz="1600" dirty="0"/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720516" y="788512"/>
            <a:ext cx="4622087" cy="1317639"/>
            <a:chOff x="720515" y="876124"/>
            <a:chExt cx="4622087" cy="1464043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1014762" y="1566898"/>
              <a:ext cx="432784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5" name="Group 184"/>
            <p:cNvGrpSpPr/>
            <p:nvPr/>
          </p:nvGrpSpPr>
          <p:grpSpPr>
            <a:xfrm>
              <a:off x="720515" y="876124"/>
              <a:ext cx="3088967" cy="1464043"/>
              <a:chOff x="720515" y="876124"/>
              <a:chExt cx="3088967" cy="1464043"/>
            </a:xfrm>
          </p:grpSpPr>
          <p:sp>
            <p:nvSpPr>
              <p:cNvPr id="75" name="Line 101"/>
              <p:cNvSpPr>
                <a:spLocks noChangeShapeType="1"/>
              </p:cNvSpPr>
              <p:nvPr/>
            </p:nvSpPr>
            <p:spPr bwMode="auto">
              <a:xfrm>
                <a:off x="2469584" y="2146048"/>
                <a:ext cx="636023" cy="194119"/>
              </a:xfrm>
              <a:prstGeom prst="line">
                <a:avLst/>
              </a:prstGeom>
              <a:noFill/>
              <a:ln w="9525">
                <a:solidFill>
                  <a:srgbClr val="40404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1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Oval 102"/>
              <p:cNvSpPr>
                <a:spLocks noChangeArrowheads="1"/>
              </p:cNvSpPr>
              <p:nvPr/>
            </p:nvSpPr>
            <p:spPr bwMode="auto">
              <a:xfrm>
                <a:off x="2429246" y="1816588"/>
                <a:ext cx="246259" cy="251308"/>
              </a:xfrm>
              <a:prstGeom prst="ellipse">
                <a:avLst/>
              </a:prstGeom>
              <a:solidFill>
                <a:srgbClr val="66CCFF"/>
              </a:solidFill>
              <a:ln w="9525" algn="ctr">
                <a:solidFill>
                  <a:srgbClr val="40404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0" tIns="0" rIns="0" bIns="0" anchor="ctr"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rgbClr val="FFFFFF"/>
                  </a:buClr>
                  <a:tabLst>
                    <a:tab pos="3946367" algn="l"/>
                  </a:tabLst>
                  <a:defRPr/>
                </a:pPr>
                <a:r>
                  <a:rPr lang="en-US" sz="12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10" name="Freeform 9"/>
              <p:cNvSpPr/>
              <p:nvPr/>
            </p:nvSpPr>
            <p:spPr bwMode="auto">
              <a:xfrm>
                <a:off x="1914284" y="1253086"/>
                <a:ext cx="1895198" cy="465050"/>
              </a:xfrm>
              <a:custGeom>
                <a:avLst/>
                <a:gdLst>
                  <a:gd name="connsiteX0" fmla="*/ 13854 w 2258290"/>
                  <a:gd name="connsiteY0" fmla="*/ 928255 h 928255"/>
                  <a:gd name="connsiteX1" fmla="*/ 0 w 2258290"/>
                  <a:gd name="connsiteY1" fmla="*/ 13855 h 928255"/>
                  <a:gd name="connsiteX2" fmla="*/ 2258290 w 2258290"/>
                  <a:gd name="connsiteY2" fmla="*/ 0 h 928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58290" h="928255">
                    <a:moveTo>
                      <a:pt x="13854" y="928255"/>
                    </a:moveTo>
                    <a:lnTo>
                      <a:pt x="0" y="13855"/>
                    </a:lnTo>
                    <a:lnTo>
                      <a:pt x="2258290" y="0"/>
                    </a:lnTo>
                  </a:path>
                </a:pathLst>
              </a:custGeom>
              <a:noFill/>
              <a:ln w="12700">
                <a:solidFill>
                  <a:srgbClr val="7030A0"/>
                </a:solidFill>
                <a:prstDash val="dash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1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Box 29"/>
              <p:cNvSpPr txBox="1">
                <a:spLocks noChangeArrowheads="1"/>
              </p:cNvSpPr>
              <p:nvPr/>
            </p:nvSpPr>
            <p:spPr bwMode="auto">
              <a:xfrm>
                <a:off x="2093249" y="876124"/>
                <a:ext cx="1175728" cy="615553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2-Way API</a:t>
                </a:r>
              </a:p>
              <a:p>
                <a:pPr algn="ctr"/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With Information </a:t>
                </a:r>
                <a:br>
                  <a:rPr lang="en-US" sz="1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Obfuscation</a:t>
                </a:r>
              </a:p>
            </p:txBody>
          </p:sp>
          <p:sp>
            <p:nvSpPr>
              <p:cNvPr id="15" name="AutoShape 130"/>
              <p:cNvSpPr>
                <a:spLocks noChangeArrowheads="1"/>
              </p:cNvSpPr>
              <p:nvPr/>
            </p:nvSpPr>
            <p:spPr bwMode="auto">
              <a:xfrm>
                <a:off x="720515" y="1706477"/>
                <a:ext cx="1761698" cy="551842"/>
              </a:xfrm>
              <a:prstGeom prst="plus">
                <a:avLst>
                  <a:gd name="adj" fmla="val 14958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Commercial </a:t>
                </a:r>
                <a:r>
                  <a:rPr lang="en-US" sz="1600" kern="0" dirty="0" smtClean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SAS</a:t>
                </a:r>
                <a:br>
                  <a:rPr lang="en-US" sz="1600" kern="0" dirty="0" smtClean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1600" kern="0" dirty="0" smtClean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(CSAS)</a:t>
                </a:r>
                <a:endParaRPr lang="en-US" sz="1600" kern="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84" name="Group 183"/>
          <p:cNvGrpSpPr/>
          <p:nvPr/>
        </p:nvGrpSpPr>
        <p:grpSpPr>
          <a:xfrm>
            <a:off x="3105606" y="429194"/>
            <a:ext cx="5920396" cy="2001414"/>
            <a:chOff x="3105606" y="476882"/>
            <a:chExt cx="5920396" cy="2223793"/>
          </a:xfrm>
        </p:grpSpPr>
        <p:cxnSp>
          <p:nvCxnSpPr>
            <p:cNvPr id="49" name="Straight Connector 48"/>
            <p:cNvCxnSpPr/>
            <p:nvPr/>
          </p:nvCxnSpPr>
          <p:spPr bwMode="auto">
            <a:xfrm flipV="1">
              <a:off x="3581079" y="1359958"/>
              <a:ext cx="429343" cy="7683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3" name="Group 182"/>
            <p:cNvGrpSpPr/>
            <p:nvPr/>
          </p:nvGrpSpPr>
          <p:grpSpPr>
            <a:xfrm>
              <a:off x="3105606" y="476882"/>
              <a:ext cx="5920396" cy="2223793"/>
              <a:chOff x="3105606" y="476882"/>
              <a:chExt cx="5920396" cy="2223793"/>
            </a:xfrm>
          </p:grpSpPr>
          <p:cxnSp>
            <p:nvCxnSpPr>
              <p:cNvPr id="18" name="Straight Connector 17"/>
              <p:cNvCxnSpPr/>
              <p:nvPr/>
            </p:nvCxnSpPr>
            <p:spPr bwMode="auto">
              <a:xfrm flipV="1">
                <a:off x="4015330" y="2067897"/>
                <a:ext cx="491254" cy="25001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8" name="Group 16"/>
              <p:cNvGrpSpPr>
                <a:grpSpLocks/>
              </p:cNvGrpSpPr>
              <p:nvPr/>
            </p:nvGrpSpPr>
            <p:grpSpPr bwMode="auto">
              <a:xfrm>
                <a:off x="3105606" y="2067896"/>
                <a:ext cx="875596" cy="632779"/>
                <a:chOff x="3581399" y="1935433"/>
                <a:chExt cx="1409699" cy="990599"/>
              </a:xfrm>
            </p:grpSpPr>
            <p:sp>
              <p:nvSpPr>
                <p:cNvPr id="79" name="Freeform 80"/>
                <p:cNvSpPr>
                  <a:spLocks/>
                </p:cNvSpPr>
                <p:nvPr/>
              </p:nvSpPr>
              <p:spPr bwMode="auto">
                <a:xfrm>
                  <a:off x="3581399" y="1935433"/>
                  <a:ext cx="1409699" cy="990599"/>
                </a:xfrm>
                <a:custGeom>
                  <a:avLst/>
                  <a:gdLst/>
                  <a:ahLst/>
                  <a:cxnLst>
                    <a:cxn ang="0">
                      <a:pos x="67" y="361"/>
                    </a:cxn>
                    <a:cxn ang="0">
                      <a:pos x="20" y="298"/>
                    </a:cxn>
                    <a:cxn ang="0">
                      <a:pos x="4" y="235"/>
                    </a:cxn>
                    <a:cxn ang="0">
                      <a:pos x="107" y="93"/>
                    </a:cxn>
                    <a:cxn ang="0">
                      <a:pos x="162" y="101"/>
                    </a:cxn>
                    <a:cxn ang="0">
                      <a:pos x="185" y="77"/>
                    </a:cxn>
                    <a:cxn ang="0">
                      <a:pos x="249" y="30"/>
                    </a:cxn>
                    <a:cxn ang="0">
                      <a:pos x="312" y="14"/>
                    </a:cxn>
                    <a:cxn ang="0">
                      <a:pos x="343" y="6"/>
                    </a:cxn>
                    <a:cxn ang="0">
                      <a:pos x="501" y="14"/>
                    </a:cxn>
                    <a:cxn ang="0">
                      <a:pos x="509" y="53"/>
                    </a:cxn>
                    <a:cxn ang="0">
                      <a:pos x="611" y="45"/>
                    </a:cxn>
                    <a:cxn ang="0">
                      <a:pos x="706" y="61"/>
                    </a:cxn>
                    <a:cxn ang="0">
                      <a:pos x="738" y="85"/>
                    </a:cxn>
                    <a:cxn ang="0">
                      <a:pos x="761" y="93"/>
                    </a:cxn>
                    <a:cxn ang="0">
                      <a:pos x="777" y="117"/>
                    </a:cxn>
                    <a:cxn ang="0">
                      <a:pos x="793" y="180"/>
                    </a:cxn>
                    <a:cxn ang="0">
                      <a:pos x="888" y="188"/>
                    </a:cxn>
                    <a:cxn ang="0">
                      <a:pos x="943" y="353"/>
                    </a:cxn>
                    <a:cxn ang="0">
                      <a:pos x="911" y="408"/>
                    </a:cxn>
                    <a:cxn ang="0">
                      <a:pos x="896" y="464"/>
                    </a:cxn>
                    <a:cxn ang="0">
                      <a:pos x="848" y="495"/>
                    </a:cxn>
                    <a:cxn ang="0">
                      <a:pos x="825" y="511"/>
                    </a:cxn>
                    <a:cxn ang="0">
                      <a:pos x="754" y="574"/>
                    </a:cxn>
                    <a:cxn ang="0">
                      <a:pos x="722" y="590"/>
                    </a:cxn>
                    <a:cxn ang="0">
                      <a:pos x="698" y="614"/>
                    </a:cxn>
                    <a:cxn ang="0">
                      <a:pos x="556" y="629"/>
                    </a:cxn>
                    <a:cxn ang="0">
                      <a:pos x="398" y="629"/>
                    </a:cxn>
                    <a:cxn ang="0">
                      <a:pos x="233" y="598"/>
                    </a:cxn>
                    <a:cxn ang="0">
                      <a:pos x="138" y="543"/>
                    </a:cxn>
                    <a:cxn ang="0">
                      <a:pos x="75" y="456"/>
                    </a:cxn>
                    <a:cxn ang="0">
                      <a:pos x="28" y="424"/>
                    </a:cxn>
                    <a:cxn ang="0">
                      <a:pos x="20" y="401"/>
                    </a:cxn>
                    <a:cxn ang="0">
                      <a:pos x="67" y="361"/>
                    </a:cxn>
                  </a:cxnLst>
                  <a:rect l="0" t="0" r="r" b="b"/>
                  <a:pathLst>
                    <a:path w="949" h="637">
                      <a:moveTo>
                        <a:pt x="67" y="361"/>
                      </a:moveTo>
                      <a:cubicBezTo>
                        <a:pt x="57" y="330"/>
                        <a:pt x="37" y="325"/>
                        <a:pt x="20" y="298"/>
                      </a:cubicBezTo>
                      <a:cubicBezTo>
                        <a:pt x="16" y="277"/>
                        <a:pt x="0" y="256"/>
                        <a:pt x="4" y="235"/>
                      </a:cubicBezTo>
                      <a:cubicBezTo>
                        <a:pt x="16" y="164"/>
                        <a:pt x="53" y="133"/>
                        <a:pt x="107" y="93"/>
                      </a:cubicBezTo>
                      <a:cubicBezTo>
                        <a:pt x="125" y="96"/>
                        <a:pt x="144" y="105"/>
                        <a:pt x="162" y="101"/>
                      </a:cubicBezTo>
                      <a:cubicBezTo>
                        <a:pt x="173" y="99"/>
                        <a:pt x="177" y="84"/>
                        <a:pt x="185" y="77"/>
                      </a:cubicBezTo>
                      <a:cubicBezTo>
                        <a:pt x="189" y="73"/>
                        <a:pt x="234" y="35"/>
                        <a:pt x="249" y="30"/>
                      </a:cubicBezTo>
                      <a:cubicBezTo>
                        <a:pt x="269" y="23"/>
                        <a:pt x="291" y="19"/>
                        <a:pt x="312" y="14"/>
                      </a:cubicBezTo>
                      <a:cubicBezTo>
                        <a:pt x="322" y="11"/>
                        <a:pt x="343" y="6"/>
                        <a:pt x="343" y="6"/>
                      </a:cubicBezTo>
                      <a:cubicBezTo>
                        <a:pt x="396" y="9"/>
                        <a:pt x="450" y="0"/>
                        <a:pt x="501" y="14"/>
                      </a:cubicBezTo>
                      <a:cubicBezTo>
                        <a:pt x="514" y="18"/>
                        <a:pt x="496" y="49"/>
                        <a:pt x="509" y="53"/>
                      </a:cubicBezTo>
                      <a:cubicBezTo>
                        <a:pt x="542" y="62"/>
                        <a:pt x="577" y="48"/>
                        <a:pt x="611" y="45"/>
                      </a:cubicBezTo>
                      <a:cubicBezTo>
                        <a:pt x="615" y="46"/>
                        <a:pt x="694" y="56"/>
                        <a:pt x="706" y="61"/>
                      </a:cubicBezTo>
                      <a:cubicBezTo>
                        <a:pt x="718" y="66"/>
                        <a:pt x="726" y="78"/>
                        <a:pt x="738" y="85"/>
                      </a:cubicBezTo>
                      <a:cubicBezTo>
                        <a:pt x="745" y="89"/>
                        <a:pt x="753" y="90"/>
                        <a:pt x="761" y="93"/>
                      </a:cubicBezTo>
                      <a:cubicBezTo>
                        <a:pt x="766" y="101"/>
                        <a:pt x="774" y="108"/>
                        <a:pt x="777" y="117"/>
                      </a:cubicBezTo>
                      <a:cubicBezTo>
                        <a:pt x="784" y="137"/>
                        <a:pt x="775" y="168"/>
                        <a:pt x="793" y="180"/>
                      </a:cubicBezTo>
                      <a:cubicBezTo>
                        <a:pt x="820" y="197"/>
                        <a:pt x="856" y="185"/>
                        <a:pt x="888" y="188"/>
                      </a:cubicBezTo>
                      <a:cubicBezTo>
                        <a:pt x="949" y="249"/>
                        <a:pt x="935" y="246"/>
                        <a:pt x="943" y="353"/>
                      </a:cubicBezTo>
                      <a:cubicBezTo>
                        <a:pt x="934" y="372"/>
                        <a:pt x="919" y="389"/>
                        <a:pt x="911" y="408"/>
                      </a:cubicBezTo>
                      <a:cubicBezTo>
                        <a:pt x="903" y="426"/>
                        <a:pt x="910" y="450"/>
                        <a:pt x="896" y="464"/>
                      </a:cubicBezTo>
                      <a:cubicBezTo>
                        <a:pt x="883" y="477"/>
                        <a:pt x="864" y="484"/>
                        <a:pt x="848" y="495"/>
                      </a:cubicBezTo>
                      <a:cubicBezTo>
                        <a:pt x="840" y="500"/>
                        <a:pt x="825" y="511"/>
                        <a:pt x="825" y="511"/>
                      </a:cubicBezTo>
                      <a:cubicBezTo>
                        <a:pt x="813" y="548"/>
                        <a:pt x="788" y="559"/>
                        <a:pt x="754" y="574"/>
                      </a:cubicBezTo>
                      <a:cubicBezTo>
                        <a:pt x="743" y="579"/>
                        <a:pt x="732" y="583"/>
                        <a:pt x="722" y="590"/>
                      </a:cubicBezTo>
                      <a:cubicBezTo>
                        <a:pt x="713" y="597"/>
                        <a:pt x="708" y="608"/>
                        <a:pt x="698" y="614"/>
                      </a:cubicBezTo>
                      <a:cubicBezTo>
                        <a:pt x="657" y="637"/>
                        <a:pt x="603" y="626"/>
                        <a:pt x="556" y="629"/>
                      </a:cubicBezTo>
                      <a:cubicBezTo>
                        <a:pt x="498" y="614"/>
                        <a:pt x="457" y="617"/>
                        <a:pt x="398" y="629"/>
                      </a:cubicBezTo>
                      <a:cubicBezTo>
                        <a:pt x="307" y="622"/>
                        <a:pt x="300" y="621"/>
                        <a:pt x="233" y="598"/>
                      </a:cubicBezTo>
                      <a:cubicBezTo>
                        <a:pt x="194" y="567"/>
                        <a:pt x="176" y="567"/>
                        <a:pt x="138" y="543"/>
                      </a:cubicBezTo>
                      <a:cubicBezTo>
                        <a:pt x="119" y="517"/>
                        <a:pt x="99" y="477"/>
                        <a:pt x="75" y="456"/>
                      </a:cubicBezTo>
                      <a:cubicBezTo>
                        <a:pt x="61" y="443"/>
                        <a:pt x="28" y="424"/>
                        <a:pt x="28" y="424"/>
                      </a:cubicBezTo>
                      <a:cubicBezTo>
                        <a:pt x="25" y="416"/>
                        <a:pt x="20" y="409"/>
                        <a:pt x="20" y="401"/>
                      </a:cubicBezTo>
                      <a:cubicBezTo>
                        <a:pt x="20" y="364"/>
                        <a:pt x="48" y="380"/>
                        <a:pt x="67" y="361"/>
                      </a:cubicBez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solidFill>
                    <a:srgbClr val="40404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10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0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3802088" y="2266947"/>
                  <a:ext cx="968322" cy="44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50" kern="0" dirty="0">
                      <a:solidFill>
                        <a:sysClr val="windowText" lastClr="000000"/>
                      </a:solidFill>
                      <a:latin typeface="Times New Roman" pitchFamily="18" charset="0"/>
                      <a:cs typeface="Times New Roman" pitchFamily="18" charset="0"/>
                    </a:rPr>
                    <a:t>Internet</a:t>
                  </a:r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3746339" y="476882"/>
                <a:ext cx="5279663" cy="1283180"/>
                <a:chOff x="3746339" y="476882"/>
                <a:chExt cx="5279663" cy="1283180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7393032" y="476882"/>
                  <a:ext cx="1591298" cy="989947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/>
                </a:p>
              </p:txBody>
            </p:sp>
            <p:grpSp>
              <p:nvGrpSpPr>
                <p:cNvPr id="6" name="Group 5"/>
                <p:cNvGrpSpPr/>
                <p:nvPr/>
              </p:nvGrpSpPr>
              <p:grpSpPr>
                <a:xfrm>
                  <a:off x="7507815" y="580433"/>
                  <a:ext cx="1518187" cy="816797"/>
                  <a:chOff x="7201472" y="370245"/>
                  <a:chExt cx="1891065" cy="1047758"/>
                </a:xfrm>
              </p:grpSpPr>
              <p:sp>
                <p:nvSpPr>
                  <p:cNvPr id="173" name="Rectangle 4"/>
                  <p:cNvSpPr/>
                  <p:nvPr/>
                </p:nvSpPr>
                <p:spPr bwMode="auto">
                  <a:xfrm>
                    <a:off x="7201472" y="370245"/>
                    <a:ext cx="1071030" cy="464596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1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pic>
                <p:nvPicPr>
                  <p:cNvPr id="174" name="Picture 126" descr="https://encrypted-tbn1.gstatic.com/images?q=tbn:ANd9GcRRPptxusXE7LNmC9ae-MUCEIbKfzTQVdyzNUEakyrdFr6EzGMsWg"/>
                  <p:cNvPicPr>
                    <a:picLocks noChangeAspect="1" noChangeArrowheads="1"/>
                  </p:cNvPicPr>
                  <p:nvPr/>
                </p:nvPicPr>
                <p:blipFill>
                  <a:blip r:embed="rId4"/>
                  <a:srcRect/>
                  <a:stretch>
                    <a:fillRect/>
                  </a:stretch>
                </p:blipFill>
                <p:spPr bwMode="auto">
                  <a:xfrm>
                    <a:off x="7399769" y="448134"/>
                    <a:ext cx="247808" cy="3209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175" name="Picture 127" descr="C:\Documents and Settings\milind\Local Settings\Temporary Internet Files\Content.IE5\V7Q95UXW\MC900197562[1].wmf"/>
                  <p:cNvPicPr>
                    <a:picLocks noChangeAspect="1" noChangeArrowheads="1"/>
                  </p:cNvPicPr>
                  <p:nvPr/>
                </p:nvPicPr>
                <p:blipFill>
                  <a:blip r:embed="rId5"/>
                  <a:srcRect/>
                  <a:stretch>
                    <a:fillRect/>
                  </a:stretch>
                </p:blipFill>
                <p:spPr bwMode="auto">
                  <a:xfrm flipH="1">
                    <a:off x="7865162" y="389564"/>
                    <a:ext cx="297370" cy="4381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76" name="Text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277480" y="389563"/>
                    <a:ext cx="815057" cy="59220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50" dirty="0">
                        <a:latin typeface="Times New Roman" pitchFamily="18" charset="0"/>
                        <a:cs typeface="Times New Roman" pitchFamily="18" charset="0"/>
                      </a:rPr>
                      <a:t>Federal </a:t>
                    </a:r>
                  </a:p>
                  <a:p>
                    <a:pPr algn="ctr"/>
                    <a:r>
                      <a:rPr lang="en-US" sz="1050" dirty="0">
                        <a:latin typeface="Times New Roman" pitchFamily="18" charset="0"/>
                        <a:cs typeface="Times New Roman" pitchFamily="18" charset="0"/>
                      </a:rPr>
                      <a:t>Xmitters</a:t>
                    </a:r>
                  </a:p>
                </p:txBody>
              </p:sp>
              <p:sp>
                <p:nvSpPr>
                  <p:cNvPr id="177" name="Rectangle 4"/>
                  <p:cNvSpPr/>
                  <p:nvPr/>
                </p:nvSpPr>
                <p:spPr bwMode="auto">
                  <a:xfrm>
                    <a:off x="7216619" y="953407"/>
                    <a:ext cx="1311615" cy="464596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952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US" sz="11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FSS</a:t>
                    </a:r>
                  </a:p>
                  <a:p>
                    <a:pPr algn="ctr">
                      <a:defRPr/>
                    </a:pPr>
                    <a:r>
                      <a:rPr lang="en-US" sz="11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Earth station</a:t>
                    </a:r>
                    <a:endParaRPr lang="en-US" sz="11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9" name="Rounded Rectangle 8"/>
                <p:cNvSpPr/>
                <p:nvPr/>
              </p:nvSpPr>
              <p:spPr bwMode="auto">
                <a:xfrm>
                  <a:off x="3818324" y="714495"/>
                  <a:ext cx="1524278" cy="645464"/>
                </a:xfrm>
                <a:prstGeom prst="round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6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Federal </a:t>
                  </a:r>
                  <a:r>
                    <a:rPr lang="en-US" sz="16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SAS</a:t>
                  </a:r>
                  <a:br>
                    <a:rPr lang="en-US" sz="16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</a:br>
                  <a:r>
                    <a:rPr lang="en-US" sz="16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(FSAS)</a:t>
                  </a:r>
                  <a:endParaRPr lang="en-US" sz="1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" name="Oval 102"/>
                <p:cNvSpPr>
                  <a:spLocks noChangeArrowheads="1"/>
                </p:cNvSpPr>
                <p:nvPr/>
              </p:nvSpPr>
              <p:spPr bwMode="auto">
                <a:xfrm>
                  <a:off x="3746339" y="589487"/>
                  <a:ext cx="246259" cy="250013"/>
                </a:xfrm>
                <a:prstGeom prst="ellipse">
                  <a:avLst/>
                </a:prstGeom>
                <a:solidFill>
                  <a:srgbClr val="66CCFF"/>
                </a:solidFill>
                <a:ln w="9525" algn="ctr">
                  <a:solidFill>
                    <a:srgbClr val="40404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lIns="0" tIns="0" rIns="0" bIns="0" anchor="ctr"/>
                <a:lstStyle/>
                <a:p>
                  <a:pPr algn="ctr" fontAlgn="auto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1200"/>
                    </a:spcAft>
                    <a:buClr>
                      <a:srgbClr val="FFFFFF"/>
                    </a:buClr>
                    <a:tabLst>
                      <a:tab pos="3946367" algn="l"/>
                    </a:tabLst>
                    <a:defRPr/>
                  </a:pPr>
                  <a:r>
                    <a:rPr lang="en-US" sz="1200" kern="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cxnSp>
              <p:nvCxnSpPr>
                <p:cNvPr id="13" name="Straight Connector 12"/>
                <p:cNvCxnSpPr>
                  <a:stCxn id="9" idx="3"/>
                  <a:endCxn id="46" idx="1"/>
                </p:cNvCxnSpPr>
                <p:nvPr/>
              </p:nvCxnSpPr>
              <p:spPr bwMode="auto">
                <a:xfrm flipV="1">
                  <a:off x="5342602" y="845307"/>
                  <a:ext cx="210200" cy="1919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 flipH="1" flipV="1">
                  <a:off x="4696277" y="1325997"/>
                  <a:ext cx="6054" cy="3921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Box 46"/>
                <p:cNvSpPr txBox="1">
                  <a:spLocks noChangeArrowheads="1"/>
                </p:cNvSpPr>
                <p:nvPr/>
              </p:nvSpPr>
              <p:spPr bwMode="auto">
                <a:xfrm>
                  <a:off x="5552802" y="537531"/>
                  <a:ext cx="1334529" cy="615553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Times New Roman" pitchFamily="18" charset="0"/>
                      <a:cs typeface="Times New Roman" pitchFamily="18" charset="0"/>
                    </a:rPr>
                    <a:t>Environment</a:t>
                  </a:r>
                </a:p>
                <a:p>
                  <a:pPr algn="ctr"/>
                  <a:r>
                    <a:rPr lang="en-US" sz="1000" dirty="0" smtClean="0">
                      <a:latin typeface="Times New Roman" pitchFamily="18" charset="0"/>
                      <a:cs typeface="Times New Roman" pitchFamily="18" charset="0"/>
                    </a:rPr>
                    <a:t>Sensing Capability (ESC)</a:t>
                  </a:r>
                  <a:endParaRPr lang="en-US" sz="1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7" name="Lightning Bolt 46"/>
                <p:cNvSpPr/>
                <p:nvPr/>
              </p:nvSpPr>
              <p:spPr>
                <a:xfrm rot="9932742">
                  <a:off x="6855079" y="873115"/>
                  <a:ext cx="653899" cy="139004"/>
                </a:xfrm>
                <a:prstGeom prst="lightningBolt">
                  <a:avLst/>
                </a:prstGeom>
                <a:solidFill>
                  <a:srgbClr val="FF0000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 dirty="0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478438" y="1302739"/>
                  <a:ext cx="162416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 smtClean="0"/>
                    <a:t>Explicit information</a:t>
                  </a:r>
                  <a:endParaRPr lang="en-US" sz="1200" b="1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4465384" y="1503582"/>
                  <a:ext cx="614271" cy="256480"/>
                </a:xfrm>
                <a:prstGeom prst="rect">
                  <a:avLst/>
                </a:prstGeom>
                <a:solidFill>
                  <a:srgbClr val="FFC000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900" dirty="0" smtClean="0"/>
                    <a:t>Optional</a:t>
                  </a:r>
                  <a:endParaRPr lang="en-US" sz="900" dirty="0"/>
                </a:p>
              </p:txBody>
            </p:sp>
            <p:cxnSp>
              <p:nvCxnSpPr>
                <p:cNvPr id="51" name="Straight Arrow Connector 50"/>
                <p:cNvCxnSpPr/>
                <p:nvPr/>
              </p:nvCxnSpPr>
              <p:spPr>
                <a:xfrm>
                  <a:off x="5342602" y="1216139"/>
                  <a:ext cx="2082931" cy="0"/>
                </a:xfrm>
                <a:prstGeom prst="straightConnector1">
                  <a:avLst/>
                </a:prstGeom>
                <a:ln>
                  <a:prstDash val="dash"/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" name="Group 97"/>
              <p:cNvGrpSpPr>
                <a:grpSpLocks/>
              </p:cNvGrpSpPr>
              <p:nvPr/>
            </p:nvGrpSpPr>
            <p:grpSpPr bwMode="auto">
              <a:xfrm>
                <a:off x="4330257" y="1718137"/>
                <a:ext cx="1082275" cy="611675"/>
                <a:chOff x="5638800" y="1295400"/>
                <a:chExt cx="1523394" cy="932195"/>
              </a:xfrm>
            </p:grpSpPr>
            <p:sp>
              <p:nvSpPr>
                <p:cNvPr id="53" name="Freeform 80"/>
                <p:cNvSpPr>
                  <a:spLocks/>
                </p:cNvSpPr>
                <p:nvPr/>
              </p:nvSpPr>
              <p:spPr bwMode="auto">
                <a:xfrm>
                  <a:off x="5638800" y="1295400"/>
                  <a:ext cx="1523394" cy="923926"/>
                </a:xfrm>
                <a:custGeom>
                  <a:avLst/>
                  <a:gdLst/>
                  <a:ahLst/>
                  <a:cxnLst>
                    <a:cxn ang="0">
                      <a:pos x="67" y="361"/>
                    </a:cxn>
                    <a:cxn ang="0">
                      <a:pos x="20" y="298"/>
                    </a:cxn>
                    <a:cxn ang="0">
                      <a:pos x="4" y="235"/>
                    </a:cxn>
                    <a:cxn ang="0">
                      <a:pos x="107" y="93"/>
                    </a:cxn>
                    <a:cxn ang="0">
                      <a:pos x="162" y="101"/>
                    </a:cxn>
                    <a:cxn ang="0">
                      <a:pos x="185" y="77"/>
                    </a:cxn>
                    <a:cxn ang="0">
                      <a:pos x="249" y="30"/>
                    </a:cxn>
                    <a:cxn ang="0">
                      <a:pos x="312" y="14"/>
                    </a:cxn>
                    <a:cxn ang="0">
                      <a:pos x="343" y="6"/>
                    </a:cxn>
                    <a:cxn ang="0">
                      <a:pos x="501" y="14"/>
                    </a:cxn>
                    <a:cxn ang="0">
                      <a:pos x="509" y="53"/>
                    </a:cxn>
                    <a:cxn ang="0">
                      <a:pos x="611" y="45"/>
                    </a:cxn>
                    <a:cxn ang="0">
                      <a:pos x="706" y="61"/>
                    </a:cxn>
                    <a:cxn ang="0">
                      <a:pos x="738" y="85"/>
                    </a:cxn>
                    <a:cxn ang="0">
                      <a:pos x="761" y="93"/>
                    </a:cxn>
                    <a:cxn ang="0">
                      <a:pos x="777" y="117"/>
                    </a:cxn>
                    <a:cxn ang="0">
                      <a:pos x="793" y="180"/>
                    </a:cxn>
                    <a:cxn ang="0">
                      <a:pos x="888" y="188"/>
                    </a:cxn>
                    <a:cxn ang="0">
                      <a:pos x="943" y="353"/>
                    </a:cxn>
                    <a:cxn ang="0">
                      <a:pos x="911" y="408"/>
                    </a:cxn>
                    <a:cxn ang="0">
                      <a:pos x="896" y="464"/>
                    </a:cxn>
                    <a:cxn ang="0">
                      <a:pos x="848" y="495"/>
                    </a:cxn>
                    <a:cxn ang="0">
                      <a:pos x="825" y="511"/>
                    </a:cxn>
                    <a:cxn ang="0">
                      <a:pos x="754" y="574"/>
                    </a:cxn>
                    <a:cxn ang="0">
                      <a:pos x="722" y="590"/>
                    </a:cxn>
                    <a:cxn ang="0">
                      <a:pos x="698" y="614"/>
                    </a:cxn>
                    <a:cxn ang="0">
                      <a:pos x="556" y="629"/>
                    </a:cxn>
                    <a:cxn ang="0">
                      <a:pos x="398" y="629"/>
                    </a:cxn>
                    <a:cxn ang="0">
                      <a:pos x="233" y="598"/>
                    </a:cxn>
                    <a:cxn ang="0">
                      <a:pos x="138" y="543"/>
                    </a:cxn>
                    <a:cxn ang="0">
                      <a:pos x="75" y="456"/>
                    </a:cxn>
                    <a:cxn ang="0">
                      <a:pos x="28" y="424"/>
                    </a:cxn>
                    <a:cxn ang="0">
                      <a:pos x="20" y="401"/>
                    </a:cxn>
                    <a:cxn ang="0">
                      <a:pos x="67" y="361"/>
                    </a:cxn>
                  </a:cxnLst>
                  <a:rect l="0" t="0" r="r" b="b"/>
                  <a:pathLst>
                    <a:path w="949" h="637">
                      <a:moveTo>
                        <a:pt x="67" y="361"/>
                      </a:moveTo>
                      <a:cubicBezTo>
                        <a:pt x="57" y="330"/>
                        <a:pt x="37" y="325"/>
                        <a:pt x="20" y="298"/>
                      </a:cubicBezTo>
                      <a:cubicBezTo>
                        <a:pt x="16" y="277"/>
                        <a:pt x="0" y="256"/>
                        <a:pt x="4" y="235"/>
                      </a:cubicBezTo>
                      <a:cubicBezTo>
                        <a:pt x="16" y="164"/>
                        <a:pt x="53" y="133"/>
                        <a:pt x="107" y="93"/>
                      </a:cubicBezTo>
                      <a:cubicBezTo>
                        <a:pt x="125" y="96"/>
                        <a:pt x="144" y="105"/>
                        <a:pt x="162" y="101"/>
                      </a:cubicBezTo>
                      <a:cubicBezTo>
                        <a:pt x="173" y="99"/>
                        <a:pt x="177" y="84"/>
                        <a:pt x="185" y="77"/>
                      </a:cubicBezTo>
                      <a:cubicBezTo>
                        <a:pt x="189" y="73"/>
                        <a:pt x="234" y="35"/>
                        <a:pt x="249" y="30"/>
                      </a:cubicBezTo>
                      <a:cubicBezTo>
                        <a:pt x="269" y="23"/>
                        <a:pt x="291" y="19"/>
                        <a:pt x="312" y="14"/>
                      </a:cubicBezTo>
                      <a:cubicBezTo>
                        <a:pt x="322" y="11"/>
                        <a:pt x="343" y="6"/>
                        <a:pt x="343" y="6"/>
                      </a:cubicBezTo>
                      <a:cubicBezTo>
                        <a:pt x="396" y="9"/>
                        <a:pt x="450" y="0"/>
                        <a:pt x="501" y="14"/>
                      </a:cubicBezTo>
                      <a:cubicBezTo>
                        <a:pt x="514" y="18"/>
                        <a:pt x="496" y="49"/>
                        <a:pt x="509" y="53"/>
                      </a:cubicBezTo>
                      <a:cubicBezTo>
                        <a:pt x="542" y="62"/>
                        <a:pt x="577" y="48"/>
                        <a:pt x="611" y="45"/>
                      </a:cubicBezTo>
                      <a:cubicBezTo>
                        <a:pt x="615" y="46"/>
                        <a:pt x="694" y="56"/>
                        <a:pt x="706" y="61"/>
                      </a:cubicBezTo>
                      <a:cubicBezTo>
                        <a:pt x="718" y="66"/>
                        <a:pt x="726" y="78"/>
                        <a:pt x="738" y="85"/>
                      </a:cubicBezTo>
                      <a:cubicBezTo>
                        <a:pt x="745" y="89"/>
                        <a:pt x="753" y="90"/>
                        <a:pt x="761" y="93"/>
                      </a:cubicBezTo>
                      <a:cubicBezTo>
                        <a:pt x="766" y="101"/>
                        <a:pt x="774" y="108"/>
                        <a:pt x="777" y="117"/>
                      </a:cubicBezTo>
                      <a:cubicBezTo>
                        <a:pt x="784" y="137"/>
                        <a:pt x="775" y="168"/>
                        <a:pt x="793" y="180"/>
                      </a:cubicBezTo>
                      <a:cubicBezTo>
                        <a:pt x="820" y="197"/>
                        <a:pt x="856" y="185"/>
                        <a:pt x="888" y="188"/>
                      </a:cubicBezTo>
                      <a:cubicBezTo>
                        <a:pt x="949" y="249"/>
                        <a:pt x="935" y="246"/>
                        <a:pt x="943" y="353"/>
                      </a:cubicBezTo>
                      <a:cubicBezTo>
                        <a:pt x="934" y="372"/>
                        <a:pt x="919" y="389"/>
                        <a:pt x="911" y="408"/>
                      </a:cubicBezTo>
                      <a:cubicBezTo>
                        <a:pt x="903" y="426"/>
                        <a:pt x="910" y="450"/>
                        <a:pt x="896" y="464"/>
                      </a:cubicBezTo>
                      <a:cubicBezTo>
                        <a:pt x="883" y="477"/>
                        <a:pt x="864" y="484"/>
                        <a:pt x="848" y="495"/>
                      </a:cubicBezTo>
                      <a:cubicBezTo>
                        <a:pt x="840" y="500"/>
                        <a:pt x="825" y="511"/>
                        <a:pt x="825" y="511"/>
                      </a:cubicBezTo>
                      <a:cubicBezTo>
                        <a:pt x="813" y="548"/>
                        <a:pt x="788" y="559"/>
                        <a:pt x="754" y="574"/>
                      </a:cubicBezTo>
                      <a:cubicBezTo>
                        <a:pt x="743" y="579"/>
                        <a:pt x="732" y="583"/>
                        <a:pt x="722" y="590"/>
                      </a:cubicBezTo>
                      <a:cubicBezTo>
                        <a:pt x="713" y="597"/>
                        <a:pt x="708" y="608"/>
                        <a:pt x="698" y="614"/>
                      </a:cubicBezTo>
                      <a:cubicBezTo>
                        <a:pt x="657" y="637"/>
                        <a:pt x="603" y="626"/>
                        <a:pt x="556" y="629"/>
                      </a:cubicBezTo>
                      <a:cubicBezTo>
                        <a:pt x="498" y="614"/>
                        <a:pt x="457" y="617"/>
                        <a:pt x="398" y="629"/>
                      </a:cubicBezTo>
                      <a:cubicBezTo>
                        <a:pt x="307" y="622"/>
                        <a:pt x="300" y="621"/>
                        <a:pt x="233" y="598"/>
                      </a:cubicBezTo>
                      <a:cubicBezTo>
                        <a:pt x="194" y="567"/>
                        <a:pt x="176" y="567"/>
                        <a:pt x="138" y="543"/>
                      </a:cubicBezTo>
                      <a:cubicBezTo>
                        <a:pt x="119" y="517"/>
                        <a:pt x="99" y="477"/>
                        <a:pt x="75" y="456"/>
                      </a:cubicBezTo>
                      <a:cubicBezTo>
                        <a:pt x="61" y="443"/>
                        <a:pt x="28" y="424"/>
                        <a:pt x="28" y="424"/>
                      </a:cubicBezTo>
                      <a:cubicBezTo>
                        <a:pt x="25" y="416"/>
                        <a:pt x="20" y="409"/>
                        <a:pt x="20" y="401"/>
                      </a:cubicBezTo>
                      <a:cubicBezTo>
                        <a:pt x="20" y="364"/>
                        <a:pt x="48" y="380"/>
                        <a:pt x="67" y="361"/>
                      </a:cubicBez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solidFill>
                    <a:srgbClr val="40404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50" kern="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4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5760111" y="1550073"/>
                  <a:ext cx="1342987" cy="67752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kern="0" dirty="0">
                      <a:solidFill>
                        <a:sysClr val="windowText" lastClr="000000"/>
                      </a:solidFill>
                      <a:latin typeface="Times New Roman" pitchFamily="18" charset="0"/>
                      <a:cs typeface="Times New Roman" pitchFamily="18" charset="0"/>
                    </a:rPr>
                    <a:t>Federal Secure</a:t>
                  </a:r>
                </a:p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kern="0" dirty="0">
                      <a:solidFill>
                        <a:sysClr val="windowText" lastClr="000000"/>
                      </a:solidFill>
                      <a:latin typeface="Times New Roman" pitchFamily="18" charset="0"/>
                      <a:cs typeface="Times New Roman" pitchFamily="18" charset="0"/>
                    </a:rPr>
                    <a:t>Network</a:t>
                  </a:r>
                </a:p>
              </p:txBody>
            </p:sp>
          </p:grpSp>
        </p:grpSp>
      </p:grpSp>
      <p:sp>
        <p:nvSpPr>
          <p:cNvPr id="2" name="TextBox 1"/>
          <p:cNvSpPr txBox="1"/>
          <p:nvPr/>
        </p:nvSpPr>
        <p:spPr>
          <a:xfrm>
            <a:off x="5237442" y="4192834"/>
            <a:ext cx="3858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Chang </a:t>
            </a:r>
            <a:r>
              <a:rPr lang="en-US" sz="800" dirty="0" err="1"/>
              <a:t>Wook</a:t>
            </a:r>
            <a:r>
              <a:rPr lang="en-US" sz="800" dirty="0"/>
              <a:t> Kim,  </a:t>
            </a:r>
            <a:r>
              <a:rPr lang="en-US" sz="800" dirty="0" err="1"/>
              <a:t>Jihoon</a:t>
            </a:r>
            <a:r>
              <a:rPr lang="en-US" sz="800" dirty="0"/>
              <a:t> </a:t>
            </a:r>
            <a:r>
              <a:rPr lang="en-US" sz="800" dirty="0" err="1"/>
              <a:t>Ryoo</a:t>
            </a:r>
            <a:r>
              <a:rPr lang="en-US" sz="800" dirty="0"/>
              <a:t> </a:t>
            </a:r>
            <a:r>
              <a:rPr lang="en-US" sz="800" dirty="0" smtClean="0"/>
              <a:t>and Milind M. </a:t>
            </a:r>
            <a:r>
              <a:rPr lang="en-US" sz="800" dirty="0"/>
              <a:t>Buddhikot,</a:t>
            </a:r>
            <a:r>
              <a:rPr lang="en-US" sz="800" i="1" dirty="0"/>
              <a:t> </a:t>
            </a:r>
            <a:endParaRPr lang="en-US" sz="800" i="1" dirty="0" smtClean="0"/>
          </a:p>
          <a:p>
            <a:r>
              <a:rPr lang="en-US" sz="800" b="1" dirty="0" smtClean="0"/>
              <a:t>“</a:t>
            </a:r>
            <a:r>
              <a:rPr lang="en-US" sz="800" b="1" dirty="0"/>
              <a:t>Design and Implementation of an End-to-End Architecture for 3.5 GHz Shared Spectrum,”</a:t>
            </a:r>
            <a:r>
              <a:rPr lang="en-US" sz="800" dirty="0"/>
              <a:t>  </a:t>
            </a:r>
            <a:r>
              <a:rPr lang="en-US" sz="800" i="1" dirty="0" smtClean="0"/>
              <a:t>7th </a:t>
            </a:r>
            <a:r>
              <a:rPr lang="en-US" sz="800" i="1" dirty="0"/>
              <a:t>IEEE </a:t>
            </a:r>
            <a:r>
              <a:rPr lang="en-US" sz="800" i="1" dirty="0" smtClean="0"/>
              <a:t>BL SAS</a:t>
            </a:r>
            <a:r>
              <a:rPr lang="en-US" sz="800" dirty="0" smtClean="0"/>
              <a:t>, </a:t>
            </a:r>
            <a:r>
              <a:rPr lang="en-US" sz="800" dirty="0"/>
              <a:t>Nov 29-Oct 2, </a:t>
            </a:r>
            <a:r>
              <a:rPr lang="en-US" sz="800" dirty="0" smtClean="0"/>
              <a:t>2015.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523234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Presentations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sz="2000" dirty="0"/>
              <a:t>Mike Cotton – NIST ITS </a:t>
            </a:r>
          </a:p>
          <a:p>
            <a:r>
              <a:rPr lang="en-US" sz="2000" dirty="0"/>
              <a:t>Preston Marshall – Google </a:t>
            </a:r>
          </a:p>
          <a:p>
            <a:r>
              <a:rPr lang="en-US" sz="2000" dirty="0"/>
              <a:t>Greg Buchwald – Motorola Solutions </a:t>
            </a:r>
          </a:p>
          <a:p>
            <a:r>
              <a:rPr lang="en-US" sz="2000" dirty="0"/>
              <a:t>Paul Brown – Paradigm4</a:t>
            </a:r>
          </a:p>
          <a:p>
            <a:r>
              <a:rPr lang="en-US" sz="2000" dirty="0"/>
              <a:t>Joydeep Acharya – Hitachi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0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/>
              <a:t>Single most important problem in your judgment that community should address</a:t>
            </a:r>
          </a:p>
          <a:p>
            <a:r>
              <a:rPr lang="en-US" dirty="0" smtClean="0"/>
              <a:t>What </a:t>
            </a:r>
            <a:r>
              <a:rPr lang="en-US" dirty="0"/>
              <a:t>are the implications of limitations of  database technologies on distributed sensor data collection and </a:t>
            </a:r>
            <a:r>
              <a:rPr lang="en-US" dirty="0" smtClean="0"/>
              <a:t>querying?</a:t>
            </a:r>
          </a:p>
          <a:p>
            <a:r>
              <a:rPr lang="en-US" dirty="0" smtClean="0"/>
              <a:t>Challenges </a:t>
            </a:r>
            <a:r>
              <a:rPr lang="en-US" dirty="0"/>
              <a:t>in managing ‘Sea of ordinary  sensors’ and resulting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Scheduling sensing</a:t>
            </a:r>
          </a:p>
          <a:p>
            <a:pPr lvl="1"/>
            <a:r>
              <a:rPr lang="en-US" dirty="0" smtClean="0"/>
              <a:t>Time constants over which  control loop can functions : 10s of </a:t>
            </a:r>
            <a:r>
              <a:rPr lang="en-US" dirty="0" err="1" smtClean="0"/>
              <a:t>secs</a:t>
            </a:r>
            <a:r>
              <a:rPr lang="en-US" dirty="0" smtClean="0"/>
              <a:t> vs. </a:t>
            </a:r>
            <a:r>
              <a:rPr lang="en-US" dirty="0" err="1" smtClean="0"/>
              <a:t>mins</a:t>
            </a:r>
            <a:endParaRPr lang="en-US" dirty="0" smtClean="0"/>
          </a:p>
          <a:p>
            <a:r>
              <a:rPr lang="en-US" dirty="0" smtClean="0"/>
              <a:t>Basic capabilities in low cost sensors in UE and APs – “can” vs. “should” vs. “will”</a:t>
            </a:r>
          </a:p>
          <a:p>
            <a:r>
              <a:rPr lang="en-US" dirty="0" smtClean="0"/>
              <a:t>Sub-6 GHz spectrum has been focus. </a:t>
            </a:r>
            <a:r>
              <a:rPr lang="en-US" dirty="0" err="1" smtClean="0"/>
              <a:t>cmWave</a:t>
            </a:r>
            <a:r>
              <a:rPr lang="en-US" dirty="0" smtClean="0"/>
              <a:t> and </a:t>
            </a:r>
            <a:r>
              <a:rPr lang="en-US" dirty="0" err="1" smtClean="0"/>
              <a:t>mmWave</a:t>
            </a:r>
            <a:r>
              <a:rPr lang="en-US" dirty="0" smtClean="0"/>
              <a:t> present altogether different  landscape. Does sensing play role in defining architecture  especially when channel widths are large and harmonized spectrum may be small in amount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38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8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kia_Pure_PPT_CORP_V2">
  <a:themeElements>
    <a:clrScheme name="Nokia 120515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Pure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 fontAlgn="auto">
          <a:spcBef>
            <a:spcPts val="0"/>
          </a:spcBef>
          <a:spcAft>
            <a:spcPts val="0"/>
          </a:spcAft>
          <a:defRPr sz="1200" dirty="0" err="1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marR="0" algn="l" defTabSz="457200" rtl="0" eaLnBrk="1" fontAlgn="base" latinLnBrk="0" hangingPunct="1">
          <a:lnSpc>
            <a:spcPct val="100000"/>
          </a:lnSpc>
          <a:spcBef>
            <a:spcPts val="0"/>
          </a:spcBef>
          <a:spcAft>
            <a:spcPct val="0"/>
          </a:spcAft>
          <a:buClr>
            <a:srgbClr val="001135"/>
          </a:buClr>
          <a:buSzTx/>
          <a:tabLst/>
          <a:defRPr sz="1400" dirty="0" smtClean="0">
            <a:solidFill>
              <a:schemeClr val="tx2"/>
            </a:solidFill>
            <a:latin typeface="+mn-lt"/>
            <a:ea typeface="Nokia Pure Text" panose="020B0503020202020204" pitchFamily="34" charset="0"/>
            <a:cs typeface="Nokia Pure Headline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_Pure_PPT_CORP_V3.1" id="{655C0B4C-DD58-4366-A06D-BF0A1B81A469}" vid="{6AA74208-B53C-4696-ADC1-7541119D5A96}"/>
    </a:ext>
  </a:extLst>
</a:theme>
</file>

<file path=ppt/theme/theme2.xml><?xml version="1.0" encoding="utf-8"?>
<a:theme xmlns:a="http://schemas.openxmlformats.org/drawingml/2006/main" name="Nokia Master Blue Background">
  <a:themeElements>
    <a:clrScheme name="Nokia 120515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Pure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bg2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9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_Pure_PPT_CORP_V3.1" id="{655C0B4C-DD58-4366-A06D-BF0A1B81A469}" vid="{0014268F-4AA0-40E4-9A1C-DE908DD31C6B}"/>
    </a:ext>
  </a:extLst>
</a:theme>
</file>

<file path=ppt/theme/theme3.xml><?xml version="1.0" encoding="utf-8"?>
<a:theme xmlns:a="http://schemas.openxmlformats.org/drawingml/2006/main" name="2_Nokia Master Blue Background">
  <a:themeElements>
    <a:clrScheme name="Nokia 120515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Pure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bg2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9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_Pure_PPT_CORP_V3.1" id="{655C0B4C-DD58-4366-A06D-BF0A1B81A469}" vid="{8F31C629-EC6E-4393-810E-F49A1DA42255}"/>
    </a:ext>
  </a:extLst>
</a:theme>
</file>

<file path=ppt/theme/theme4.xml><?xml version="1.0" encoding="utf-8"?>
<a:theme xmlns:a="http://schemas.openxmlformats.org/drawingml/2006/main" name="5. Final Slide Blue">
  <a:themeElements>
    <a:clrScheme name="Nokia 120515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okia_Pure_PPT_CORP_V3.1" id="{655C0B4C-DD58-4366-A06D-BF0A1B81A469}" vid="{2CBD20D3-E00C-4FAE-BD3B-3916D1FEE0E6}"/>
    </a:ext>
  </a:extLst>
</a:theme>
</file>

<file path=ppt/theme/theme5.xml><?xml version="1.0" encoding="utf-8"?>
<a:theme xmlns:a="http://schemas.openxmlformats.org/drawingml/2006/main" name="6_Final Slide White">
  <a:themeElements>
    <a:clrScheme name="Nokia 120515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okia_Pure_PPT_CORP_V3.1" id="{655C0B4C-DD58-4366-A06D-BF0A1B81A469}" vid="{AD46D50E-C031-467B-95C1-0B5C9E2FA568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Nokia_Pure_PPT_CORP_V2</Template>
  <TotalTime>0</TotalTime>
  <Words>695</Words>
  <Application>Microsoft Office PowerPoint</Application>
  <PresentationFormat>On-screen Show (16:9)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Arial</vt:lpstr>
      <vt:lpstr>Calibri</vt:lpstr>
      <vt:lpstr>Lucida Grande</vt:lpstr>
      <vt:lpstr>Nokia Pure Headline Light</vt:lpstr>
      <vt:lpstr>Nokia Pure Headline Ultra Light</vt:lpstr>
      <vt:lpstr>Nokia Pure Text Light</vt:lpstr>
      <vt:lpstr>Tahoma</vt:lpstr>
      <vt:lpstr>Times New Roman</vt:lpstr>
      <vt:lpstr>Wingdings</vt:lpstr>
      <vt:lpstr>ヒラギノ角ゴ Pro W3</vt:lpstr>
      <vt:lpstr>Nokia_Pure_PPT_CORP_V2</vt:lpstr>
      <vt:lpstr>Nokia Master Blue Background</vt:lpstr>
      <vt:lpstr>2_Nokia Master Blue Background</vt:lpstr>
      <vt:lpstr>5. Final Slide Blue</vt:lpstr>
      <vt:lpstr>6_Final Slide White</vt:lpstr>
      <vt:lpstr>PowerPoint Presentation</vt:lpstr>
      <vt:lpstr>Key Projects Panel</vt:lpstr>
      <vt:lpstr>Spectrum Sensing</vt:lpstr>
      <vt:lpstr>Where are we after 10 years?</vt:lpstr>
      <vt:lpstr>Way Forward</vt:lpstr>
      <vt:lpstr>Example of 3.5 GHz End-to-End Architecture</vt:lpstr>
      <vt:lpstr>Order of Presentations</vt:lpstr>
      <vt:lpstr>Questions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2016-01-13T09:56:41Z</dcterms:created>
  <dcterms:modified xsi:type="dcterms:W3CDTF">2016-04-06T20:22:57Z</dcterms:modified>
</cp:coreProperties>
</file>