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700" r:id="rId5"/>
  </p:sldMasterIdLst>
  <p:notesMasterIdLst>
    <p:notesMasterId r:id="rId35"/>
  </p:notesMasterIdLst>
  <p:sldIdLst>
    <p:sldId id="326" r:id="rId6"/>
    <p:sldId id="332" r:id="rId7"/>
    <p:sldId id="337" r:id="rId8"/>
    <p:sldId id="338" r:id="rId9"/>
    <p:sldId id="339" r:id="rId10"/>
    <p:sldId id="426" r:id="rId11"/>
    <p:sldId id="355" r:id="rId12"/>
    <p:sldId id="428" r:id="rId13"/>
    <p:sldId id="429" r:id="rId14"/>
    <p:sldId id="431" r:id="rId15"/>
    <p:sldId id="434" r:id="rId16"/>
    <p:sldId id="435" r:id="rId17"/>
    <p:sldId id="436" r:id="rId18"/>
    <p:sldId id="432" r:id="rId19"/>
    <p:sldId id="430" r:id="rId20"/>
    <p:sldId id="353" r:id="rId21"/>
    <p:sldId id="356" r:id="rId22"/>
    <p:sldId id="411" r:id="rId23"/>
    <p:sldId id="412" r:id="rId24"/>
    <p:sldId id="423" r:id="rId25"/>
    <p:sldId id="422" r:id="rId26"/>
    <p:sldId id="413" r:id="rId27"/>
    <p:sldId id="415" r:id="rId28"/>
    <p:sldId id="416" r:id="rId29"/>
    <p:sldId id="373" r:id="rId30"/>
    <p:sldId id="371" r:id="rId31"/>
    <p:sldId id="419" r:id="rId32"/>
    <p:sldId id="392" r:id="rId33"/>
    <p:sldId id="393" r:id="rId34"/>
  </p:sldIdLst>
  <p:sldSz cx="12192000" cy="6858000"/>
  <p:notesSz cx="7315200" cy="96012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Coalson" initials="BC" lastIdx="1" clrIdx="0"/>
  <p:cmAuthor id="1" name="David Ha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9917" autoAdjust="0"/>
  </p:normalViewPr>
  <p:slideViewPr>
    <p:cSldViewPr snapToGrid="0">
      <p:cViewPr varScale="1">
        <p:scale>
          <a:sx n="51" d="100"/>
          <a:sy n="51" d="100"/>
        </p:scale>
        <p:origin x="1500" y="72"/>
      </p:cViewPr>
      <p:guideLst>
        <p:guide orient="horz" pos="2160"/>
        <p:guide pos="3840"/>
      </p:guideLst>
    </p:cSldViewPr>
  </p:slideViewPr>
  <p:outlineViewPr>
    <p:cViewPr>
      <p:scale>
        <a:sx n="33" d="100"/>
        <a:sy n="33" d="100"/>
      </p:scale>
      <p:origin x="0" y="-25472"/>
    </p:cViewPr>
  </p:outlin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53A11FD-9002-4CBE-AADF-CB09EE3B8AAF}" type="datetimeFigureOut">
              <a:rPr lang="en-US" smtClean="0"/>
              <a:t>5/28/2016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C9BADFA-7BF3-4F54-BC69-EC976D49C8E9}" type="slidenum">
              <a:rPr lang="en-US" smtClean="0"/>
              <a:t>‹#›</a:t>
            </a:fld>
            <a:endParaRPr lang="en-US"/>
          </a:p>
        </p:txBody>
      </p:sp>
    </p:spTree>
    <p:extLst>
      <p:ext uri="{BB962C8B-B14F-4D97-AF65-F5344CB8AC3E}">
        <p14:creationId xmlns:p14="http://schemas.microsoft.com/office/powerpoint/2010/main" val="159355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1</a:t>
            </a:fld>
            <a:endParaRPr lang="en-US"/>
          </a:p>
        </p:txBody>
      </p:sp>
    </p:spTree>
    <p:extLst>
      <p:ext uri="{BB962C8B-B14F-4D97-AF65-F5344CB8AC3E}">
        <p14:creationId xmlns:p14="http://schemas.microsoft.com/office/powerpoint/2010/main" val="151146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13</a:t>
            </a:fld>
            <a:endParaRPr lang="en-US"/>
          </a:p>
        </p:txBody>
      </p:sp>
    </p:spTree>
    <p:extLst>
      <p:ext uri="{BB962C8B-B14F-4D97-AF65-F5344CB8AC3E}">
        <p14:creationId xmlns:p14="http://schemas.microsoft.com/office/powerpoint/2010/main" val="216690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998A65-3F3A-4A44-9CA5-E82AE6A10F6C}" type="slidenum">
              <a:rPr lang="en-US" smtClean="0"/>
              <a:pPr/>
              <a:t>14</a:t>
            </a:fld>
            <a:endParaRPr lang="en-US" dirty="0"/>
          </a:p>
        </p:txBody>
      </p:sp>
    </p:spTree>
    <p:extLst>
      <p:ext uri="{BB962C8B-B14F-4D97-AF65-F5344CB8AC3E}">
        <p14:creationId xmlns:p14="http://schemas.microsoft.com/office/powerpoint/2010/main" val="273234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9B424A6-7593-2C46-9CCA-8596FB18DBBE}" type="slidenum">
              <a:rPr lang="en-US" smtClean="0"/>
              <a:pPr/>
              <a:t>15</a:t>
            </a:fld>
            <a:endParaRPr lang="en-US"/>
          </a:p>
        </p:txBody>
      </p:sp>
    </p:spTree>
    <p:extLst>
      <p:ext uri="{BB962C8B-B14F-4D97-AF65-F5344CB8AC3E}">
        <p14:creationId xmlns:p14="http://schemas.microsoft.com/office/powerpoint/2010/main" val="389039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Instruments LabVIEW provides algorithms and functions designed specifically for analysis and signal processing. You can easily integrate these into deployed</a:t>
            </a:r>
            <a:r>
              <a:rPr lang="en-US" baseline="0" dirty="0" smtClean="0"/>
              <a:t> Signal Intelligence systems as well as systems to test receivers.  </a:t>
            </a:r>
            <a:endParaRPr lang="it-IT" dirty="0"/>
          </a:p>
        </p:txBody>
      </p:sp>
      <p:sp>
        <p:nvSpPr>
          <p:cNvPr id="4" name="Slide Number Placeholder 3"/>
          <p:cNvSpPr>
            <a:spLocks noGrp="1"/>
          </p:cNvSpPr>
          <p:nvPr>
            <p:ph type="sldNum" sz="quarter" idx="10"/>
          </p:nvPr>
        </p:nvSpPr>
        <p:spPr/>
        <p:txBody>
          <a:bodyPr/>
          <a:lstStyle/>
          <a:p>
            <a:fld id="{10EC9D86-5CA3-4538-A8CD-2972E0A52916}" type="slidenum">
              <a:rPr lang="en-US" smtClean="0"/>
              <a:pPr/>
              <a:t>16</a:t>
            </a:fld>
            <a:endParaRPr lang="en-US" dirty="0"/>
          </a:p>
        </p:txBody>
      </p:sp>
    </p:spTree>
    <p:extLst>
      <p:ext uri="{BB962C8B-B14F-4D97-AF65-F5344CB8AC3E}">
        <p14:creationId xmlns:p14="http://schemas.microsoft.com/office/powerpoint/2010/main" val="49300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slide needs to translate to benefits</a:t>
            </a:r>
          </a:p>
          <a:p>
            <a:endParaRPr lang="en-US" baseline="0" dirty="0" smtClean="0"/>
          </a:p>
        </p:txBody>
      </p:sp>
      <p:sp>
        <p:nvSpPr>
          <p:cNvPr id="4" name="Slide Number Placeholder 3"/>
          <p:cNvSpPr>
            <a:spLocks noGrp="1"/>
          </p:cNvSpPr>
          <p:nvPr>
            <p:ph type="sldNum" sz="quarter" idx="10"/>
          </p:nvPr>
        </p:nvSpPr>
        <p:spPr/>
        <p:txBody>
          <a:bodyPr/>
          <a:lstStyle/>
          <a:p>
            <a:fld id="{29B424A6-7593-2C46-9CCA-8596FB18DBBE}" type="slidenum">
              <a:rPr lang="en-US" smtClean="0"/>
              <a:pPr/>
              <a:t>17</a:t>
            </a:fld>
            <a:endParaRPr lang="en-US"/>
          </a:p>
        </p:txBody>
      </p:sp>
    </p:spTree>
    <p:extLst>
      <p:ext uri="{BB962C8B-B14F-4D97-AF65-F5344CB8AC3E}">
        <p14:creationId xmlns:p14="http://schemas.microsoft.com/office/powerpoint/2010/main" val="21767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10E3FA5-2D38-4157-B9EB-C8D7945C9CA8}" type="slidenum">
              <a:rPr lang="en-US" smtClean="0"/>
              <a:pPr/>
              <a:t>19</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C</a:t>
            </a:r>
            <a:r>
              <a:rPr lang="en-US" baseline="0" dirty="0" smtClean="0"/>
              <a:t>omplete PXIe-5667 system.</a:t>
            </a:r>
            <a:endParaRPr lang="en-US" dirty="0" smtClean="0"/>
          </a:p>
        </p:txBody>
      </p:sp>
    </p:spTree>
    <p:extLst>
      <p:ext uri="{BB962C8B-B14F-4D97-AF65-F5344CB8AC3E}">
        <p14:creationId xmlns:p14="http://schemas.microsoft.com/office/powerpoint/2010/main" val="55204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10E3FA5-2D38-4157-B9EB-C8D7945C9CA8}" type="slidenum">
              <a:rPr lang="en-US" smtClean="0"/>
              <a:pPr/>
              <a:t>21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C</a:t>
            </a:r>
            <a:r>
              <a:rPr lang="en-US" baseline="0" dirty="0" smtClean="0"/>
              <a:t>omplete PXIe-5667 system.</a:t>
            </a:r>
            <a:endParaRPr lang="en-US" dirty="0" smtClean="0"/>
          </a:p>
        </p:txBody>
      </p:sp>
    </p:spTree>
    <p:extLst>
      <p:ext uri="{BB962C8B-B14F-4D97-AF65-F5344CB8AC3E}">
        <p14:creationId xmlns:p14="http://schemas.microsoft.com/office/powerpoint/2010/main" val="1129950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Overall, the Controller for FlexRIO helps push down the</a:t>
            </a:r>
            <a:r>
              <a:rPr lang="en-US" sz="1200" kern="1200" baseline="0" dirty="0" smtClean="0">
                <a:solidFill>
                  <a:schemeClr val="tx1"/>
                </a:solidFill>
                <a:latin typeface="+mn-lt"/>
                <a:ea typeface="+mn-ea"/>
                <a:cs typeface="+mn-cs"/>
              </a:rPr>
              <a:t> deployment curve so you can take a platform based approach to design. Now you can design, prototype, and deploy your technology all on one platform. During design, LabVIEW enables you to quickly test out your algorithms. Prototyping on FlexRIO for PXI ensures that you have all the resources at your disposal to be successful with your </a:t>
            </a:r>
            <a:r>
              <a:rPr lang="en-US" sz="1200" kern="1200" baseline="0" dirty="0" err="1" smtClean="0">
                <a:solidFill>
                  <a:schemeClr val="tx1"/>
                </a:solidFill>
                <a:latin typeface="+mn-lt"/>
                <a:ea typeface="+mn-ea"/>
                <a:cs typeface="+mn-cs"/>
              </a:rPr>
              <a:t>PoC</a:t>
            </a:r>
            <a:r>
              <a:rPr lang="en-US" sz="1200" kern="1200" baseline="0" dirty="0" smtClean="0">
                <a:solidFill>
                  <a:schemeClr val="tx1"/>
                </a:solidFill>
                <a:latin typeface="+mn-lt"/>
                <a:ea typeface="+mn-ea"/>
                <a:cs typeface="+mn-cs"/>
              </a:rPr>
              <a:t>. The new Controller for FlexRIO brings the same FPGA and I/O technology to the form factor you need, better enabling you to productize or replicate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End.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B424A6-7593-2C46-9CCA-8596FB18DBBE}" type="slidenum">
              <a:rPr lang="en-US" smtClean="0"/>
              <a:pPr/>
              <a:t>22</a:t>
            </a:fld>
            <a:endParaRPr lang="en-US"/>
          </a:p>
        </p:txBody>
      </p:sp>
    </p:spTree>
    <p:extLst>
      <p:ext uri="{BB962C8B-B14F-4D97-AF65-F5344CB8AC3E}">
        <p14:creationId xmlns:p14="http://schemas.microsoft.com/office/powerpoint/2010/main" val="141443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Contacts: Jonathan Sass, Ryan Verret, Rob Bauer</a:t>
            </a:r>
          </a:p>
          <a:p>
            <a:endParaRPr lang="en-US" dirty="0" smtClean="0"/>
          </a:p>
          <a:p>
            <a:r>
              <a:rPr lang="en-US" dirty="0" smtClean="0"/>
              <a:t>Chances</a:t>
            </a:r>
            <a:r>
              <a:rPr lang="en-US" baseline="0" dirty="0" smtClean="0"/>
              <a:t> are you’ve seen the Real-Time Spectrum Analyzer reference application; now we are releasing a new reference application for spectrum monitoring with the Controller for FlexRIO. This reference application contains channelizer IP that is capable of scaling up to 512 channels and streaming VITA-49 structured data over 10 GbE. </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t>23</a:t>
            </a:fld>
            <a:endParaRPr lang="en-US"/>
          </a:p>
        </p:txBody>
      </p:sp>
    </p:spTree>
    <p:extLst>
      <p:ext uri="{BB962C8B-B14F-4D97-AF65-F5344CB8AC3E}">
        <p14:creationId xmlns:p14="http://schemas.microsoft.com/office/powerpoint/2010/main" val="126128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t>24</a:t>
            </a:fld>
            <a:endParaRPr lang="en-US"/>
          </a:p>
        </p:txBody>
      </p:sp>
    </p:spTree>
    <p:extLst>
      <p:ext uri="{BB962C8B-B14F-4D97-AF65-F5344CB8AC3E}">
        <p14:creationId xmlns:p14="http://schemas.microsoft.com/office/powerpoint/2010/main" val="162056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1686B53-E587-4AE7-8DAB-DE60D4BF9E50}" type="slidenum">
              <a:rPr lang="en-US" smtClean="0"/>
              <a:pPr/>
              <a:t>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3239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start, we can meet the bandwidth requirements with our NI 5792 RF receiver adapter module, which has 200 MHz instantaneous bandwidth. The user interface part is pretty simple, we can compute the FFT and Spectrogram on the FPGA using functions that are a part of our Real-Time Spectrum Analyzer reference architecture (export controlled but available for order @ $0). The processor would just be responsible for streaming data over the network back to the host.</a:t>
            </a:r>
          </a:p>
          <a:p>
            <a:endParaRPr lang="en-US" baseline="0" dirty="0" smtClean="0"/>
          </a:p>
          <a:p>
            <a:r>
              <a:rPr lang="en-US" dirty="0" smtClean="0"/>
              <a:t>Now for logging the signals of interest to</a:t>
            </a:r>
            <a:r>
              <a:rPr lang="en-US" baseline="0" dirty="0" smtClean="0"/>
              <a:t> disk, we are producing 1 GB/s of data continuously. That would mean conventional storage is not an option and even a RAID drive would fill up quickly. If we can better isolate the signals we are actually interested in on the FPGA, then we can drastically reduce the amount of hard disk space needed. If we only need 5MHz of RF bandwidth, we could simply acquire at 6.25 MHz and log that data locally on a uSD card or stream it over the network. If we wanted more bandwidth though, or say multiple channels, we would want to use the high speed serial transceivers, each capable of streaming up to 1.25 Gigabytes per second. For now, let’s say that we need multiple channels of data. By channelizing the data on the FPGA, we discard any of the data that we aren’t interested in and stream the rest over fiber to a server using 10 GbE UDP.</a:t>
            </a:r>
          </a:p>
          <a:p>
            <a:endParaRPr lang="en-US" baseline="0" dirty="0" smtClean="0"/>
          </a:p>
          <a:p>
            <a:r>
              <a:rPr lang="en-US" baseline="0" dirty="0" smtClean="0"/>
              <a:t>Finally, we can send commands from the remote client to reconfigure the operations on the FPGA in real-time, choosing new channels, FFT averaging, or even reconfiguring the RF frontend on the adapter module.</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25</a:t>
            </a:fld>
            <a:endParaRPr lang="en-US"/>
          </a:p>
        </p:txBody>
      </p:sp>
    </p:spTree>
    <p:extLst>
      <p:ext uri="{BB962C8B-B14F-4D97-AF65-F5344CB8AC3E}">
        <p14:creationId xmlns:p14="http://schemas.microsoft.com/office/powerpoint/2010/main" val="2095128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t>26</a:t>
            </a:fld>
            <a:endParaRPr lang="en-US"/>
          </a:p>
        </p:txBody>
      </p:sp>
    </p:spTree>
    <p:extLst>
      <p:ext uri="{BB962C8B-B14F-4D97-AF65-F5344CB8AC3E}">
        <p14:creationId xmlns:p14="http://schemas.microsoft.com/office/powerpoint/2010/main" val="946723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28</a:t>
            </a:fld>
            <a:endParaRPr lang="en-US"/>
          </a:p>
        </p:txBody>
      </p:sp>
    </p:spTree>
    <p:extLst>
      <p:ext uri="{BB962C8B-B14F-4D97-AF65-F5344CB8AC3E}">
        <p14:creationId xmlns:p14="http://schemas.microsoft.com/office/powerpoint/2010/main" val="1145842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54DB84-39C9-4F1C-8E27-6BD3142EFD85}" type="slidenum">
              <a:rPr lang="en-US" smtClean="0"/>
              <a:pPr/>
              <a:t>29</a:t>
            </a:fld>
            <a:endParaRPr lang="en-US"/>
          </a:p>
        </p:txBody>
      </p:sp>
    </p:spTree>
    <p:extLst>
      <p:ext uri="{BB962C8B-B14F-4D97-AF65-F5344CB8AC3E}">
        <p14:creationId xmlns:p14="http://schemas.microsoft.com/office/powerpoint/2010/main" val="26122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ED2E89D5-5C47-4F33-9154-D10DB91B4FB8}"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6376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9B424A6-7593-2C46-9CCA-8596FB18DBBE}" type="slidenum">
              <a:rPr lang="en-US" smtClean="0"/>
              <a:pPr/>
              <a:t>7</a:t>
            </a:fld>
            <a:endParaRPr lang="en-US"/>
          </a:p>
        </p:txBody>
      </p:sp>
    </p:spTree>
    <p:extLst>
      <p:ext uri="{BB962C8B-B14F-4D97-AF65-F5344CB8AC3E}">
        <p14:creationId xmlns:p14="http://schemas.microsoft.com/office/powerpoint/2010/main" val="152423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10E3FA5-2D38-4157-B9EB-C8D7945C9CA8}" type="slidenum">
              <a:rPr lang="en-US" smtClean="0"/>
              <a:pPr/>
              <a:t>8</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C</a:t>
            </a:r>
            <a:r>
              <a:rPr lang="en-US" baseline="0" dirty="0" smtClean="0"/>
              <a:t>omplete PXIe-5667 system.</a:t>
            </a:r>
            <a:endParaRPr lang="en-US" dirty="0" smtClean="0"/>
          </a:p>
        </p:txBody>
      </p:sp>
    </p:spTree>
    <p:extLst>
      <p:ext uri="{BB962C8B-B14F-4D97-AF65-F5344CB8AC3E}">
        <p14:creationId xmlns:p14="http://schemas.microsoft.com/office/powerpoint/2010/main" val="61308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DD17F22D-ADAC-435E-A2D2-20FA523A122E}" type="slidenum">
              <a:rPr lang="en-US" smtClean="0"/>
              <a:pPr/>
              <a:t>9</a:t>
            </a:fld>
            <a:endParaRPr lang="en-US"/>
          </a:p>
        </p:txBody>
      </p:sp>
    </p:spTree>
    <p:extLst>
      <p:ext uri="{BB962C8B-B14F-4D97-AF65-F5344CB8AC3E}">
        <p14:creationId xmlns:p14="http://schemas.microsoft.com/office/powerpoint/2010/main" val="313076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3FCD5-09D9-40EA-AA59-19627E9B9E4E}" type="slidenum">
              <a:rPr lang="en-US" smtClean="0"/>
              <a:pPr/>
              <a:t>10</a:t>
            </a:fld>
            <a:endParaRPr lang="en-US"/>
          </a:p>
        </p:txBody>
      </p:sp>
    </p:spTree>
    <p:extLst>
      <p:ext uri="{BB962C8B-B14F-4D97-AF65-F5344CB8AC3E}">
        <p14:creationId xmlns:p14="http://schemas.microsoft.com/office/powerpoint/2010/main" val="18133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54DB84-39C9-4F1C-8E27-6BD3142EFD85}" type="slidenum">
              <a:rPr lang="en-US" smtClean="0"/>
              <a:pPr/>
              <a:t>11</a:t>
            </a:fld>
            <a:endParaRPr lang="en-US"/>
          </a:p>
        </p:txBody>
      </p:sp>
    </p:spTree>
    <p:extLst>
      <p:ext uri="{BB962C8B-B14F-4D97-AF65-F5344CB8AC3E}">
        <p14:creationId xmlns:p14="http://schemas.microsoft.com/office/powerpoint/2010/main" val="180083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12</a:t>
            </a:fld>
            <a:endParaRPr lang="en-US"/>
          </a:p>
        </p:txBody>
      </p:sp>
    </p:spTree>
    <p:extLst>
      <p:ext uri="{BB962C8B-B14F-4D97-AF65-F5344CB8AC3E}">
        <p14:creationId xmlns:p14="http://schemas.microsoft.com/office/powerpoint/2010/main" val="271134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Slide">
    <p:spTree>
      <p:nvGrpSpPr>
        <p:cNvPr id="1" name=""/>
        <p:cNvGrpSpPr/>
        <p:nvPr/>
      </p:nvGrpSpPr>
      <p:grpSpPr>
        <a:xfrm>
          <a:off x="0" y="0"/>
          <a:ext cx="0" cy="0"/>
          <a:chOff x="0" y="0"/>
          <a:chExt cx="0" cy="0"/>
        </a:xfrm>
      </p:grpSpPr>
      <p:pic>
        <p:nvPicPr>
          <p:cNvPr id="4" name="Picture 3" descr="PPT-corporate-background-16x9_w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467319" y="6330951"/>
            <a:ext cx="788999" cy="338554"/>
          </a:xfrm>
          <a:prstGeom prst="rect">
            <a:avLst/>
          </a:prstGeom>
          <a:noFill/>
        </p:spPr>
        <p:txBody>
          <a:bodyPr wrap="none" rtlCol="0">
            <a:spAutoFit/>
          </a:bodyPr>
          <a:lstStyle/>
          <a:p>
            <a:r>
              <a:rPr lang="en-US" sz="1600" b="0" i="0" dirty="0" smtClean="0">
                <a:solidFill>
                  <a:prstClr val="black"/>
                </a:solidFill>
                <a:latin typeface="Univers LT Std 45 Light"/>
                <a:cs typeface="Univers LT Std 45 Light"/>
              </a:rPr>
              <a:t>ni.com</a:t>
            </a:r>
            <a:endParaRPr lang="en-US" sz="1600" b="0" i="0" dirty="0">
              <a:solidFill>
                <a:prstClr val="black"/>
              </a:solidFill>
              <a:latin typeface="Univers LT Std 45 Light"/>
              <a:cs typeface="Univers LT Std 45 Light"/>
            </a:endParaRPr>
          </a:p>
        </p:txBody>
      </p:sp>
    </p:spTree>
    <p:extLst>
      <p:ext uri="{BB962C8B-B14F-4D97-AF65-F5344CB8AC3E}">
        <p14:creationId xmlns:p14="http://schemas.microsoft.com/office/powerpoint/2010/main" val="373780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72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I Conf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311378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tro Slide">
    <p:spTree>
      <p:nvGrpSpPr>
        <p:cNvPr id="1" name=""/>
        <p:cNvGrpSpPr/>
        <p:nvPr/>
      </p:nvGrpSpPr>
      <p:grpSpPr>
        <a:xfrm>
          <a:off x="0" y="0"/>
          <a:ext cx="0" cy="0"/>
          <a:chOff x="0" y="0"/>
          <a:chExt cx="0" cy="0"/>
        </a:xfrm>
      </p:grpSpPr>
      <p:pic>
        <p:nvPicPr>
          <p:cNvPr id="4" name="Picture 3" descr="PPT-corporate-background-16x9_wlog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userDrawn="1"/>
        </p:nvSpPr>
        <p:spPr>
          <a:xfrm>
            <a:off x="467320" y="6330951"/>
            <a:ext cx="2837636" cy="338554"/>
          </a:xfrm>
          <a:prstGeom prst="rect">
            <a:avLst/>
          </a:prstGeom>
          <a:noFill/>
        </p:spPr>
        <p:txBody>
          <a:bodyPr wrap="none" rtlCol="0">
            <a:spAutoFit/>
          </a:bodyPr>
          <a:lstStyle/>
          <a:p>
            <a:r>
              <a:rPr lang="en-US" sz="1600" b="0" i="0" dirty="0" smtClean="0">
                <a:latin typeface="Univers LT Std 45 Light"/>
                <a:cs typeface="Univers LT Std 45 Light"/>
              </a:rPr>
              <a:t>ni.com  |  </a:t>
            </a:r>
            <a:r>
              <a:rPr lang="en-US" sz="1600" b="0" i="0" dirty="0" smtClean="0">
                <a:solidFill>
                  <a:schemeClr val="tx1"/>
                </a:solidFill>
                <a:latin typeface="Univers LT Std 45 Light"/>
                <a:cs typeface="Univers LT Std 45 Light"/>
              </a:rPr>
              <a:t>NI</a:t>
            </a:r>
            <a:r>
              <a:rPr lang="en-US" sz="1600" b="0" i="0" baseline="0" dirty="0" smtClean="0">
                <a:solidFill>
                  <a:schemeClr val="tx1"/>
                </a:solidFill>
                <a:latin typeface="Univers LT Std 45 Light"/>
                <a:cs typeface="Univers LT Std 45 Light"/>
              </a:rPr>
              <a:t> </a:t>
            </a:r>
            <a:r>
              <a:rPr lang="en-US" sz="1600" b="0" i="0" dirty="0" smtClean="0">
                <a:solidFill>
                  <a:schemeClr val="tx1"/>
                </a:solidFill>
                <a:latin typeface="Univers LT Std 45 Light"/>
                <a:cs typeface="Univers LT Std 45 Light"/>
              </a:rPr>
              <a:t>CONFIDENTIAL</a:t>
            </a:r>
            <a:endParaRPr lang="en-US" sz="1600" b="0" i="0" dirty="0">
              <a:solidFill>
                <a:schemeClr val="tx1"/>
              </a:solidFill>
              <a:latin typeface="Univers LT Std 45 Light"/>
              <a:cs typeface="Univers LT Std 45 Light"/>
            </a:endParaRPr>
          </a:p>
        </p:txBody>
      </p:sp>
    </p:spTree>
    <p:extLst>
      <p:ext uri="{BB962C8B-B14F-4D97-AF65-F5344CB8AC3E}">
        <p14:creationId xmlns:p14="http://schemas.microsoft.com/office/powerpoint/2010/main" val="252345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3_External Title Slide">
    <p:spTree>
      <p:nvGrpSpPr>
        <p:cNvPr id="1" name=""/>
        <p:cNvGrpSpPr/>
        <p:nvPr/>
      </p:nvGrpSpPr>
      <p:grpSpPr>
        <a:xfrm>
          <a:off x="0" y="0"/>
          <a:ext cx="0" cy="0"/>
          <a:chOff x="0" y="0"/>
          <a:chExt cx="0" cy="0"/>
        </a:xfrm>
      </p:grpSpPr>
      <p:pic>
        <p:nvPicPr>
          <p:cNvPr id="6" name="Picture 5" descr="PPT corporate background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1" y="921221"/>
            <a:ext cx="10972799" cy="2498255"/>
          </a:xfrm>
        </p:spPr>
        <p:txBody>
          <a:bodyPr anchor="b">
            <a:noAutofit/>
          </a:bodyPr>
          <a:lstStyle>
            <a:lvl1pPr algn="ctr">
              <a:lnSpc>
                <a:spcPts val="5997"/>
              </a:lnSpc>
              <a:defRPr sz="4667" b="0" i="0" spc="-200">
                <a:solidFill>
                  <a:schemeClr val="tx2"/>
                </a:solidFill>
                <a:latin typeface="+mn-lt"/>
                <a:cs typeface="Univers LT Std 45 Ligh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9600" y="3431449"/>
            <a:ext cx="10972800" cy="771275"/>
          </a:xfrm>
        </p:spPr>
        <p:txBody>
          <a:bodyPr>
            <a:noAutofit/>
          </a:bodyPr>
          <a:lstStyle>
            <a:lvl1pPr marL="0" indent="0" algn="ctr">
              <a:buNone/>
              <a:defRPr sz="2667">
                <a:solidFill>
                  <a:schemeClr val="bg2">
                    <a:lumMod val="50000"/>
                  </a:schemeClr>
                </a:solidFill>
                <a:latin typeface="+mn-lt"/>
              </a:defRPr>
            </a:lvl1pPr>
            <a:lvl2pPr marL="609550" indent="0" algn="ctr">
              <a:buNone/>
              <a:defRPr>
                <a:solidFill>
                  <a:schemeClr val="tx1">
                    <a:tint val="75000"/>
                  </a:schemeClr>
                </a:solidFill>
              </a:defRPr>
            </a:lvl2pPr>
            <a:lvl3pPr marL="1219100" indent="0" algn="ctr">
              <a:buNone/>
              <a:defRPr>
                <a:solidFill>
                  <a:schemeClr val="tx1">
                    <a:tint val="75000"/>
                  </a:schemeClr>
                </a:solidFill>
              </a:defRPr>
            </a:lvl3pPr>
            <a:lvl4pPr marL="1828652" indent="0" algn="ctr">
              <a:buNone/>
              <a:defRPr>
                <a:solidFill>
                  <a:schemeClr val="tx1">
                    <a:tint val="75000"/>
                  </a:schemeClr>
                </a:solidFill>
              </a:defRPr>
            </a:lvl4pPr>
            <a:lvl5pPr marL="2438203" indent="0" algn="ctr">
              <a:buNone/>
              <a:defRPr>
                <a:solidFill>
                  <a:schemeClr val="tx1">
                    <a:tint val="75000"/>
                  </a:schemeClr>
                </a:solidFill>
              </a:defRPr>
            </a:lvl5pPr>
            <a:lvl6pPr marL="3047753" indent="0" algn="ctr">
              <a:buNone/>
              <a:defRPr>
                <a:solidFill>
                  <a:schemeClr val="tx1">
                    <a:tint val="75000"/>
                  </a:schemeClr>
                </a:solidFill>
              </a:defRPr>
            </a:lvl6pPr>
            <a:lvl7pPr marL="3657303" indent="0" algn="ctr">
              <a:buNone/>
              <a:defRPr>
                <a:solidFill>
                  <a:schemeClr val="tx1">
                    <a:tint val="75000"/>
                  </a:schemeClr>
                </a:solidFill>
              </a:defRPr>
            </a:lvl7pPr>
            <a:lvl8pPr marL="4266853" indent="0" algn="ctr">
              <a:buNone/>
              <a:defRPr>
                <a:solidFill>
                  <a:schemeClr val="tx1">
                    <a:tint val="75000"/>
                  </a:schemeClr>
                </a:solidFill>
              </a:defRPr>
            </a:lvl8pPr>
            <a:lvl9pPr marL="4876403" indent="0" algn="ctr">
              <a:buNone/>
              <a:defRPr>
                <a:solidFill>
                  <a:schemeClr val="tx1">
                    <a:tint val="75000"/>
                  </a:schemeClr>
                </a:solidFill>
              </a:defRPr>
            </a:lvl9pPr>
          </a:lstStyle>
          <a:p>
            <a:r>
              <a:rPr lang="en-US" dirty="0" smtClean="0"/>
              <a:t>Click to edit subtitle</a:t>
            </a:r>
            <a:endParaRPr lang="en-US" dirty="0"/>
          </a:p>
        </p:txBody>
      </p:sp>
      <p:sp>
        <p:nvSpPr>
          <p:cNvPr id="7" name="TextBox 6"/>
          <p:cNvSpPr txBox="1"/>
          <p:nvPr userDrawn="1"/>
        </p:nvSpPr>
        <p:spPr>
          <a:xfrm>
            <a:off x="467320" y="6330951"/>
            <a:ext cx="2837636" cy="338554"/>
          </a:xfrm>
          <a:prstGeom prst="rect">
            <a:avLst/>
          </a:prstGeom>
          <a:noFill/>
        </p:spPr>
        <p:txBody>
          <a:bodyPr wrap="none" rtlCol="0">
            <a:spAutoFit/>
          </a:bodyPr>
          <a:lstStyle/>
          <a:p>
            <a:r>
              <a:rPr lang="en-US" sz="1600" b="0" i="0" dirty="0" smtClean="0">
                <a:latin typeface="Univers LT Std 45 Light"/>
                <a:cs typeface="Univers LT Std 45 Light"/>
              </a:rPr>
              <a:t>ni.com  |  </a:t>
            </a:r>
            <a:r>
              <a:rPr lang="en-US" sz="1600" b="0" i="0" dirty="0" smtClean="0">
                <a:solidFill>
                  <a:schemeClr val="tx1"/>
                </a:solidFill>
                <a:latin typeface="Univers LT Std 45 Light"/>
                <a:cs typeface="Univers LT Std 45 Light"/>
              </a:rPr>
              <a:t>NI</a:t>
            </a:r>
            <a:r>
              <a:rPr lang="en-US" sz="1600" b="0" i="0" baseline="0" dirty="0" smtClean="0">
                <a:solidFill>
                  <a:schemeClr val="tx1"/>
                </a:solidFill>
                <a:latin typeface="Univers LT Std 45 Light"/>
                <a:cs typeface="Univers LT Std 45 Light"/>
              </a:rPr>
              <a:t> </a:t>
            </a:r>
            <a:r>
              <a:rPr lang="en-US" sz="1600" b="0" i="0" dirty="0" smtClean="0">
                <a:solidFill>
                  <a:schemeClr val="tx1"/>
                </a:solidFill>
                <a:latin typeface="Univers LT Std 45 Light"/>
                <a:cs typeface="Univers LT Std 45 Light"/>
              </a:rPr>
              <a:t>CONFIDENTIAL</a:t>
            </a:r>
            <a:endParaRPr lang="en-US" sz="1600" b="0" i="0" dirty="0">
              <a:solidFill>
                <a:schemeClr val="tx1"/>
              </a:solidFill>
              <a:latin typeface="Univers LT Std 45 Light"/>
              <a:cs typeface="Univers LT Std 45 Light"/>
            </a:endParaRPr>
          </a:p>
        </p:txBody>
      </p:sp>
    </p:spTree>
    <p:extLst>
      <p:ext uri="{BB962C8B-B14F-4D97-AF65-F5344CB8AC3E}">
        <p14:creationId xmlns:p14="http://schemas.microsoft.com/office/powerpoint/2010/main" val="2470218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121384"/>
            <a:ext cx="10887473" cy="4949008"/>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78065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3" y="142830"/>
            <a:ext cx="10965304"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637777" y="1124712"/>
            <a:ext cx="5370904"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124712"/>
            <a:ext cx="5384800"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8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749778"/>
            <a:ext cx="10887473" cy="4320615"/>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230654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External Title and Content">
    <p:spTree>
      <p:nvGrpSpPr>
        <p:cNvPr id="1" name=""/>
        <p:cNvGrpSpPr/>
        <p:nvPr/>
      </p:nvGrpSpPr>
      <p:grpSpPr>
        <a:xfrm>
          <a:off x="0" y="0"/>
          <a:ext cx="0" cy="0"/>
          <a:chOff x="0" y="0"/>
          <a:chExt cx="0" cy="0"/>
        </a:xfrm>
      </p:grpSpPr>
      <p:sp>
        <p:nvSpPr>
          <p:cNvPr id="8" name="Content Placeholder 2"/>
          <p:cNvSpPr>
            <a:spLocks noGrp="1"/>
          </p:cNvSpPr>
          <p:nvPr>
            <p:ph sz="half" idx="11" hasCustomPrompt="1"/>
          </p:nvPr>
        </p:nvSpPr>
        <p:spPr>
          <a:xfrm>
            <a:off x="637777" y="1743138"/>
            <a:ext cx="5370904"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hasCustomPrompt="1"/>
          </p:nvPr>
        </p:nvSpPr>
        <p:spPr>
          <a:xfrm>
            <a:off x="6197600" y="1743138"/>
            <a:ext cx="5384800"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13"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428506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2530358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ternal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626262" y="448733"/>
            <a:ext cx="10970956" cy="5621659"/>
          </a:xfrm>
        </p:spPr>
        <p:txBody>
          <a:bodyPr/>
          <a:lstStyle>
            <a:lvl1pPr marL="0" indent="0">
              <a:buNone/>
              <a:defRPr b="0" i="0">
                <a:latin typeface="+mn-lt"/>
                <a:cs typeface="Univers LT Std 45 Light"/>
              </a:defRPr>
            </a:lvl1pPr>
            <a:lvl2pPr>
              <a:defRPr>
                <a:latin typeface="+mn-lt"/>
              </a:defRPr>
            </a:lvl2pPr>
            <a:lvl3pPr>
              <a:defRPr>
                <a:latin typeface="+mn-lt"/>
              </a:defRPr>
            </a:lvl3pPr>
            <a:lvl4pPr>
              <a:defRPr sz="1867">
                <a:latin typeface="+mn-lt"/>
              </a:defRPr>
            </a:lvl4pPr>
            <a:lvl5pPr>
              <a:defRPr sz="1867">
                <a:latin typeface="+mn-lt"/>
              </a:defRPr>
            </a:lvl5pPr>
          </a:lstStyle>
          <a:p>
            <a:pPr lvl="0"/>
            <a:r>
              <a:rPr lang="en-US" smtClean="0"/>
              <a:t>Click to edit Master text styles</a:t>
            </a:r>
          </a:p>
        </p:txBody>
      </p:sp>
    </p:spTree>
    <p:extLst>
      <p:ext uri="{BB962C8B-B14F-4D97-AF65-F5344CB8AC3E}">
        <p14:creationId xmlns:p14="http://schemas.microsoft.com/office/powerpoint/2010/main" val="347153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External Title Slide">
    <p:spTree>
      <p:nvGrpSpPr>
        <p:cNvPr id="1" name=""/>
        <p:cNvGrpSpPr/>
        <p:nvPr/>
      </p:nvGrpSpPr>
      <p:grpSpPr>
        <a:xfrm>
          <a:off x="0" y="0"/>
          <a:ext cx="0" cy="0"/>
          <a:chOff x="0" y="0"/>
          <a:chExt cx="0" cy="0"/>
        </a:xfrm>
      </p:grpSpPr>
      <p:pic>
        <p:nvPicPr>
          <p:cNvPr id="6" name="Picture 5" descr="PPT corporate background 16x9.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1" y="921221"/>
            <a:ext cx="10972799" cy="2498255"/>
          </a:xfrm>
        </p:spPr>
        <p:txBody>
          <a:bodyPr anchor="b">
            <a:noAutofit/>
          </a:bodyPr>
          <a:lstStyle>
            <a:lvl1pPr algn="ctr">
              <a:lnSpc>
                <a:spcPts val="5997"/>
              </a:lnSpc>
              <a:defRPr sz="4667" b="0" i="0" spc="-200">
                <a:solidFill>
                  <a:schemeClr val="tx2"/>
                </a:solidFill>
                <a:latin typeface="+mn-lt"/>
                <a:cs typeface="Univers LT Std 45 Ligh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9600" y="3431449"/>
            <a:ext cx="10972800" cy="771275"/>
          </a:xfrm>
        </p:spPr>
        <p:txBody>
          <a:bodyPr>
            <a:noAutofit/>
          </a:bodyPr>
          <a:lstStyle>
            <a:lvl1pPr marL="0" indent="0" algn="ctr">
              <a:buNone/>
              <a:defRPr sz="2667">
                <a:solidFill>
                  <a:schemeClr val="bg2">
                    <a:lumMod val="50000"/>
                  </a:schemeClr>
                </a:solidFill>
                <a:latin typeface="+mn-lt"/>
              </a:defRPr>
            </a:lvl1pPr>
            <a:lvl2pPr marL="609550" indent="0" algn="ctr">
              <a:buNone/>
              <a:defRPr>
                <a:solidFill>
                  <a:schemeClr val="tx1">
                    <a:tint val="75000"/>
                  </a:schemeClr>
                </a:solidFill>
              </a:defRPr>
            </a:lvl2pPr>
            <a:lvl3pPr marL="1219100" indent="0" algn="ctr">
              <a:buNone/>
              <a:defRPr>
                <a:solidFill>
                  <a:schemeClr val="tx1">
                    <a:tint val="75000"/>
                  </a:schemeClr>
                </a:solidFill>
              </a:defRPr>
            </a:lvl3pPr>
            <a:lvl4pPr marL="1828652" indent="0" algn="ctr">
              <a:buNone/>
              <a:defRPr>
                <a:solidFill>
                  <a:schemeClr val="tx1">
                    <a:tint val="75000"/>
                  </a:schemeClr>
                </a:solidFill>
              </a:defRPr>
            </a:lvl4pPr>
            <a:lvl5pPr marL="2438203" indent="0" algn="ctr">
              <a:buNone/>
              <a:defRPr>
                <a:solidFill>
                  <a:schemeClr val="tx1">
                    <a:tint val="75000"/>
                  </a:schemeClr>
                </a:solidFill>
              </a:defRPr>
            </a:lvl5pPr>
            <a:lvl6pPr marL="3047753" indent="0" algn="ctr">
              <a:buNone/>
              <a:defRPr>
                <a:solidFill>
                  <a:schemeClr val="tx1">
                    <a:tint val="75000"/>
                  </a:schemeClr>
                </a:solidFill>
              </a:defRPr>
            </a:lvl6pPr>
            <a:lvl7pPr marL="3657303" indent="0" algn="ctr">
              <a:buNone/>
              <a:defRPr>
                <a:solidFill>
                  <a:schemeClr val="tx1">
                    <a:tint val="75000"/>
                  </a:schemeClr>
                </a:solidFill>
              </a:defRPr>
            </a:lvl7pPr>
            <a:lvl8pPr marL="4266853" indent="0" algn="ctr">
              <a:buNone/>
              <a:defRPr>
                <a:solidFill>
                  <a:schemeClr val="tx1">
                    <a:tint val="75000"/>
                  </a:schemeClr>
                </a:solidFill>
              </a:defRPr>
            </a:lvl8pPr>
            <a:lvl9pPr marL="4876403" indent="0" algn="ctr">
              <a:buNone/>
              <a:defRPr>
                <a:solidFill>
                  <a:schemeClr val="tx1">
                    <a:tint val="75000"/>
                  </a:schemeClr>
                </a:solidFill>
              </a:defRPr>
            </a:lvl9pPr>
          </a:lstStyle>
          <a:p>
            <a:r>
              <a:rPr lang="en-US" dirty="0" smtClean="0"/>
              <a:t>Click to edit subtitle</a:t>
            </a:r>
            <a:endParaRPr lang="en-US" dirty="0"/>
          </a:p>
        </p:txBody>
      </p:sp>
      <p:sp>
        <p:nvSpPr>
          <p:cNvPr id="5" name="TextBox 4"/>
          <p:cNvSpPr txBox="1"/>
          <p:nvPr/>
        </p:nvSpPr>
        <p:spPr>
          <a:xfrm>
            <a:off x="467319" y="6330951"/>
            <a:ext cx="788999" cy="338554"/>
          </a:xfrm>
          <a:prstGeom prst="rect">
            <a:avLst/>
          </a:prstGeom>
          <a:noFill/>
        </p:spPr>
        <p:txBody>
          <a:bodyPr wrap="none" rtlCol="0">
            <a:spAutoFit/>
          </a:bodyPr>
          <a:lstStyle/>
          <a:p>
            <a:r>
              <a:rPr lang="en-US" sz="1600" b="0" i="0" dirty="0" smtClean="0">
                <a:solidFill>
                  <a:prstClr val="black"/>
                </a:solidFill>
                <a:latin typeface="Univers LT Std 45 Light"/>
                <a:cs typeface="Univers LT Std 45 Light"/>
              </a:rPr>
              <a:t>ni.com</a:t>
            </a:r>
            <a:endParaRPr lang="en-US" sz="1600" b="0" i="0" dirty="0">
              <a:solidFill>
                <a:prstClr val="black"/>
              </a:solidFill>
              <a:latin typeface="Univers LT Std 45 Light"/>
              <a:cs typeface="Univers LT Std 45 Light"/>
            </a:endParaRPr>
          </a:p>
        </p:txBody>
      </p:sp>
    </p:spTree>
    <p:extLst>
      <p:ext uri="{BB962C8B-B14F-4D97-AF65-F5344CB8AC3E}">
        <p14:creationId xmlns:p14="http://schemas.microsoft.com/office/powerpoint/2010/main" val="27265417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Intro Slide">
    <p:spTree>
      <p:nvGrpSpPr>
        <p:cNvPr id="1" name=""/>
        <p:cNvGrpSpPr/>
        <p:nvPr/>
      </p:nvGrpSpPr>
      <p:grpSpPr>
        <a:xfrm>
          <a:off x="0" y="0"/>
          <a:ext cx="0" cy="0"/>
          <a:chOff x="0" y="0"/>
          <a:chExt cx="0" cy="0"/>
        </a:xfrm>
      </p:grpSpPr>
      <p:pic>
        <p:nvPicPr>
          <p:cNvPr id="4" name="Picture 3" descr="PPT-corporate-background-16x9_wlog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userDrawn="1"/>
        </p:nvSpPr>
        <p:spPr>
          <a:xfrm>
            <a:off x="467321" y="6330951"/>
            <a:ext cx="3787127" cy="338554"/>
          </a:xfrm>
          <a:prstGeom prst="rect">
            <a:avLst/>
          </a:prstGeom>
          <a:noFill/>
        </p:spPr>
        <p:txBody>
          <a:bodyPr wrap="none" rtlCol="0">
            <a:spAutoFit/>
          </a:bodyPr>
          <a:lstStyle/>
          <a:p>
            <a:r>
              <a:rPr lang="en-US" sz="1600" dirty="0" err="1" smtClean="0"/>
              <a:t>ni.com</a:t>
            </a:r>
            <a:r>
              <a:rPr lang="en-US" sz="1600" dirty="0" smtClean="0"/>
              <a:t>  |  </a:t>
            </a:r>
            <a:r>
              <a:rPr lang="en-US" sz="1600" b="1" dirty="0" smtClean="0">
                <a:solidFill>
                  <a:schemeClr val="accent2"/>
                </a:solidFill>
                <a:latin typeface="+mn-lt"/>
              </a:rPr>
              <a:t>CUSTOMER CONFIDENTIAL</a:t>
            </a:r>
            <a:endParaRPr lang="en-US" sz="1600" b="0" dirty="0">
              <a:solidFill>
                <a:schemeClr val="tx1"/>
              </a:solidFill>
              <a:latin typeface="+mn-lt"/>
            </a:endParaRPr>
          </a:p>
        </p:txBody>
      </p:sp>
    </p:spTree>
    <p:extLst>
      <p:ext uri="{BB962C8B-B14F-4D97-AF65-F5344CB8AC3E}">
        <p14:creationId xmlns:p14="http://schemas.microsoft.com/office/powerpoint/2010/main" val="304266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External Title Slide">
    <p:spTree>
      <p:nvGrpSpPr>
        <p:cNvPr id="1" name=""/>
        <p:cNvGrpSpPr/>
        <p:nvPr/>
      </p:nvGrpSpPr>
      <p:grpSpPr>
        <a:xfrm>
          <a:off x="0" y="0"/>
          <a:ext cx="0" cy="0"/>
          <a:chOff x="0" y="0"/>
          <a:chExt cx="0" cy="0"/>
        </a:xfrm>
      </p:grpSpPr>
      <p:pic>
        <p:nvPicPr>
          <p:cNvPr id="6" name="Picture 5" descr="PPT corporate background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1" y="921221"/>
            <a:ext cx="10972799" cy="2498255"/>
          </a:xfrm>
        </p:spPr>
        <p:txBody>
          <a:bodyPr anchor="b">
            <a:noAutofit/>
          </a:bodyPr>
          <a:lstStyle>
            <a:lvl1pPr algn="ctr">
              <a:lnSpc>
                <a:spcPts val="5997"/>
              </a:lnSpc>
              <a:defRPr sz="4667" b="0" i="0" spc="-200">
                <a:solidFill>
                  <a:schemeClr val="tx2"/>
                </a:solidFill>
                <a:latin typeface="+mn-lt"/>
                <a:cs typeface="Univers LT Std 45 Ligh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9600" y="3431449"/>
            <a:ext cx="10972800" cy="771275"/>
          </a:xfrm>
        </p:spPr>
        <p:txBody>
          <a:bodyPr>
            <a:noAutofit/>
          </a:bodyPr>
          <a:lstStyle>
            <a:lvl1pPr marL="0" indent="0" algn="ctr">
              <a:buNone/>
              <a:defRPr sz="2667">
                <a:solidFill>
                  <a:schemeClr val="bg2">
                    <a:lumMod val="50000"/>
                  </a:schemeClr>
                </a:solidFill>
                <a:latin typeface="+mn-lt"/>
              </a:defRPr>
            </a:lvl1pPr>
            <a:lvl2pPr marL="609550" indent="0" algn="ctr">
              <a:buNone/>
              <a:defRPr>
                <a:solidFill>
                  <a:schemeClr val="tx1">
                    <a:tint val="75000"/>
                  </a:schemeClr>
                </a:solidFill>
              </a:defRPr>
            </a:lvl2pPr>
            <a:lvl3pPr marL="1219100" indent="0" algn="ctr">
              <a:buNone/>
              <a:defRPr>
                <a:solidFill>
                  <a:schemeClr val="tx1">
                    <a:tint val="75000"/>
                  </a:schemeClr>
                </a:solidFill>
              </a:defRPr>
            </a:lvl3pPr>
            <a:lvl4pPr marL="1828652" indent="0" algn="ctr">
              <a:buNone/>
              <a:defRPr>
                <a:solidFill>
                  <a:schemeClr val="tx1">
                    <a:tint val="75000"/>
                  </a:schemeClr>
                </a:solidFill>
              </a:defRPr>
            </a:lvl4pPr>
            <a:lvl5pPr marL="2438203" indent="0" algn="ctr">
              <a:buNone/>
              <a:defRPr>
                <a:solidFill>
                  <a:schemeClr val="tx1">
                    <a:tint val="75000"/>
                  </a:schemeClr>
                </a:solidFill>
              </a:defRPr>
            </a:lvl5pPr>
            <a:lvl6pPr marL="3047753" indent="0" algn="ctr">
              <a:buNone/>
              <a:defRPr>
                <a:solidFill>
                  <a:schemeClr val="tx1">
                    <a:tint val="75000"/>
                  </a:schemeClr>
                </a:solidFill>
              </a:defRPr>
            </a:lvl6pPr>
            <a:lvl7pPr marL="3657303" indent="0" algn="ctr">
              <a:buNone/>
              <a:defRPr>
                <a:solidFill>
                  <a:schemeClr val="tx1">
                    <a:tint val="75000"/>
                  </a:schemeClr>
                </a:solidFill>
              </a:defRPr>
            </a:lvl7pPr>
            <a:lvl8pPr marL="4266853" indent="0" algn="ctr">
              <a:buNone/>
              <a:defRPr>
                <a:solidFill>
                  <a:schemeClr val="tx1">
                    <a:tint val="75000"/>
                  </a:schemeClr>
                </a:solidFill>
              </a:defRPr>
            </a:lvl8pPr>
            <a:lvl9pPr marL="4876403" indent="0" algn="ctr">
              <a:buNone/>
              <a:defRPr>
                <a:solidFill>
                  <a:schemeClr val="tx1">
                    <a:tint val="75000"/>
                  </a:schemeClr>
                </a:solidFill>
              </a:defRPr>
            </a:lvl9pPr>
          </a:lstStyle>
          <a:p>
            <a:r>
              <a:rPr lang="en-US" dirty="0" smtClean="0"/>
              <a:t>Click to edit subtitle</a:t>
            </a:r>
            <a:endParaRPr lang="en-US" dirty="0"/>
          </a:p>
        </p:txBody>
      </p:sp>
      <p:sp>
        <p:nvSpPr>
          <p:cNvPr id="7" name="TextBox 6"/>
          <p:cNvSpPr txBox="1"/>
          <p:nvPr userDrawn="1"/>
        </p:nvSpPr>
        <p:spPr>
          <a:xfrm>
            <a:off x="467321" y="6330951"/>
            <a:ext cx="3787127" cy="338554"/>
          </a:xfrm>
          <a:prstGeom prst="rect">
            <a:avLst/>
          </a:prstGeom>
          <a:noFill/>
        </p:spPr>
        <p:txBody>
          <a:bodyPr wrap="none" rtlCol="0">
            <a:spAutoFit/>
          </a:bodyPr>
          <a:lstStyle/>
          <a:p>
            <a:r>
              <a:rPr lang="en-US" sz="1600" dirty="0" err="1" smtClean="0"/>
              <a:t>ni.com</a:t>
            </a:r>
            <a:r>
              <a:rPr lang="en-US" sz="1600" dirty="0" smtClean="0"/>
              <a:t>  |  </a:t>
            </a:r>
            <a:r>
              <a:rPr lang="en-US" sz="1600" b="1" dirty="0" smtClean="0">
                <a:solidFill>
                  <a:schemeClr val="accent2"/>
                </a:solidFill>
                <a:latin typeface="+mn-lt"/>
              </a:rPr>
              <a:t>CUSTOMER CONFIDENTIAL</a:t>
            </a:r>
            <a:endParaRPr lang="en-US" sz="1600" b="0" dirty="0">
              <a:solidFill>
                <a:schemeClr val="tx1"/>
              </a:solidFill>
              <a:latin typeface="+mn-lt"/>
            </a:endParaRPr>
          </a:p>
        </p:txBody>
      </p:sp>
    </p:spTree>
    <p:extLst>
      <p:ext uri="{BB962C8B-B14F-4D97-AF65-F5344CB8AC3E}">
        <p14:creationId xmlns:p14="http://schemas.microsoft.com/office/powerpoint/2010/main" val="18621465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121384"/>
            <a:ext cx="10887473" cy="4949008"/>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89781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3" y="142830"/>
            <a:ext cx="10965304"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637777" y="1124712"/>
            <a:ext cx="5370904"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124712"/>
            <a:ext cx="5384800"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7605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749778"/>
            <a:ext cx="10887473" cy="4320615"/>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211330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xternal Title and Content">
    <p:spTree>
      <p:nvGrpSpPr>
        <p:cNvPr id="1" name=""/>
        <p:cNvGrpSpPr/>
        <p:nvPr/>
      </p:nvGrpSpPr>
      <p:grpSpPr>
        <a:xfrm>
          <a:off x="0" y="0"/>
          <a:ext cx="0" cy="0"/>
          <a:chOff x="0" y="0"/>
          <a:chExt cx="0" cy="0"/>
        </a:xfrm>
      </p:grpSpPr>
      <p:sp>
        <p:nvSpPr>
          <p:cNvPr id="8" name="Content Placeholder 2"/>
          <p:cNvSpPr>
            <a:spLocks noGrp="1"/>
          </p:cNvSpPr>
          <p:nvPr>
            <p:ph sz="half" idx="11" hasCustomPrompt="1"/>
          </p:nvPr>
        </p:nvSpPr>
        <p:spPr>
          <a:xfrm>
            <a:off x="637777" y="1743138"/>
            <a:ext cx="5370904"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hasCustomPrompt="1"/>
          </p:nvPr>
        </p:nvSpPr>
        <p:spPr>
          <a:xfrm>
            <a:off x="6197600" y="1743138"/>
            <a:ext cx="5384800"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13"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3458584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94927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ternal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626262" y="448733"/>
            <a:ext cx="10970956" cy="5621659"/>
          </a:xfrm>
        </p:spPr>
        <p:txBody>
          <a:bodyPr/>
          <a:lstStyle>
            <a:lvl1pPr marL="0" indent="0">
              <a:buNone/>
              <a:defRPr b="0" i="0">
                <a:latin typeface="+mn-lt"/>
                <a:cs typeface="Univers LT Std 45 Light"/>
              </a:defRPr>
            </a:lvl1pPr>
            <a:lvl2pPr>
              <a:defRPr>
                <a:latin typeface="+mn-lt"/>
              </a:defRPr>
            </a:lvl2pPr>
            <a:lvl3pPr>
              <a:defRPr>
                <a:latin typeface="+mn-lt"/>
              </a:defRPr>
            </a:lvl3pPr>
            <a:lvl4pPr>
              <a:defRPr sz="1867">
                <a:latin typeface="+mn-lt"/>
              </a:defRPr>
            </a:lvl4pPr>
            <a:lvl5pPr>
              <a:defRPr sz="1867">
                <a:latin typeface="+mn-lt"/>
              </a:defRPr>
            </a:lvl5pPr>
          </a:lstStyle>
          <a:p>
            <a:pPr lvl="0"/>
            <a:r>
              <a:rPr lang="en-US" smtClean="0"/>
              <a:t>Click to edit Master text styles</a:t>
            </a:r>
          </a:p>
        </p:txBody>
      </p:sp>
    </p:spTree>
    <p:extLst>
      <p:ext uri="{BB962C8B-B14F-4D97-AF65-F5344CB8AC3E}">
        <p14:creationId xmlns:p14="http://schemas.microsoft.com/office/powerpoint/2010/main" val="4021759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Intro Slide">
    <p:spTree>
      <p:nvGrpSpPr>
        <p:cNvPr id="1" name=""/>
        <p:cNvGrpSpPr/>
        <p:nvPr/>
      </p:nvGrpSpPr>
      <p:grpSpPr>
        <a:xfrm>
          <a:off x="0" y="0"/>
          <a:ext cx="0" cy="0"/>
          <a:chOff x="0" y="0"/>
          <a:chExt cx="0" cy="0"/>
        </a:xfrm>
      </p:grpSpPr>
      <p:pic>
        <p:nvPicPr>
          <p:cNvPr id="4" name="Picture 3" descr="PPT-corporate-background-16x9_wlog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userDrawn="1"/>
        </p:nvSpPr>
        <p:spPr>
          <a:xfrm>
            <a:off x="467320" y="6330951"/>
            <a:ext cx="4453270" cy="338554"/>
          </a:xfrm>
          <a:prstGeom prst="rect">
            <a:avLst/>
          </a:prstGeom>
          <a:noFill/>
        </p:spPr>
        <p:txBody>
          <a:bodyPr wrap="none" rtlCol="0">
            <a:spAutoFit/>
          </a:bodyPr>
          <a:lstStyle/>
          <a:p>
            <a:pPr marL="0" marR="0" indent="0" algn="l" defTabSz="609550" rtl="0" eaLnBrk="1" fontAlgn="auto" latinLnBrk="0" hangingPunct="1">
              <a:lnSpc>
                <a:spcPct val="100000"/>
              </a:lnSpc>
              <a:spcBef>
                <a:spcPts val="0"/>
              </a:spcBef>
              <a:spcAft>
                <a:spcPts val="0"/>
              </a:spcAft>
              <a:buClrTx/>
              <a:buSzTx/>
              <a:buFontTx/>
              <a:buNone/>
              <a:tabLst/>
              <a:defRPr/>
            </a:pPr>
            <a:r>
              <a:rPr lang="en-US" sz="1600" dirty="0" err="1" smtClean="0"/>
              <a:t>ni.com</a:t>
            </a:r>
            <a:r>
              <a:rPr lang="en-US" sz="1600" dirty="0" smtClean="0"/>
              <a:t>  |  </a:t>
            </a:r>
            <a:r>
              <a:rPr lang="en-US" sz="1600" b="0" dirty="0" smtClean="0">
                <a:solidFill>
                  <a:schemeClr val="tx1"/>
                </a:solidFill>
                <a:latin typeface="+mn-lt"/>
              </a:rPr>
              <a:t>NI</a:t>
            </a:r>
            <a:r>
              <a:rPr lang="en-US" sz="1600" b="0" baseline="0" dirty="0" smtClean="0">
                <a:solidFill>
                  <a:schemeClr val="tx1"/>
                </a:solidFill>
                <a:latin typeface="+mn-lt"/>
              </a:rPr>
              <a:t> </a:t>
            </a:r>
            <a:r>
              <a:rPr lang="en-US" sz="1600" b="0" dirty="0" smtClean="0">
                <a:solidFill>
                  <a:schemeClr val="tx1"/>
                </a:solidFill>
                <a:latin typeface="+mn-lt"/>
              </a:rPr>
              <a:t>CONFIDENTIAL  </a:t>
            </a:r>
            <a:r>
              <a:rPr lang="en-US" sz="1600" dirty="0" smtClean="0"/>
              <a:t>|  </a:t>
            </a:r>
            <a:r>
              <a:rPr lang="en-US" sz="1600" b="0" dirty="0" smtClean="0">
                <a:solidFill>
                  <a:schemeClr val="tx1"/>
                </a:solidFill>
                <a:latin typeface="+mn-lt"/>
              </a:rPr>
              <a:t>Employee Only</a:t>
            </a:r>
          </a:p>
        </p:txBody>
      </p:sp>
    </p:spTree>
    <p:extLst>
      <p:ext uri="{BB962C8B-B14F-4D97-AF65-F5344CB8AC3E}">
        <p14:creationId xmlns:p14="http://schemas.microsoft.com/office/powerpoint/2010/main" val="1742142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3_External Title Slide">
    <p:spTree>
      <p:nvGrpSpPr>
        <p:cNvPr id="1" name=""/>
        <p:cNvGrpSpPr/>
        <p:nvPr/>
      </p:nvGrpSpPr>
      <p:grpSpPr>
        <a:xfrm>
          <a:off x="0" y="0"/>
          <a:ext cx="0" cy="0"/>
          <a:chOff x="0" y="0"/>
          <a:chExt cx="0" cy="0"/>
        </a:xfrm>
      </p:grpSpPr>
      <p:pic>
        <p:nvPicPr>
          <p:cNvPr id="6" name="Picture 5" descr="PPT corporate background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1" y="921221"/>
            <a:ext cx="10972799" cy="2498255"/>
          </a:xfrm>
        </p:spPr>
        <p:txBody>
          <a:bodyPr anchor="b">
            <a:noAutofit/>
          </a:bodyPr>
          <a:lstStyle>
            <a:lvl1pPr algn="ctr">
              <a:lnSpc>
                <a:spcPts val="5997"/>
              </a:lnSpc>
              <a:defRPr sz="4667" b="0" i="0" spc="-200">
                <a:solidFill>
                  <a:schemeClr val="tx2"/>
                </a:solidFill>
                <a:latin typeface="+mn-lt"/>
                <a:cs typeface="Univers LT Std 45 Ligh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9600" y="3431449"/>
            <a:ext cx="10972800" cy="771275"/>
          </a:xfrm>
        </p:spPr>
        <p:txBody>
          <a:bodyPr>
            <a:noAutofit/>
          </a:bodyPr>
          <a:lstStyle>
            <a:lvl1pPr marL="0" indent="0" algn="ctr">
              <a:buNone/>
              <a:defRPr sz="2667">
                <a:solidFill>
                  <a:schemeClr val="bg2">
                    <a:lumMod val="50000"/>
                  </a:schemeClr>
                </a:solidFill>
                <a:latin typeface="+mn-lt"/>
              </a:defRPr>
            </a:lvl1pPr>
            <a:lvl2pPr marL="609550" indent="0" algn="ctr">
              <a:buNone/>
              <a:defRPr>
                <a:solidFill>
                  <a:schemeClr val="tx1">
                    <a:tint val="75000"/>
                  </a:schemeClr>
                </a:solidFill>
              </a:defRPr>
            </a:lvl2pPr>
            <a:lvl3pPr marL="1219100" indent="0" algn="ctr">
              <a:buNone/>
              <a:defRPr>
                <a:solidFill>
                  <a:schemeClr val="tx1">
                    <a:tint val="75000"/>
                  </a:schemeClr>
                </a:solidFill>
              </a:defRPr>
            </a:lvl3pPr>
            <a:lvl4pPr marL="1828652" indent="0" algn="ctr">
              <a:buNone/>
              <a:defRPr>
                <a:solidFill>
                  <a:schemeClr val="tx1">
                    <a:tint val="75000"/>
                  </a:schemeClr>
                </a:solidFill>
              </a:defRPr>
            </a:lvl4pPr>
            <a:lvl5pPr marL="2438203" indent="0" algn="ctr">
              <a:buNone/>
              <a:defRPr>
                <a:solidFill>
                  <a:schemeClr val="tx1">
                    <a:tint val="75000"/>
                  </a:schemeClr>
                </a:solidFill>
              </a:defRPr>
            </a:lvl5pPr>
            <a:lvl6pPr marL="3047753" indent="0" algn="ctr">
              <a:buNone/>
              <a:defRPr>
                <a:solidFill>
                  <a:schemeClr val="tx1">
                    <a:tint val="75000"/>
                  </a:schemeClr>
                </a:solidFill>
              </a:defRPr>
            </a:lvl6pPr>
            <a:lvl7pPr marL="3657303" indent="0" algn="ctr">
              <a:buNone/>
              <a:defRPr>
                <a:solidFill>
                  <a:schemeClr val="tx1">
                    <a:tint val="75000"/>
                  </a:schemeClr>
                </a:solidFill>
              </a:defRPr>
            </a:lvl7pPr>
            <a:lvl8pPr marL="4266853" indent="0" algn="ctr">
              <a:buNone/>
              <a:defRPr>
                <a:solidFill>
                  <a:schemeClr val="tx1">
                    <a:tint val="75000"/>
                  </a:schemeClr>
                </a:solidFill>
              </a:defRPr>
            </a:lvl8pPr>
            <a:lvl9pPr marL="4876403" indent="0" algn="ctr">
              <a:buNone/>
              <a:defRPr>
                <a:solidFill>
                  <a:schemeClr val="tx1">
                    <a:tint val="75000"/>
                  </a:schemeClr>
                </a:solidFill>
              </a:defRPr>
            </a:lvl9pPr>
          </a:lstStyle>
          <a:p>
            <a:r>
              <a:rPr lang="en-US" dirty="0" smtClean="0"/>
              <a:t>Click to edit subtitle</a:t>
            </a:r>
            <a:endParaRPr lang="en-US" dirty="0"/>
          </a:p>
        </p:txBody>
      </p:sp>
      <p:sp>
        <p:nvSpPr>
          <p:cNvPr id="7" name="TextBox 6"/>
          <p:cNvSpPr txBox="1"/>
          <p:nvPr userDrawn="1"/>
        </p:nvSpPr>
        <p:spPr>
          <a:xfrm>
            <a:off x="467320" y="6330951"/>
            <a:ext cx="4453270" cy="338554"/>
          </a:xfrm>
          <a:prstGeom prst="rect">
            <a:avLst/>
          </a:prstGeom>
          <a:noFill/>
        </p:spPr>
        <p:txBody>
          <a:bodyPr wrap="none" rtlCol="0">
            <a:spAutoFit/>
          </a:bodyPr>
          <a:lstStyle/>
          <a:p>
            <a:pPr marL="0" marR="0" indent="0" algn="l" defTabSz="609550" rtl="0" eaLnBrk="1" fontAlgn="auto" latinLnBrk="0" hangingPunct="1">
              <a:lnSpc>
                <a:spcPct val="100000"/>
              </a:lnSpc>
              <a:spcBef>
                <a:spcPts val="0"/>
              </a:spcBef>
              <a:spcAft>
                <a:spcPts val="0"/>
              </a:spcAft>
              <a:buClrTx/>
              <a:buSzTx/>
              <a:buFontTx/>
              <a:buNone/>
              <a:tabLst/>
              <a:defRPr/>
            </a:pPr>
            <a:r>
              <a:rPr lang="en-US" sz="1600" dirty="0" err="1" smtClean="0"/>
              <a:t>ni.com</a:t>
            </a:r>
            <a:r>
              <a:rPr lang="en-US" sz="1600" dirty="0" smtClean="0"/>
              <a:t>  |  </a:t>
            </a:r>
            <a:r>
              <a:rPr lang="en-US" sz="1600" b="0" dirty="0" smtClean="0">
                <a:solidFill>
                  <a:schemeClr val="tx1"/>
                </a:solidFill>
                <a:latin typeface="+mn-lt"/>
              </a:rPr>
              <a:t>NI</a:t>
            </a:r>
            <a:r>
              <a:rPr lang="en-US" sz="1600" b="0" baseline="0" dirty="0" smtClean="0">
                <a:solidFill>
                  <a:schemeClr val="tx1"/>
                </a:solidFill>
                <a:latin typeface="+mn-lt"/>
              </a:rPr>
              <a:t> </a:t>
            </a:r>
            <a:r>
              <a:rPr lang="en-US" sz="1600" b="0" dirty="0" smtClean="0">
                <a:solidFill>
                  <a:schemeClr val="tx1"/>
                </a:solidFill>
                <a:latin typeface="+mn-lt"/>
              </a:rPr>
              <a:t>CONFIDENTIAL  </a:t>
            </a:r>
            <a:r>
              <a:rPr lang="en-US" sz="1600" dirty="0" smtClean="0"/>
              <a:t>|  </a:t>
            </a:r>
            <a:r>
              <a:rPr lang="en-US" sz="1600" b="0" dirty="0" smtClean="0">
                <a:solidFill>
                  <a:schemeClr val="tx1"/>
                </a:solidFill>
                <a:latin typeface="+mn-lt"/>
              </a:rPr>
              <a:t>Employee Only</a:t>
            </a:r>
          </a:p>
        </p:txBody>
      </p:sp>
    </p:spTree>
    <p:extLst>
      <p:ext uri="{BB962C8B-B14F-4D97-AF65-F5344CB8AC3E}">
        <p14:creationId xmlns:p14="http://schemas.microsoft.com/office/powerpoint/2010/main" val="3652562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121384"/>
            <a:ext cx="10887473" cy="4949008"/>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5276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121384"/>
            <a:ext cx="10887473" cy="4949008"/>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50143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3" y="142830"/>
            <a:ext cx="10965304"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637777" y="1124712"/>
            <a:ext cx="5370904"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124712"/>
            <a:ext cx="5384800"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990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749778"/>
            <a:ext cx="10887473" cy="4320615"/>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1919248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External Title and Content">
    <p:spTree>
      <p:nvGrpSpPr>
        <p:cNvPr id="1" name=""/>
        <p:cNvGrpSpPr/>
        <p:nvPr/>
      </p:nvGrpSpPr>
      <p:grpSpPr>
        <a:xfrm>
          <a:off x="0" y="0"/>
          <a:ext cx="0" cy="0"/>
          <a:chOff x="0" y="0"/>
          <a:chExt cx="0" cy="0"/>
        </a:xfrm>
      </p:grpSpPr>
      <p:sp>
        <p:nvSpPr>
          <p:cNvPr id="8" name="Content Placeholder 2"/>
          <p:cNvSpPr>
            <a:spLocks noGrp="1"/>
          </p:cNvSpPr>
          <p:nvPr>
            <p:ph sz="half" idx="11" hasCustomPrompt="1"/>
          </p:nvPr>
        </p:nvSpPr>
        <p:spPr>
          <a:xfrm>
            <a:off x="637777" y="1743138"/>
            <a:ext cx="5370904"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hasCustomPrompt="1"/>
          </p:nvPr>
        </p:nvSpPr>
        <p:spPr>
          <a:xfrm>
            <a:off x="6197600" y="1743138"/>
            <a:ext cx="5384800"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13"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937456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3154837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ternal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626262" y="448733"/>
            <a:ext cx="10970956" cy="5621659"/>
          </a:xfrm>
        </p:spPr>
        <p:txBody>
          <a:bodyPr/>
          <a:lstStyle>
            <a:lvl1pPr marL="0" indent="0">
              <a:buNone/>
              <a:defRPr b="0" i="0">
                <a:latin typeface="+mn-lt"/>
                <a:cs typeface="Univers LT Std 45 Light"/>
              </a:defRPr>
            </a:lvl1pPr>
            <a:lvl2pPr>
              <a:defRPr>
                <a:latin typeface="+mn-lt"/>
              </a:defRPr>
            </a:lvl2pPr>
            <a:lvl3pPr>
              <a:defRPr>
                <a:latin typeface="+mn-lt"/>
              </a:defRPr>
            </a:lvl3pPr>
            <a:lvl4pPr>
              <a:defRPr sz="1867">
                <a:latin typeface="+mn-lt"/>
              </a:defRPr>
            </a:lvl4pPr>
            <a:lvl5pPr>
              <a:defRPr sz="1867">
                <a:latin typeface="+mn-lt"/>
              </a:defRPr>
            </a:lvl5pPr>
          </a:lstStyle>
          <a:p>
            <a:pPr lvl="0"/>
            <a:r>
              <a:rPr lang="en-US" smtClean="0"/>
              <a:t>Click to edit Master text styles</a:t>
            </a:r>
          </a:p>
        </p:txBody>
      </p:sp>
    </p:spTree>
    <p:extLst>
      <p:ext uri="{BB962C8B-B14F-4D97-AF65-F5344CB8AC3E}">
        <p14:creationId xmlns:p14="http://schemas.microsoft.com/office/powerpoint/2010/main" val="2216660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tr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3" name="TextBox 2"/>
          <p:cNvSpPr txBox="1"/>
          <p:nvPr userDrawn="1"/>
        </p:nvSpPr>
        <p:spPr>
          <a:xfrm>
            <a:off x="467326" y="6330963"/>
            <a:ext cx="644888" cy="276997"/>
          </a:xfrm>
          <a:prstGeom prst="rect">
            <a:avLst/>
          </a:prstGeom>
          <a:noFill/>
        </p:spPr>
        <p:txBody>
          <a:bodyPr wrap="none" lIns="91436" tIns="45719" rIns="91436" bIns="45719" rtlCol="0">
            <a:spAutoFit/>
          </a:bodyPr>
          <a:lstStyle/>
          <a:p>
            <a:pPr defTabSz="457155"/>
            <a:r>
              <a:rPr lang="en-US" sz="1200" dirty="0" smtClean="0">
                <a:solidFill>
                  <a:prstClr val="black"/>
                </a:solidFill>
                <a:ea typeface="MS PGothic" pitchFamily="34" charset="-128"/>
              </a:rPr>
              <a:t>ni.com</a:t>
            </a:r>
            <a:endParaRPr lang="en-US" sz="1200" dirty="0">
              <a:solidFill>
                <a:prstClr val="black"/>
              </a:solidFill>
              <a:ea typeface="MS PGothic" pitchFamily="34" charset="-128"/>
            </a:endParaRPr>
          </a:p>
        </p:txBody>
      </p:sp>
    </p:spTree>
    <p:extLst>
      <p:ext uri="{BB962C8B-B14F-4D97-AF65-F5344CB8AC3E}">
        <p14:creationId xmlns:p14="http://schemas.microsoft.com/office/powerpoint/2010/main" val="10731020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xternal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8" name="Title 1"/>
          <p:cNvSpPr>
            <a:spLocks noGrp="1"/>
          </p:cNvSpPr>
          <p:nvPr>
            <p:ph type="ctrTitle" hasCustomPrompt="1"/>
          </p:nvPr>
        </p:nvSpPr>
        <p:spPr>
          <a:xfrm>
            <a:off x="603251" y="921234"/>
            <a:ext cx="10993967" cy="2498255"/>
          </a:xfrm>
        </p:spPr>
        <p:txBody>
          <a:bodyPr anchor="b">
            <a:normAutofit/>
          </a:bodyPr>
          <a:lstStyle>
            <a:lvl1pPr algn="ctr">
              <a:lnSpc>
                <a:spcPts val="4498"/>
              </a:lnSpc>
              <a:defRPr sz="4500" spc="-151">
                <a:solidFill>
                  <a:schemeClr val="tx2"/>
                </a:solidFill>
                <a:latin typeface="+mn-lt"/>
              </a:defRPr>
            </a:lvl1pPr>
          </a:lstStyle>
          <a:p>
            <a:r>
              <a:rPr lang="en-US" dirty="0" smtClean="0"/>
              <a:t>Click to edit title</a:t>
            </a:r>
            <a:endParaRPr lang="en-US" dirty="0"/>
          </a:p>
        </p:txBody>
      </p:sp>
      <p:sp>
        <p:nvSpPr>
          <p:cNvPr id="9" name="Subtitle 2"/>
          <p:cNvSpPr>
            <a:spLocks noGrp="1"/>
          </p:cNvSpPr>
          <p:nvPr>
            <p:ph type="subTitle" idx="1" hasCustomPrompt="1"/>
          </p:nvPr>
        </p:nvSpPr>
        <p:spPr>
          <a:xfrm>
            <a:off x="603251" y="3634650"/>
            <a:ext cx="10993967" cy="771275"/>
          </a:xfrm>
        </p:spPr>
        <p:txBody>
          <a:bodyPr>
            <a:noAutofit/>
          </a:bodyPr>
          <a:lstStyle>
            <a:lvl1pPr marL="0" indent="0" algn="ctr">
              <a:buNone/>
              <a:defRPr sz="2300">
                <a:solidFill>
                  <a:schemeClr val="tx1">
                    <a:lumMod val="50000"/>
                    <a:lumOff val="50000"/>
                  </a:schemeClr>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7" indent="0" algn="ctr">
              <a:buNone/>
              <a:defRPr>
                <a:solidFill>
                  <a:schemeClr val="tx1">
                    <a:tint val="75000"/>
                  </a:schemeClr>
                </a:solidFill>
              </a:defRPr>
            </a:lvl6pPr>
            <a:lvl7pPr marL="2742932" indent="0" algn="ctr">
              <a:buNone/>
              <a:defRPr>
                <a:solidFill>
                  <a:schemeClr val="tx1">
                    <a:tint val="75000"/>
                  </a:schemeClr>
                </a:solidFill>
              </a:defRPr>
            </a:lvl7pPr>
            <a:lvl8pPr marL="3200087" indent="0" algn="ctr">
              <a:buNone/>
              <a:defRPr>
                <a:solidFill>
                  <a:schemeClr val="tx1">
                    <a:tint val="75000"/>
                  </a:schemeClr>
                </a:solidFill>
              </a:defRPr>
            </a:lvl8pPr>
            <a:lvl9pPr marL="3657241" indent="0" algn="ctr">
              <a:buNone/>
              <a:defRPr>
                <a:solidFill>
                  <a:schemeClr val="tx1">
                    <a:tint val="75000"/>
                  </a:schemeClr>
                </a:solidFill>
              </a:defRPr>
            </a:lvl9pPr>
          </a:lstStyle>
          <a:p>
            <a:r>
              <a:rPr lang="en-US" dirty="0" smtClean="0"/>
              <a:t>Click to edit subtitle</a:t>
            </a:r>
            <a:endParaRPr lang="en-US" dirty="0"/>
          </a:p>
        </p:txBody>
      </p:sp>
      <p:sp>
        <p:nvSpPr>
          <p:cNvPr id="10" name="TextBox 9"/>
          <p:cNvSpPr txBox="1"/>
          <p:nvPr userDrawn="1"/>
        </p:nvSpPr>
        <p:spPr>
          <a:xfrm>
            <a:off x="467326" y="6330963"/>
            <a:ext cx="644888" cy="276997"/>
          </a:xfrm>
          <a:prstGeom prst="rect">
            <a:avLst/>
          </a:prstGeom>
          <a:noFill/>
        </p:spPr>
        <p:txBody>
          <a:bodyPr wrap="none" lIns="91436" tIns="45719" rIns="91436" bIns="45719" rtlCol="0">
            <a:spAutoFit/>
          </a:bodyPr>
          <a:lstStyle/>
          <a:p>
            <a:pPr defTabSz="457155"/>
            <a:r>
              <a:rPr lang="en-US" sz="1200" dirty="0" smtClean="0">
                <a:solidFill>
                  <a:prstClr val="black"/>
                </a:solidFill>
                <a:ea typeface="MS PGothic" pitchFamily="34" charset="-128"/>
              </a:rPr>
              <a:t>ni.com</a:t>
            </a:r>
            <a:endParaRPr lang="en-US" sz="1200" dirty="0">
              <a:solidFill>
                <a:prstClr val="black"/>
              </a:solidFill>
              <a:ea typeface="MS PGothic" pitchFamily="34" charset="-128"/>
            </a:endParaRPr>
          </a:p>
        </p:txBody>
      </p:sp>
      <p:sp>
        <p:nvSpPr>
          <p:cNvPr id="6" name="TextBox 12"/>
          <p:cNvSpPr txBox="1">
            <a:spLocks noChangeArrowheads="1"/>
          </p:cNvSpPr>
          <p:nvPr userDrawn="1"/>
        </p:nvSpPr>
        <p:spPr bwMode="auto">
          <a:xfrm>
            <a:off x="466857" y="6330969"/>
            <a:ext cx="2191621" cy="276989"/>
          </a:xfrm>
          <a:prstGeom prst="rect">
            <a:avLst/>
          </a:prstGeom>
          <a:noFill/>
          <a:ln>
            <a:noFill/>
          </a:ln>
          <a:extLst/>
        </p:spPr>
        <p:txBody>
          <a:bodyPr wrap="none" lIns="91428" tIns="45715" rIns="91428" bIns="45715">
            <a:spAutoFit/>
          </a:bodyPr>
          <a:lstStyle>
            <a:lvl1pPr>
              <a:defRPr>
                <a:solidFill>
                  <a:schemeClr val="tx1"/>
                </a:solidFill>
                <a:latin typeface="Univers Com 45 Light" charset="0"/>
                <a:ea typeface="ＭＳ Ｐゴシック" charset="0"/>
                <a:cs typeface="ＭＳ Ｐゴシック" charset="0"/>
              </a:defRPr>
            </a:lvl1pPr>
            <a:lvl2pPr marL="742950" indent="-285750">
              <a:defRPr>
                <a:solidFill>
                  <a:schemeClr val="tx1"/>
                </a:solidFill>
                <a:latin typeface="Univers Com 45 Light" charset="0"/>
                <a:ea typeface="ＭＳ Ｐゴシック" charset="0"/>
              </a:defRPr>
            </a:lvl2pPr>
            <a:lvl3pPr marL="1143000" indent="-228600">
              <a:defRPr>
                <a:solidFill>
                  <a:schemeClr val="tx1"/>
                </a:solidFill>
                <a:latin typeface="Univers Com 45 Light" charset="0"/>
                <a:ea typeface="ＭＳ Ｐゴシック" charset="0"/>
              </a:defRPr>
            </a:lvl3pPr>
            <a:lvl4pPr marL="1600200" indent="-228600">
              <a:defRPr>
                <a:solidFill>
                  <a:schemeClr val="tx1"/>
                </a:solidFill>
                <a:latin typeface="Univers Com 45 Light" charset="0"/>
                <a:ea typeface="ＭＳ Ｐゴシック" charset="0"/>
              </a:defRPr>
            </a:lvl4pPr>
            <a:lvl5pPr marL="2057400" indent="-228600">
              <a:defRPr>
                <a:solidFill>
                  <a:schemeClr val="tx1"/>
                </a:solidFill>
                <a:latin typeface="Univers Com 45 Light" charset="0"/>
                <a:ea typeface="ＭＳ Ｐゴシック" charset="0"/>
              </a:defRPr>
            </a:lvl5pPr>
            <a:lvl6pPr marL="2514600" indent="-228600" defTabSz="455613" fontAlgn="base">
              <a:spcBef>
                <a:spcPct val="0"/>
              </a:spcBef>
              <a:spcAft>
                <a:spcPct val="0"/>
              </a:spcAft>
              <a:defRPr>
                <a:solidFill>
                  <a:schemeClr val="tx1"/>
                </a:solidFill>
                <a:latin typeface="Univers Com 45 Light" charset="0"/>
                <a:ea typeface="ＭＳ Ｐゴシック" charset="0"/>
              </a:defRPr>
            </a:lvl6pPr>
            <a:lvl7pPr marL="2971800" indent="-228600" defTabSz="455613" fontAlgn="base">
              <a:spcBef>
                <a:spcPct val="0"/>
              </a:spcBef>
              <a:spcAft>
                <a:spcPct val="0"/>
              </a:spcAft>
              <a:defRPr>
                <a:solidFill>
                  <a:schemeClr val="tx1"/>
                </a:solidFill>
                <a:latin typeface="Univers Com 45 Light" charset="0"/>
                <a:ea typeface="ＭＳ Ｐゴシック" charset="0"/>
              </a:defRPr>
            </a:lvl7pPr>
            <a:lvl8pPr marL="3429000" indent="-228600" defTabSz="455613" fontAlgn="base">
              <a:spcBef>
                <a:spcPct val="0"/>
              </a:spcBef>
              <a:spcAft>
                <a:spcPct val="0"/>
              </a:spcAft>
              <a:defRPr>
                <a:solidFill>
                  <a:schemeClr val="tx1"/>
                </a:solidFill>
                <a:latin typeface="Univers Com 45 Light" charset="0"/>
                <a:ea typeface="ＭＳ Ｐゴシック" charset="0"/>
              </a:defRPr>
            </a:lvl8pPr>
            <a:lvl9pPr marL="3886200" indent="-228600" defTabSz="455613" fontAlgn="base">
              <a:spcBef>
                <a:spcPct val="0"/>
              </a:spcBef>
              <a:spcAft>
                <a:spcPct val="0"/>
              </a:spcAft>
              <a:defRPr>
                <a:solidFill>
                  <a:schemeClr val="tx1"/>
                </a:solidFill>
                <a:latin typeface="Univers Com 45 Light" charset="0"/>
                <a:ea typeface="ＭＳ Ｐゴシック" charset="0"/>
              </a:defRPr>
            </a:lvl9pPr>
          </a:lstStyle>
          <a:p>
            <a:pPr defTabSz="455556" fontAlgn="base">
              <a:spcBef>
                <a:spcPct val="0"/>
              </a:spcBef>
              <a:spcAft>
                <a:spcPct val="0"/>
              </a:spcAft>
              <a:defRPr/>
            </a:pPr>
            <a:r>
              <a:rPr lang="en-US" sz="1200" dirty="0" smtClean="0">
                <a:solidFill>
                  <a:prstClr val="black"/>
                </a:solidFill>
              </a:rPr>
              <a:t>ni.com  |  </a:t>
            </a:r>
            <a:r>
              <a:rPr lang="en-US" sz="1200" b="1" dirty="0" smtClean="0">
                <a:solidFill>
                  <a:srgbClr val="93191A"/>
                </a:solidFill>
              </a:rPr>
              <a:t>NI CONFIDENTIAL</a:t>
            </a:r>
            <a:endParaRPr lang="en-US" sz="1200" dirty="0" smtClean="0">
              <a:solidFill>
                <a:prstClr val="black"/>
              </a:solidFill>
            </a:endParaRPr>
          </a:p>
        </p:txBody>
      </p:sp>
    </p:spTree>
    <p:extLst>
      <p:ext uri="{BB962C8B-B14F-4D97-AF65-F5344CB8AC3E}">
        <p14:creationId xmlns:p14="http://schemas.microsoft.com/office/powerpoint/2010/main" val="108418424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sz="1500">
                <a:latin typeface="+mn-lt"/>
              </a:defRPr>
            </a:lvl4pPr>
            <a:lvl5pPr>
              <a:defRPr sz="15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324798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3" y="142830"/>
            <a:ext cx="10965304"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623882" y="1118153"/>
            <a:ext cx="5384800" cy="4949008"/>
          </a:xfrm>
        </p:spPr>
        <p:txBody>
          <a:bodyPr/>
          <a:lstStyle>
            <a:lvl1pPr>
              <a:defRPr sz="2400">
                <a:latin typeface="+mn-lt"/>
              </a:defRPr>
            </a:lvl1pPr>
            <a:lvl2pPr>
              <a:defRPr sz="2000">
                <a:latin typeface="+mn-lt"/>
              </a:defRPr>
            </a:lvl2pPr>
            <a:lvl3pPr>
              <a:defRPr sz="1700">
                <a:latin typeface="+mn-lt"/>
              </a:defRPr>
            </a:lvl3pPr>
            <a:lvl4pPr>
              <a:defRPr sz="1500">
                <a:latin typeface="+mn-lt"/>
              </a:defRPr>
            </a:lvl4pPr>
            <a:lvl5pPr>
              <a:defRPr sz="1500">
                <a:latin typeface="+mn-lt"/>
              </a:defRPr>
            </a:lvl5pPr>
            <a:lvl6pPr>
              <a:defRPr sz="1900"/>
            </a:lvl6pPr>
            <a:lvl7pPr>
              <a:defRPr sz="1900"/>
            </a:lvl7pPr>
            <a:lvl8pPr>
              <a:defRPr sz="1900"/>
            </a:lvl8pPr>
            <a:lvl9pPr>
              <a:defRPr sz="19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118153"/>
            <a:ext cx="5384800" cy="4949008"/>
          </a:xfrm>
        </p:spPr>
        <p:txBody>
          <a:bodyPr/>
          <a:lstStyle>
            <a:lvl1pPr>
              <a:defRPr sz="2400">
                <a:latin typeface="+mn-lt"/>
              </a:defRPr>
            </a:lvl1pPr>
            <a:lvl2pPr>
              <a:defRPr sz="2000">
                <a:latin typeface="+mn-lt"/>
              </a:defRPr>
            </a:lvl2pPr>
            <a:lvl3pPr>
              <a:defRPr sz="1700">
                <a:latin typeface="+mn-lt"/>
              </a:defRPr>
            </a:lvl3pPr>
            <a:lvl4pPr>
              <a:defRPr sz="1500">
                <a:latin typeface="+mn-lt"/>
              </a:defRPr>
            </a:lvl4pPr>
            <a:lvl5pPr>
              <a:defRPr sz="1500">
                <a:latin typeface="+mn-lt"/>
              </a:defRPr>
            </a:lvl5pPr>
            <a:lvl6pPr>
              <a:defRPr sz="1900"/>
            </a:lvl6pPr>
            <a:lvl7pPr>
              <a:defRPr sz="1900"/>
            </a:lvl7pPr>
            <a:lvl8pPr>
              <a:defRPr sz="1900"/>
            </a:lvl8pPr>
            <a:lvl9pPr>
              <a:defRPr sz="19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8807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3" y="142830"/>
            <a:ext cx="10965304"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637777" y="1124712"/>
            <a:ext cx="5370904"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124712"/>
            <a:ext cx="5384800" cy="4949008"/>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8714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41420264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ternal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626270" y="448746"/>
            <a:ext cx="10970956" cy="5621659"/>
          </a:xfrm>
        </p:spPr>
        <p:txBody>
          <a:bodyPr/>
          <a:lstStyle>
            <a:lvl1pPr marL="0" indent="0">
              <a:buNone/>
              <a:defRPr>
                <a:latin typeface="+mn-lt"/>
              </a:defRPr>
            </a:lvl1pPr>
            <a:lvl2pPr>
              <a:defRPr>
                <a:latin typeface="+mn-lt"/>
              </a:defRPr>
            </a:lvl2pPr>
            <a:lvl3pPr>
              <a:defRPr>
                <a:latin typeface="+mn-lt"/>
              </a:defRPr>
            </a:lvl3pPr>
            <a:lvl4pPr>
              <a:defRPr sz="1500">
                <a:latin typeface="+mn-lt"/>
              </a:defRPr>
            </a:lvl4pPr>
            <a:lvl5pPr>
              <a:defRPr sz="1500">
                <a:latin typeface="+mn-lt"/>
              </a:defRPr>
            </a:lvl5pPr>
          </a:lstStyle>
          <a:p>
            <a:pPr lvl="0"/>
            <a:r>
              <a:rPr lang="en-US" smtClean="0"/>
              <a:t>Click to edit Master text styles</a:t>
            </a:r>
          </a:p>
        </p:txBody>
      </p:sp>
    </p:spTree>
    <p:extLst>
      <p:ext uri="{BB962C8B-B14F-4D97-AF65-F5344CB8AC3E}">
        <p14:creationId xmlns:p14="http://schemas.microsoft.com/office/powerpoint/2010/main" val="17800279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NI Conf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626270" y="448746"/>
            <a:ext cx="10970956" cy="5621659"/>
          </a:xfrm>
        </p:spPr>
        <p:txBody>
          <a:bodyPr/>
          <a:lstStyle>
            <a:lvl1pPr marL="0" indent="0">
              <a:buNone/>
              <a:defRPr>
                <a:latin typeface="+mn-lt"/>
              </a:defRPr>
            </a:lvl1pPr>
            <a:lvl2pPr>
              <a:defRPr>
                <a:latin typeface="+mn-lt"/>
              </a:defRPr>
            </a:lvl2pPr>
            <a:lvl3pPr>
              <a:defRPr>
                <a:latin typeface="+mn-lt"/>
              </a:defRPr>
            </a:lvl3pPr>
            <a:lvl4pPr>
              <a:defRPr sz="1500">
                <a:latin typeface="+mn-lt"/>
              </a:defRPr>
            </a:lvl4pPr>
            <a:lvl5pPr>
              <a:defRPr sz="1500">
                <a:latin typeface="+mn-lt"/>
              </a:defRPr>
            </a:lvl5pPr>
          </a:lstStyle>
          <a:p>
            <a:pPr lvl="0"/>
            <a:r>
              <a:rPr lang="en-US" smtClean="0"/>
              <a:t>Click to edit Master text styles</a:t>
            </a:r>
          </a:p>
        </p:txBody>
      </p:sp>
    </p:spTree>
    <p:extLst>
      <p:ext uri="{BB962C8B-B14F-4D97-AF65-F5344CB8AC3E}">
        <p14:creationId xmlns:p14="http://schemas.microsoft.com/office/powerpoint/2010/main" val="29142253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NI Conf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5" y="142841"/>
            <a:ext cx="10931438" cy="974771"/>
          </a:xfrm>
        </p:spPr>
        <p:txBody>
          <a:bodyPr/>
          <a:lstStyle/>
          <a:p>
            <a:r>
              <a:rPr lang="en-US" dirty="0" smtClean="0"/>
              <a:t>Master title style</a:t>
            </a:r>
            <a:endParaRPr lang="en-US" dirty="0"/>
          </a:p>
        </p:txBody>
      </p:sp>
    </p:spTree>
    <p:extLst>
      <p:ext uri="{BB962C8B-B14F-4D97-AF65-F5344CB8AC3E}">
        <p14:creationId xmlns:p14="http://schemas.microsoft.com/office/powerpoint/2010/main" val="30081162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Page Generic 2">
    <p:spTree>
      <p:nvGrpSpPr>
        <p:cNvPr id="1" name=""/>
        <p:cNvGrpSpPr/>
        <p:nvPr/>
      </p:nvGrpSpPr>
      <p:grpSpPr>
        <a:xfrm>
          <a:off x="0" y="0"/>
          <a:ext cx="0" cy="0"/>
          <a:chOff x="0" y="0"/>
          <a:chExt cx="0" cy="0"/>
        </a:xfrm>
      </p:grpSpPr>
      <p:sp>
        <p:nvSpPr>
          <p:cNvPr id="6" name="Title 1"/>
          <p:cNvSpPr>
            <a:spLocks noGrp="1"/>
          </p:cNvSpPr>
          <p:nvPr>
            <p:ph type="title"/>
          </p:nvPr>
        </p:nvSpPr>
        <p:spPr>
          <a:xfrm>
            <a:off x="406400" y="228600"/>
            <a:ext cx="11480800" cy="685800"/>
          </a:xfrm>
          <a:prstGeom prst="rect">
            <a:avLst/>
          </a:prstGeom>
        </p:spPr>
        <p:txBody>
          <a:bodyPr anchor="t"/>
          <a:lstStyle>
            <a:lvl1pPr>
              <a:defRPr baseline="0">
                <a:solidFill>
                  <a:srgbClr val="0860A8"/>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4801" y="1219203"/>
            <a:ext cx="11582400" cy="4876801"/>
          </a:xfrm>
          <a:prstGeom prst="rect">
            <a:avLst/>
          </a:prstGeom>
        </p:spPr>
        <p:txBody>
          <a:bodyPr/>
          <a:lstStyle>
            <a:lvl1pPr marL="342885" indent="-342885">
              <a:spcBef>
                <a:spcPts val="0"/>
              </a:spcBef>
              <a:spcAft>
                <a:spcPts val="600"/>
              </a:spcAft>
              <a:buSzPct val="90000"/>
              <a:defRPr sz="2400">
                <a:solidFill>
                  <a:schemeClr val="tx1"/>
                </a:solidFill>
              </a:defRPr>
            </a:lvl1pPr>
            <a:lvl2pPr marL="692122" indent="-234940">
              <a:spcBef>
                <a:spcPts val="0"/>
              </a:spcBef>
              <a:spcAft>
                <a:spcPts val="600"/>
              </a:spcAft>
              <a:defRPr sz="2000">
                <a:solidFill>
                  <a:schemeClr val="tx1"/>
                </a:solidFill>
              </a:defRPr>
            </a:lvl2pPr>
            <a:lvl3pPr marL="1142952" indent="-228591">
              <a:spcBef>
                <a:spcPts val="0"/>
              </a:spcBef>
              <a:spcAft>
                <a:spcPts val="0"/>
              </a:spcAft>
              <a:buFont typeface="Wingdings" pitchFamily="2" charset="2"/>
              <a:buChar char="§"/>
              <a:defRPr sz="19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 </a:t>
            </a:r>
          </a:p>
          <a:p>
            <a:pPr lvl="1"/>
            <a:endParaRPr lang="en-US" dirty="0" smtClean="0"/>
          </a:p>
        </p:txBody>
      </p:sp>
    </p:spTree>
    <p:extLst>
      <p:ext uri="{BB962C8B-B14F-4D97-AF65-F5344CB8AC3E}">
        <p14:creationId xmlns:p14="http://schemas.microsoft.com/office/powerpoint/2010/main" val="1718968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396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NI Conf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ctrTitle" hasCustomPrompt="1"/>
          </p:nvPr>
        </p:nvSpPr>
        <p:spPr>
          <a:xfrm>
            <a:off x="787418" y="921229"/>
            <a:ext cx="10737849" cy="2498255"/>
          </a:xfrm>
        </p:spPr>
        <p:txBody>
          <a:bodyPr anchor="b">
            <a:normAutofit/>
          </a:bodyPr>
          <a:lstStyle>
            <a:lvl1pPr algn="ctr">
              <a:lnSpc>
                <a:spcPts val="4498"/>
              </a:lnSpc>
              <a:defRPr sz="4500" spc="-150">
                <a:solidFill>
                  <a:schemeClr val="tx2"/>
                </a:solidFill>
                <a:latin typeface="+mn-l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787400" y="3634651"/>
            <a:ext cx="10737850" cy="771275"/>
          </a:xfrm>
        </p:spPr>
        <p:txBody>
          <a:bodyPr>
            <a:noAutofit/>
          </a:bodyPr>
          <a:lstStyle>
            <a:lvl1pPr marL="0" indent="0" algn="ctr">
              <a:buNone/>
              <a:defRPr sz="2300">
                <a:solidFill>
                  <a:schemeClr val="tx1">
                    <a:lumMod val="50000"/>
                    <a:lumOff val="50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3" indent="0" algn="ctr">
              <a:buNone/>
              <a:defRPr>
                <a:solidFill>
                  <a:schemeClr val="tx1">
                    <a:tint val="75000"/>
                  </a:schemeClr>
                </a:solidFill>
              </a:defRPr>
            </a:lvl4pPr>
            <a:lvl5pPr marL="1828698"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0" indent="0" algn="ctr">
              <a:buNone/>
              <a:defRPr>
                <a:solidFill>
                  <a:schemeClr val="tx1">
                    <a:tint val="75000"/>
                  </a:schemeClr>
                </a:solidFill>
              </a:defRPr>
            </a:lvl8pPr>
            <a:lvl9pPr marL="3657394" indent="0" algn="ctr">
              <a:buNone/>
              <a:defRPr>
                <a:solidFill>
                  <a:schemeClr val="tx1">
                    <a:tint val="75000"/>
                  </a:schemeClr>
                </a:solidFill>
              </a:defRPr>
            </a:lvl9pPr>
          </a:lstStyle>
          <a:p>
            <a:r>
              <a:rPr lang="en-US" dirty="0" smtClean="0"/>
              <a:t>Click to edit subtitle</a:t>
            </a:r>
            <a:endParaRPr lang="en-US" dirty="0"/>
          </a:p>
        </p:txBody>
      </p:sp>
      <p:sp>
        <p:nvSpPr>
          <p:cNvPr id="6" name="TextBox 5"/>
          <p:cNvSpPr txBox="1"/>
          <p:nvPr userDrawn="1"/>
        </p:nvSpPr>
        <p:spPr>
          <a:xfrm>
            <a:off x="467336" y="6330960"/>
            <a:ext cx="2172956" cy="276999"/>
          </a:xfrm>
          <a:prstGeom prst="rect">
            <a:avLst/>
          </a:prstGeom>
          <a:noFill/>
        </p:spPr>
        <p:txBody>
          <a:bodyPr wrap="none" rtlCol="0">
            <a:spAutoFit/>
          </a:bodyPr>
          <a:lstStyle/>
          <a:p>
            <a:pPr defTabSz="455556" fontAlgn="base">
              <a:spcBef>
                <a:spcPct val="0"/>
              </a:spcBef>
              <a:spcAft>
                <a:spcPct val="0"/>
              </a:spcAft>
            </a:pPr>
            <a:r>
              <a:rPr lang="en-US" sz="1200" dirty="0" smtClean="0">
                <a:solidFill>
                  <a:prstClr val="black"/>
                </a:solidFill>
                <a:ea typeface="MS PGothic" pitchFamily="34" charset="-128"/>
              </a:rPr>
              <a:t>ni.com  |  NI CONFIDENTIAL</a:t>
            </a:r>
            <a:endParaRPr lang="en-US" sz="1200" dirty="0">
              <a:solidFill>
                <a:prstClr val="black"/>
              </a:solidFill>
              <a:ea typeface="MS PGothic" pitchFamily="34" charset="-128"/>
            </a:endParaRPr>
          </a:p>
        </p:txBody>
      </p:sp>
    </p:spTree>
    <p:extLst>
      <p:ext uri="{BB962C8B-B14F-4D97-AF65-F5344CB8AC3E}">
        <p14:creationId xmlns:p14="http://schemas.microsoft.com/office/powerpoint/2010/main" val="4188449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0160000" y="6569077"/>
            <a:ext cx="2032000" cy="288925"/>
          </a:xfrm>
          <a:prstGeom prst="rect">
            <a:avLst/>
          </a:prstGeom>
        </p:spPr>
        <p:txBody>
          <a:bodyPr/>
          <a:lstStyle/>
          <a:p>
            <a:pPr defTabSz="455556" fontAlgn="base">
              <a:spcBef>
                <a:spcPct val="0"/>
              </a:spcBef>
              <a:spcAft>
                <a:spcPct val="0"/>
              </a:spcAft>
            </a:pPr>
            <a:fld id="{B6F15528-21DE-4FAA-801E-634DDDAF4B2B}" type="slidenum">
              <a:rPr lang="en-US" smtClean="0">
                <a:solidFill>
                  <a:srgbClr val="FFFFFF"/>
                </a:solidFill>
                <a:ea typeface="MS PGothic" pitchFamily="34" charset="-128"/>
              </a:rPr>
              <a:pPr defTabSz="455556" fontAlgn="base">
                <a:spcBef>
                  <a:spcPct val="0"/>
                </a:spcBef>
                <a:spcAft>
                  <a:spcPct val="0"/>
                </a:spcAft>
              </a:pPr>
              <a:t>‹#›</a:t>
            </a:fld>
            <a:endParaRPr lang="en-US">
              <a:solidFill>
                <a:srgbClr val="FFFFFF"/>
              </a:solidFill>
              <a:ea typeface="MS PGothic" pitchFamily="34" charset="-128"/>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5"/>
          <p:cNvSpPr>
            <a:spLocks noGrp="1"/>
          </p:cNvSpPr>
          <p:nvPr>
            <p:ph sz="quarter" idx="12"/>
          </p:nvPr>
        </p:nvSpPr>
        <p:spPr>
          <a:xfrm>
            <a:off x="812800" y="1295400"/>
            <a:ext cx="11074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402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2" y="6356353"/>
            <a:ext cx="2844800" cy="365125"/>
          </a:xfrm>
          <a:prstGeom prst="rect">
            <a:avLst/>
          </a:prstGeom>
        </p:spPr>
        <p:txBody>
          <a:bodyPr lIns="68305" tIns="34147" rIns="68305" bIns="34147"/>
          <a:lstStyle/>
          <a:p>
            <a:pPr defTabSz="455556" fontAlgn="base">
              <a:spcBef>
                <a:spcPct val="0"/>
              </a:spcBef>
              <a:spcAft>
                <a:spcPct val="0"/>
              </a:spcAft>
            </a:pPr>
            <a:fld id="{16A429ED-0733-7546-83EC-6C1315176E2D}" type="datetimeFigureOut">
              <a:rPr lang="en-US" smtClean="0">
                <a:solidFill>
                  <a:prstClr val="black"/>
                </a:solidFill>
                <a:ea typeface="MS PGothic" pitchFamily="34" charset="-128"/>
              </a:rPr>
              <a:pPr defTabSz="455556" fontAlgn="base">
                <a:spcBef>
                  <a:spcPct val="0"/>
                </a:spcBef>
                <a:spcAft>
                  <a:spcPct val="0"/>
                </a:spcAft>
              </a:pPr>
              <a:t>5/28/2016</a:t>
            </a:fld>
            <a:endParaRPr lang="en-US">
              <a:solidFill>
                <a:prstClr val="black"/>
              </a:solidFill>
              <a:ea typeface="MS PGothic" pitchFamily="34" charset="-128"/>
            </a:endParaRPr>
          </a:p>
        </p:txBody>
      </p:sp>
      <p:sp>
        <p:nvSpPr>
          <p:cNvPr id="4" name="Footer Placeholder 3"/>
          <p:cNvSpPr>
            <a:spLocks noGrp="1"/>
          </p:cNvSpPr>
          <p:nvPr>
            <p:ph type="ftr" sz="quarter" idx="11"/>
          </p:nvPr>
        </p:nvSpPr>
        <p:spPr>
          <a:xfrm>
            <a:off x="4165601" y="6356353"/>
            <a:ext cx="3860800" cy="365125"/>
          </a:xfrm>
          <a:prstGeom prst="rect">
            <a:avLst/>
          </a:prstGeom>
        </p:spPr>
        <p:txBody>
          <a:bodyPr lIns="68305" tIns="34147" rIns="68305" bIns="34147"/>
          <a:lstStyle/>
          <a:p>
            <a:pPr defTabSz="455556" fontAlgn="base">
              <a:spcBef>
                <a:spcPct val="0"/>
              </a:spcBef>
              <a:spcAft>
                <a:spcPct val="0"/>
              </a:spcAft>
            </a:pPr>
            <a:endParaRPr lang="en-US">
              <a:solidFill>
                <a:prstClr val="black"/>
              </a:solidFill>
              <a:ea typeface="MS PGothic" pitchFamily="34" charset="-128"/>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lIns="68305" tIns="34147" rIns="68305" bIns="34147"/>
          <a:lstStyle/>
          <a:p>
            <a:pPr defTabSz="455556" fontAlgn="base">
              <a:spcBef>
                <a:spcPct val="0"/>
              </a:spcBef>
              <a:spcAft>
                <a:spcPct val="0"/>
              </a:spcAft>
            </a:pPr>
            <a:fld id="{B3694D2A-00F1-C84F-A4E7-74D81294133F}" type="slidenum">
              <a:rPr lang="en-US" smtClean="0">
                <a:solidFill>
                  <a:prstClr val="black"/>
                </a:solidFill>
                <a:ea typeface="MS PGothic" pitchFamily="34" charset="-128"/>
              </a:rPr>
              <a:pPr defTabSz="455556" fontAlgn="base">
                <a:spcBef>
                  <a:spcPct val="0"/>
                </a:spcBef>
                <a:spcAft>
                  <a:spcPct val="0"/>
                </a:spcAft>
              </a:pPr>
              <a:t>‹#›</a:t>
            </a:fld>
            <a:endParaRPr lang="en-US">
              <a:solidFill>
                <a:prstClr val="black"/>
              </a:solidFill>
              <a:ea typeface="MS PGothic" pitchFamily="34" charset="-128"/>
            </a:endParaRPr>
          </a:p>
        </p:txBody>
      </p:sp>
    </p:spTree>
    <p:extLst>
      <p:ext uri="{BB962C8B-B14F-4D97-AF65-F5344CB8AC3E}">
        <p14:creationId xmlns:p14="http://schemas.microsoft.com/office/powerpoint/2010/main" val="122146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637778" y="1749778"/>
            <a:ext cx="10887473" cy="4320615"/>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867" b="0" i="0">
                <a:latin typeface="+mn-lt"/>
                <a:cs typeface="Univers LT Std 45 Light"/>
              </a:defRPr>
            </a:lvl4pPr>
            <a:lvl5pPr>
              <a:defRPr sz="1867">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38212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External Title and Content">
    <p:spTree>
      <p:nvGrpSpPr>
        <p:cNvPr id="1" name=""/>
        <p:cNvGrpSpPr/>
        <p:nvPr/>
      </p:nvGrpSpPr>
      <p:grpSpPr>
        <a:xfrm>
          <a:off x="0" y="0"/>
          <a:ext cx="0" cy="0"/>
          <a:chOff x="0" y="0"/>
          <a:chExt cx="0" cy="0"/>
        </a:xfrm>
      </p:grpSpPr>
      <p:sp>
        <p:nvSpPr>
          <p:cNvPr id="8" name="Content Placeholder 2"/>
          <p:cNvSpPr>
            <a:spLocks noGrp="1"/>
          </p:cNvSpPr>
          <p:nvPr>
            <p:ph sz="half" idx="11" hasCustomPrompt="1"/>
          </p:nvPr>
        </p:nvSpPr>
        <p:spPr>
          <a:xfrm>
            <a:off x="637777" y="1743138"/>
            <a:ext cx="5370904"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hasCustomPrompt="1"/>
          </p:nvPr>
        </p:nvSpPr>
        <p:spPr>
          <a:xfrm>
            <a:off x="6197600" y="1743138"/>
            <a:ext cx="5384800" cy="4330581"/>
          </a:xfrm>
        </p:spPr>
        <p:txBody>
          <a:bodyPr/>
          <a:lstStyle>
            <a:lvl1pPr>
              <a:defRPr sz="2667" b="0" i="0">
                <a:latin typeface="+mn-lt"/>
                <a:cs typeface="Univers LT Std 45 Light"/>
              </a:defRPr>
            </a:lvl1pPr>
            <a:lvl2pPr>
              <a:defRPr sz="2400" b="0" i="0">
                <a:latin typeface="+mn-lt"/>
                <a:cs typeface="Univers LT Std 45 Light"/>
              </a:defRPr>
            </a:lvl2pPr>
            <a:lvl3pPr>
              <a:defRPr sz="2133" b="0" i="0">
                <a:latin typeface="+mn-lt"/>
                <a:cs typeface="Univers LT Std 45 Light"/>
              </a:defRPr>
            </a:lvl3pPr>
            <a:lvl4pPr>
              <a:defRPr sz="1867" b="0" i="0">
                <a:latin typeface="+mn-lt"/>
                <a:cs typeface="Univers LT Std 45 Light"/>
              </a:defRPr>
            </a:lvl4pPr>
            <a:lvl5pPr>
              <a:defRPr sz="1867" b="0" i="0">
                <a:latin typeface="+mn-lt"/>
                <a:cs typeface="Univers LT Std 45 Light"/>
              </a:defRPr>
            </a:lvl5pPr>
            <a:lvl6pPr>
              <a:defRPr sz="2400"/>
            </a:lvl6pPr>
            <a:lvl7pPr>
              <a:defRPr sz="2400"/>
            </a:lvl7pPr>
            <a:lvl8pPr>
              <a:defRPr sz="2400"/>
            </a:lvl8pPr>
            <a:lvl9pPr>
              <a:defRPr sz="24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631916" y="268941"/>
            <a:ext cx="10893337" cy="697255"/>
          </a:xfrm>
        </p:spPr>
        <p:txBody>
          <a:bodyPr/>
          <a:lstStyle/>
          <a:p>
            <a:r>
              <a:rPr lang="en-US" dirty="0" smtClean="0"/>
              <a:t>Master title style</a:t>
            </a:r>
            <a:endParaRPr lang="en-US" dirty="0"/>
          </a:p>
        </p:txBody>
      </p:sp>
      <p:sp>
        <p:nvSpPr>
          <p:cNvPr id="13" name="Text Placeholder 6"/>
          <p:cNvSpPr>
            <a:spLocks noGrp="1"/>
          </p:cNvSpPr>
          <p:nvPr>
            <p:ph type="body" sz="quarter" idx="10" hasCustomPrompt="1"/>
          </p:nvPr>
        </p:nvSpPr>
        <p:spPr>
          <a:xfrm>
            <a:off x="629273" y="979311"/>
            <a:ext cx="10894484" cy="658284"/>
          </a:xfrm>
        </p:spPr>
        <p:txBody>
          <a:bodyPr anchor="t"/>
          <a:lstStyle>
            <a:lvl1pPr marL="0" indent="0">
              <a:buNone/>
              <a:defRPr>
                <a:solidFill>
                  <a:srgbClr val="7B7B7B"/>
                </a:solidFill>
              </a:defRPr>
            </a:lvl1pPr>
          </a:lstStyle>
          <a:p>
            <a:pPr lvl="0"/>
            <a:r>
              <a:rPr lang="en-US" dirty="0" smtClean="0"/>
              <a:t>Subhead</a:t>
            </a:r>
            <a:endParaRPr lang="en-US" dirty="0"/>
          </a:p>
        </p:txBody>
      </p:sp>
    </p:spTree>
    <p:extLst>
      <p:ext uri="{BB962C8B-B14F-4D97-AF65-F5344CB8AC3E}">
        <p14:creationId xmlns:p14="http://schemas.microsoft.com/office/powerpoint/2010/main" val="72986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160618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ternal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626262" y="448733"/>
            <a:ext cx="10970956" cy="5621659"/>
          </a:xfrm>
        </p:spPr>
        <p:txBody>
          <a:bodyPr/>
          <a:lstStyle>
            <a:lvl1pPr marL="0" indent="0">
              <a:buNone/>
              <a:defRPr b="0" i="0">
                <a:latin typeface="+mn-lt"/>
                <a:cs typeface="Univers LT Std 45 Light"/>
              </a:defRPr>
            </a:lvl1pPr>
            <a:lvl2pPr>
              <a:defRPr>
                <a:latin typeface="+mn-lt"/>
              </a:defRPr>
            </a:lvl2pPr>
            <a:lvl3pPr>
              <a:defRPr>
                <a:latin typeface="+mn-lt"/>
              </a:defRPr>
            </a:lvl3pPr>
            <a:lvl4pPr>
              <a:defRPr sz="1867">
                <a:latin typeface="+mn-lt"/>
              </a:defRPr>
            </a:lvl4pPr>
            <a:lvl5pPr>
              <a:defRPr sz="1867">
                <a:latin typeface="+mn-lt"/>
              </a:defRPr>
            </a:lvl5pPr>
          </a:lstStyle>
          <a:p>
            <a:pPr lvl="0"/>
            <a:r>
              <a:rPr lang="en-US" smtClean="0"/>
              <a:t>Click to edit Master text styles</a:t>
            </a:r>
          </a:p>
        </p:txBody>
      </p:sp>
    </p:spTree>
    <p:extLst>
      <p:ext uri="{BB962C8B-B14F-4D97-AF65-F5344CB8AC3E}">
        <p14:creationId xmlns:p14="http://schemas.microsoft.com/office/powerpoint/2010/main" val="5505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1188720"/>
            <a:ext cx="10972800" cy="4937760"/>
          </a:xfrm>
        </p:spPr>
        <p:txBody>
          <a:bodyPr/>
          <a:lstStyle>
            <a:lvl1pPr>
              <a:defRPr lang="en-US" dirty="0" smtClean="0">
                <a:latin typeface="+mn-lt"/>
              </a:defRPr>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6" name="Slide Number Placeholder 6"/>
          <p:cNvSpPr>
            <a:spLocks noGrp="1"/>
          </p:cNvSpPr>
          <p:nvPr>
            <p:ph type="sldNum" sz="quarter" idx="12"/>
          </p:nvPr>
        </p:nvSpPr>
        <p:spPr>
          <a:xfrm>
            <a:off x="11582400" y="6629400"/>
            <a:ext cx="577232" cy="228600"/>
          </a:xfrm>
          <a:prstGeom prst="rect">
            <a:avLst/>
          </a:prstGeom>
        </p:spPr>
        <p:txBody>
          <a:bodyPr/>
          <a:lstStyle/>
          <a:p>
            <a:fld id="{DDACEEBB-5F60-4486-AB83-09756E2EA692}" type="slidenum">
              <a:rPr lang="en-US" smtClean="0"/>
              <a:pPr/>
              <a:t>‹#›</a:t>
            </a:fld>
            <a:endParaRPr lang="en-US"/>
          </a:p>
        </p:txBody>
      </p:sp>
    </p:spTree>
    <p:extLst>
      <p:ext uri="{BB962C8B-B14F-4D97-AF65-F5344CB8AC3E}">
        <p14:creationId xmlns:p14="http://schemas.microsoft.com/office/powerpoint/2010/main" val="196419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corporate background 16x9_b.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1916" y="142830"/>
            <a:ext cx="10893337" cy="964092"/>
          </a:xfrm>
          <a:prstGeom prst="rect">
            <a:avLst/>
          </a:prstGeom>
        </p:spPr>
        <p:txBody>
          <a:bodyPr vert="horz" lIns="0" tIns="45717" rIns="0" bIns="45717" rtlCol="0" anchor="ctr">
            <a:noAutofit/>
          </a:bodyPr>
          <a:lstStyle/>
          <a:p>
            <a:r>
              <a:rPr lang="en-US" dirty="0" smtClean="0"/>
              <a:t>Master title style</a:t>
            </a:r>
            <a:endParaRPr lang="en-US" dirty="0"/>
          </a:p>
        </p:txBody>
      </p:sp>
      <p:sp>
        <p:nvSpPr>
          <p:cNvPr id="3" name="Text Placeholder 2"/>
          <p:cNvSpPr>
            <a:spLocks noGrp="1"/>
          </p:cNvSpPr>
          <p:nvPr>
            <p:ph type="body" idx="1"/>
          </p:nvPr>
        </p:nvSpPr>
        <p:spPr>
          <a:xfrm>
            <a:off x="637780" y="1121384"/>
            <a:ext cx="10887473" cy="4949008"/>
          </a:xfrm>
          <a:prstGeom prst="rect">
            <a:avLst/>
          </a:prstGeom>
        </p:spPr>
        <p:txBody>
          <a:bodyPr vert="horz" lIns="0" tIns="45717" rIns="0" bIns="45717" rtlCol="0">
            <a:no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p:nvSpPr>
        <p:spPr>
          <a:xfrm>
            <a:off x="5858545" y="6344219"/>
            <a:ext cx="474916" cy="276999"/>
          </a:xfrm>
          <a:prstGeom prst="rect">
            <a:avLst/>
          </a:prstGeom>
        </p:spPr>
        <p:txBody>
          <a:bodyPr vert="horz" lIns="121913" tIns="60956" rIns="121913" bIns="60956" rtlCol="0" anchor="ctr"/>
          <a:lstStyle>
            <a:defPPr>
              <a:defRPr lang="en-US"/>
            </a:defPPr>
            <a:lvl1pPr algn="ctr">
              <a:defRPr sz="1200">
                <a:solidFill>
                  <a:schemeClr val="tx1">
                    <a:tint val="75000"/>
                  </a:schemeClr>
                </a:solidFill>
                <a:latin typeface="Univers LT Std 45 Light"/>
                <a:cs typeface="Univers LT Std 45 Light"/>
              </a:defRPr>
            </a:lvl1pPr>
          </a:lstStyle>
          <a:p>
            <a:fld id="{C53BE2A3-E884-4DA2-864E-54215D46267C}" type="slidenum">
              <a:rPr lang="en-US" sz="1467" smtClean="0">
                <a:solidFill>
                  <a:schemeClr val="bg1"/>
                </a:solidFill>
              </a:rPr>
              <a:pPr/>
              <a:t>‹#›</a:t>
            </a:fld>
            <a:endParaRPr lang="en-US" sz="1467" dirty="0">
              <a:solidFill>
                <a:schemeClr val="bg1"/>
              </a:solidFill>
            </a:endParaRPr>
          </a:p>
        </p:txBody>
      </p:sp>
      <p:sp>
        <p:nvSpPr>
          <p:cNvPr id="10" name="TextBox 9"/>
          <p:cNvSpPr txBox="1"/>
          <p:nvPr/>
        </p:nvSpPr>
        <p:spPr>
          <a:xfrm>
            <a:off x="467319" y="6330951"/>
            <a:ext cx="861979" cy="369332"/>
          </a:xfrm>
          <a:prstGeom prst="rect">
            <a:avLst/>
          </a:prstGeom>
          <a:noFill/>
        </p:spPr>
        <p:txBody>
          <a:bodyPr wrap="none" rtlCol="0">
            <a:noAutofit/>
          </a:bodyPr>
          <a:lstStyle/>
          <a:p>
            <a:r>
              <a:rPr lang="en-US" sz="1600" b="0" i="0" dirty="0" smtClean="0">
                <a:solidFill>
                  <a:prstClr val="black"/>
                </a:solidFill>
                <a:latin typeface="Univers LT Std 45 Light"/>
                <a:cs typeface="Univers LT Std 45 Light"/>
              </a:rPr>
              <a:t>ni.com</a:t>
            </a:r>
            <a:endParaRPr lang="en-US" sz="1600" b="0" i="0" dirty="0">
              <a:solidFill>
                <a:prstClr val="black"/>
              </a:solidFill>
              <a:latin typeface="Univers LT Std 45 Light"/>
              <a:cs typeface="Univers LT Std 45 Light"/>
            </a:endParaRPr>
          </a:p>
        </p:txBody>
      </p:sp>
    </p:spTree>
    <p:extLst>
      <p:ext uri="{BB962C8B-B14F-4D97-AF65-F5344CB8AC3E}">
        <p14:creationId xmlns:p14="http://schemas.microsoft.com/office/powerpoint/2010/main" val="1552003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16" r:id="rId9"/>
    <p:sldLayoutId id="2147483717" r:id="rId10"/>
    <p:sldLayoutId id="2147483718" r:id="rId11"/>
  </p:sldLayoutIdLst>
  <p:timing>
    <p:tnLst>
      <p:par>
        <p:cTn id="1" dur="indefinite" restart="never" nodeType="tmRoot"/>
      </p:par>
    </p:tnLst>
  </p:timing>
  <p:txStyles>
    <p:titleStyle>
      <a:lvl1pPr algn="l" defTabSz="609550" rtl="0" eaLnBrk="1" latinLnBrk="0" hangingPunct="1">
        <a:spcBef>
          <a:spcPct val="0"/>
        </a:spcBef>
        <a:buNone/>
        <a:defRPr sz="3733" b="0" i="0" kern="1200" spc="-67">
          <a:solidFill>
            <a:schemeClr val="accent1"/>
          </a:solidFill>
          <a:latin typeface="+mn-lt"/>
          <a:ea typeface="+mj-ea"/>
          <a:cs typeface="Univers LT Std 45 Light"/>
        </a:defRPr>
      </a:lvl1pPr>
    </p:titleStyle>
    <p:bodyStyle>
      <a:lvl1pPr marL="230712" indent="-230712" algn="l" defTabSz="609550" rtl="0" eaLnBrk="1" latinLnBrk="0" hangingPunct="1">
        <a:spcBef>
          <a:spcPts val="764"/>
        </a:spcBef>
        <a:buClr>
          <a:schemeClr val="bg1">
            <a:lumMod val="50000"/>
          </a:schemeClr>
        </a:buClr>
        <a:buSzPct val="70000"/>
        <a:buFont typeface="Arial" pitchFamily="34" charset="0"/>
        <a:buChar char="•"/>
        <a:defRPr sz="2667" b="0" i="0" kern="1200">
          <a:solidFill>
            <a:schemeClr val="bg2">
              <a:lumMod val="25000"/>
            </a:schemeClr>
          </a:solidFill>
          <a:latin typeface="+mn-lt"/>
          <a:ea typeface="+mn-ea"/>
          <a:cs typeface="Univers LT Std 45 Light"/>
        </a:defRPr>
      </a:lvl1pPr>
      <a:lvl2pPr marL="856832" indent="-248422" algn="l" defTabSz="609550" rtl="0" eaLnBrk="1" latinLnBrk="0" hangingPunct="1">
        <a:spcBef>
          <a:spcPct val="20000"/>
        </a:spcBef>
        <a:buClr>
          <a:schemeClr val="bg1">
            <a:lumMod val="50000"/>
          </a:schemeClr>
        </a:buClr>
        <a:buSzPct val="70000"/>
        <a:buFont typeface="Arial"/>
        <a:buChar char="•"/>
        <a:defRPr sz="2400" b="0" i="0" kern="1200">
          <a:solidFill>
            <a:schemeClr val="bg2">
              <a:lumMod val="25000"/>
            </a:schemeClr>
          </a:solidFill>
          <a:latin typeface="+mn-lt"/>
          <a:ea typeface="+mn-ea"/>
          <a:cs typeface="Univers LT Std 45 Light"/>
        </a:defRPr>
      </a:lvl2pPr>
      <a:lvl3pPr marL="1442929" indent="-223133" algn="l" defTabSz="609550" rtl="0" eaLnBrk="1" latinLnBrk="0" hangingPunct="1">
        <a:spcBef>
          <a:spcPct val="20000"/>
        </a:spcBef>
        <a:buClr>
          <a:schemeClr val="bg1">
            <a:lumMod val="50000"/>
          </a:schemeClr>
        </a:buClr>
        <a:buSzPct val="70000"/>
        <a:buFont typeface="Courier New"/>
        <a:buChar char="o"/>
        <a:defRPr sz="2133" b="0" i="0" kern="1200">
          <a:solidFill>
            <a:schemeClr val="bg2">
              <a:lumMod val="25000"/>
            </a:schemeClr>
          </a:solidFill>
          <a:latin typeface="+mn-lt"/>
          <a:ea typeface="+mn-ea"/>
          <a:cs typeface="Univers LT Std 45 Light"/>
        </a:defRPr>
      </a:lvl3pPr>
      <a:lvl4pPr marL="2133427" indent="-304775" algn="l" defTabSz="609550" rtl="0" eaLnBrk="1" latinLnBrk="0" hangingPunct="1">
        <a:spcBef>
          <a:spcPct val="20000"/>
        </a:spcBef>
        <a:buClr>
          <a:schemeClr val="bg1">
            <a:lumMod val="50000"/>
          </a:schemeClr>
        </a:buClr>
        <a:buSzPct val="70000"/>
        <a:buFont typeface="Arial"/>
        <a:buChar char="–"/>
        <a:defRPr sz="1733" b="0" i="0" kern="1200">
          <a:solidFill>
            <a:schemeClr val="bg2">
              <a:lumMod val="25000"/>
            </a:schemeClr>
          </a:solidFill>
          <a:latin typeface="+mn-lt"/>
          <a:ea typeface="+mn-ea"/>
          <a:cs typeface="Univers LT Std 45 Light"/>
        </a:defRPr>
      </a:lvl4pPr>
      <a:lvl5pPr marL="2438203" indent="0" algn="l" defTabSz="609550" rtl="0" eaLnBrk="1" latinLnBrk="0" hangingPunct="1">
        <a:spcBef>
          <a:spcPct val="20000"/>
        </a:spcBef>
        <a:buClr>
          <a:schemeClr val="bg1">
            <a:lumMod val="50000"/>
          </a:schemeClr>
        </a:buClr>
        <a:buSzPct val="70000"/>
        <a:buFont typeface="Arial"/>
        <a:buNone/>
        <a:defRPr sz="2667" kern="1200">
          <a:solidFill>
            <a:schemeClr val="tx1"/>
          </a:solidFill>
          <a:latin typeface="Arial"/>
          <a:ea typeface="+mn-ea"/>
          <a:cs typeface="Arial"/>
        </a:defRPr>
      </a:lvl5pPr>
      <a:lvl6pPr marL="3352528"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78"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28"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78" indent="-304775" algn="l" defTabSz="60955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0" rtl="0" eaLnBrk="1" latinLnBrk="0" hangingPunct="1">
        <a:defRPr sz="2400" kern="1200">
          <a:solidFill>
            <a:schemeClr val="tx1"/>
          </a:solidFill>
          <a:latin typeface="+mn-lt"/>
          <a:ea typeface="+mn-ea"/>
          <a:cs typeface="+mn-cs"/>
        </a:defRPr>
      </a:lvl1pPr>
      <a:lvl2pPr marL="609550" algn="l" defTabSz="609550" rtl="0" eaLnBrk="1" latinLnBrk="0" hangingPunct="1">
        <a:defRPr sz="2400" kern="1200">
          <a:solidFill>
            <a:schemeClr val="tx1"/>
          </a:solidFill>
          <a:latin typeface="+mn-lt"/>
          <a:ea typeface="+mn-ea"/>
          <a:cs typeface="+mn-cs"/>
        </a:defRPr>
      </a:lvl2pPr>
      <a:lvl3pPr marL="1219100" algn="l" defTabSz="609550" rtl="0" eaLnBrk="1" latinLnBrk="0" hangingPunct="1">
        <a:defRPr sz="2400" kern="1200">
          <a:solidFill>
            <a:schemeClr val="tx1"/>
          </a:solidFill>
          <a:latin typeface="+mn-lt"/>
          <a:ea typeface="+mn-ea"/>
          <a:cs typeface="+mn-cs"/>
        </a:defRPr>
      </a:lvl3pPr>
      <a:lvl4pPr marL="1828652" algn="l" defTabSz="609550" rtl="0" eaLnBrk="1" latinLnBrk="0" hangingPunct="1">
        <a:defRPr sz="2400" kern="1200">
          <a:solidFill>
            <a:schemeClr val="tx1"/>
          </a:solidFill>
          <a:latin typeface="+mn-lt"/>
          <a:ea typeface="+mn-ea"/>
          <a:cs typeface="+mn-cs"/>
        </a:defRPr>
      </a:lvl4pPr>
      <a:lvl5pPr marL="2438203" algn="l" defTabSz="609550" rtl="0" eaLnBrk="1" latinLnBrk="0" hangingPunct="1">
        <a:defRPr sz="2400" kern="1200">
          <a:solidFill>
            <a:schemeClr val="tx1"/>
          </a:solidFill>
          <a:latin typeface="+mn-lt"/>
          <a:ea typeface="+mn-ea"/>
          <a:cs typeface="+mn-cs"/>
        </a:defRPr>
      </a:lvl5pPr>
      <a:lvl6pPr marL="3047753" algn="l" defTabSz="609550" rtl="0" eaLnBrk="1" latinLnBrk="0" hangingPunct="1">
        <a:defRPr sz="2400" kern="1200">
          <a:solidFill>
            <a:schemeClr val="tx1"/>
          </a:solidFill>
          <a:latin typeface="+mn-lt"/>
          <a:ea typeface="+mn-ea"/>
          <a:cs typeface="+mn-cs"/>
        </a:defRPr>
      </a:lvl6pPr>
      <a:lvl7pPr marL="3657303" algn="l" defTabSz="609550" rtl="0" eaLnBrk="1" latinLnBrk="0" hangingPunct="1">
        <a:defRPr sz="2400" kern="1200">
          <a:solidFill>
            <a:schemeClr val="tx1"/>
          </a:solidFill>
          <a:latin typeface="+mn-lt"/>
          <a:ea typeface="+mn-ea"/>
          <a:cs typeface="+mn-cs"/>
        </a:defRPr>
      </a:lvl7pPr>
      <a:lvl8pPr marL="4266853" algn="l" defTabSz="609550" rtl="0" eaLnBrk="1" latinLnBrk="0" hangingPunct="1">
        <a:defRPr sz="2400" kern="1200">
          <a:solidFill>
            <a:schemeClr val="tx1"/>
          </a:solidFill>
          <a:latin typeface="+mn-lt"/>
          <a:ea typeface="+mn-ea"/>
          <a:cs typeface="+mn-cs"/>
        </a:defRPr>
      </a:lvl8pPr>
      <a:lvl9pPr marL="4876403" algn="l" defTabSz="60955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PPT corporate background 16x9_b.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1916" y="142830"/>
            <a:ext cx="10893337" cy="964092"/>
          </a:xfrm>
          <a:prstGeom prst="rect">
            <a:avLst/>
          </a:prstGeom>
        </p:spPr>
        <p:txBody>
          <a:bodyPr vert="horz" lIns="0" tIns="45717" rIns="0" bIns="45717" rtlCol="0" anchor="ctr">
            <a:noAutofit/>
          </a:bodyPr>
          <a:lstStyle/>
          <a:p>
            <a:r>
              <a:rPr lang="en-US" dirty="0" smtClean="0"/>
              <a:t>NI confidential master title style</a:t>
            </a:r>
            <a:endParaRPr lang="en-US" dirty="0"/>
          </a:p>
        </p:txBody>
      </p:sp>
      <p:sp>
        <p:nvSpPr>
          <p:cNvPr id="3" name="Text Placeholder 2"/>
          <p:cNvSpPr>
            <a:spLocks noGrp="1"/>
          </p:cNvSpPr>
          <p:nvPr>
            <p:ph type="body" idx="1"/>
          </p:nvPr>
        </p:nvSpPr>
        <p:spPr>
          <a:xfrm>
            <a:off x="637780" y="1121384"/>
            <a:ext cx="10887473" cy="4949008"/>
          </a:xfrm>
          <a:prstGeom prst="rect">
            <a:avLst/>
          </a:prstGeom>
        </p:spPr>
        <p:txBody>
          <a:bodyPr vert="horz" lIns="0" tIns="45717" rIns="0" bIns="45717" rtlCol="0">
            <a:no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p:nvSpPr>
        <p:spPr>
          <a:xfrm>
            <a:off x="11971841" y="5106121"/>
            <a:ext cx="173108" cy="455855"/>
          </a:xfrm>
          <a:prstGeom prst="rect">
            <a:avLst/>
          </a:prstGeom>
          <a:noFill/>
        </p:spPr>
        <p:txBody>
          <a:bodyPr wrap="none" lIns="85685" tIns="42843" rIns="85685" bIns="42843" rtlCol="0">
            <a:spAutoFit/>
          </a:bodyPr>
          <a:lstStyle/>
          <a:p>
            <a:endParaRPr lang="en-US" sz="2400" dirty="0"/>
          </a:p>
        </p:txBody>
      </p:sp>
      <p:sp>
        <p:nvSpPr>
          <p:cNvPr id="11" name="TextBox 10"/>
          <p:cNvSpPr txBox="1"/>
          <p:nvPr/>
        </p:nvSpPr>
        <p:spPr>
          <a:xfrm>
            <a:off x="12995280" y="2035307"/>
            <a:ext cx="173108" cy="455855"/>
          </a:xfrm>
          <a:prstGeom prst="rect">
            <a:avLst/>
          </a:prstGeom>
          <a:noFill/>
        </p:spPr>
        <p:txBody>
          <a:bodyPr wrap="none" lIns="85685" tIns="42843" rIns="85685" bIns="42843" rtlCol="0">
            <a:spAutoFit/>
          </a:bodyPr>
          <a:lstStyle/>
          <a:p>
            <a:endParaRPr lang="en-US" sz="2400" dirty="0"/>
          </a:p>
        </p:txBody>
      </p:sp>
      <p:sp>
        <p:nvSpPr>
          <p:cNvPr id="4" name="TextBox 3"/>
          <p:cNvSpPr txBox="1"/>
          <p:nvPr/>
        </p:nvSpPr>
        <p:spPr>
          <a:xfrm>
            <a:off x="5858545" y="6344219"/>
            <a:ext cx="474916" cy="276999"/>
          </a:xfrm>
          <a:prstGeom prst="rect">
            <a:avLst/>
          </a:prstGeom>
        </p:spPr>
        <p:txBody>
          <a:bodyPr vert="horz" lIns="121913" tIns="60956" rIns="121913" bIns="60956" rtlCol="0" anchor="ctr"/>
          <a:lstStyle>
            <a:defPPr>
              <a:defRPr lang="en-US"/>
            </a:defPPr>
            <a:lvl1pPr algn="ctr">
              <a:defRPr sz="1200">
                <a:solidFill>
                  <a:schemeClr val="tx1">
                    <a:tint val="75000"/>
                  </a:schemeClr>
                </a:solidFill>
                <a:latin typeface="Univers LT Std 45 Light"/>
                <a:cs typeface="Univers LT Std 45 Light"/>
              </a:defRPr>
            </a:lvl1pPr>
          </a:lstStyle>
          <a:p>
            <a:pPr lvl="0"/>
            <a:fld id="{C53BE2A3-E884-4DA2-864E-54215D46267C}" type="slidenum">
              <a:rPr lang="en-US" sz="1467" smtClean="0">
                <a:solidFill>
                  <a:srgbClr val="FFFFFF"/>
                </a:solidFill>
              </a:rPr>
              <a:pPr lvl="0"/>
              <a:t>‹#›</a:t>
            </a:fld>
            <a:endParaRPr lang="en-US" sz="1467" dirty="0">
              <a:solidFill>
                <a:srgbClr val="FFFFFF"/>
              </a:solidFill>
            </a:endParaRPr>
          </a:p>
        </p:txBody>
      </p:sp>
      <p:sp>
        <p:nvSpPr>
          <p:cNvPr id="15" name="TextBox 14"/>
          <p:cNvSpPr txBox="1"/>
          <p:nvPr/>
        </p:nvSpPr>
        <p:spPr>
          <a:xfrm>
            <a:off x="467320" y="6330951"/>
            <a:ext cx="2837636" cy="338554"/>
          </a:xfrm>
          <a:prstGeom prst="rect">
            <a:avLst/>
          </a:prstGeom>
          <a:noFill/>
        </p:spPr>
        <p:txBody>
          <a:bodyPr wrap="none" rtlCol="0">
            <a:spAutoFit/>
          </a:bodyPr>
          <a:lstStyle/>
          <a:p>
            <a:r>
              <a:rPr lang="en-US" sz="1600" b="0" i="0" dirty="0" smtClean="0">
                <a:latin typeface="Univers LT Std 45 Light"/>
                <a:cs typeface="Univers LT Std 45 Light"/>
              </a:rPr>
              <a:t>ni.com  |  </a:t>
            </a:r>
            <a:r>
              <a:rPr lang="en-US" sz="1600" b="0" i="0" dirty="0" smtClean="0">
                <a:solidFill>
                  <a:schemeClr val="tx1"/>
                </a:solidFill>
                <a:latin typeface="Univers LT Std 45 Light"/>
                <a:cs typeface="Univers LT Std 45 Light"/>
              </a:rPr>
              <a:t>NI</a:t>
            </a:r>
            <a:r>
              <a:rPr lang="en-US" sz="1600" b="0" i="0" baseline="0" dirty="0" smtClean="0">
                <a:solidFill>
                  <a:schemeClr val="tx1"/>
                </a:solidFill>
                <a:latin typeface="Univers LT Std 45 Light"/>
                <a:cs typeface="Univers LT Std 45 Light"/>
              </a:rPr>
              <a:t> </a:t>
            </a:r>
            <a:r>
              <a:rPr lang="en-US" sz="1600" b="0" i="0" dirty="0" smtClean="0">
                <a:solidFill>
                  <a:schemeClr val="tx1"/>
                </a:solidFill>
                <a:latin typeface="Univers LT Std 45 Light"/>
                <a:cs typeface="Univers LT Std 45 Light"/>
              </a:rPr>
              <a:t>CONFIDENTIAL</a:t>
            </a:r>
            <a:endParaRPr lang="en-US" sz="1600" b="0" i="0" dirty="0">
              <a:solidFill>
                <a:schemeClr val="tx1"/>
              </a:solidFill>
              <a:latin typeface="Univers LT Std 45 Light"/>
              <a:cs typeface="Univers LT Std 45 Light"/>
            </a:endParaRPr>
          </a:p>
        </p:txBody>
      </p:sp>
    </p:spTree>
    <p:extLst>
      <p:ext uri="{BB962C8B-B14F-4D97-AF65-F5344CB8AC3E}">
        <p14:creationId xmlns:p14="http://schemas.microsoft.com/office/powerpoint/2010/main" val="11291339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609550" rtl="0" eaLnBrk="1" latinLnBrk="0" hangingPunct="1">
        <a:spcBef>
          <a:spcPct val="0"/>
        </a:spcBef>
        <a:buNone/>
        <a:defRPr sz="3733" b="0" i="0" kern="1200" spc="-133">
          <a:solidFill>
            <a:schemeClr val="accent1"/>
          </a:solidFill>
          <a:latin typeface="+mn-lt"/>
          <a:ea typeface="+mj-ea"/>
          <a:cs typeface="Univers LT Std 45 Light"/>
        </a:defRPr>
      </a:lvl1pPr>
    </p:titleStyle>
    <p:bodyStyle>
      <a:lvl1pPr marL="230712" indent="-230712" algn="l" defTabSz="609550" rtl="0" eaLnBrk="1" latinLnBrk="0" hangingPunct="1">
        <a:spcBef>
          <a:spcPts val="764"/>
        </a:spcBef>
        <a:buClr>
          <a:schemeClr val="bg1">
            <a:lumMod val="50000"/>
          </a:schemeClr>
        </a:buClr>
        <a:buSzPct val="70000"/>
        <a:buFont typeface="Arial" pitchFamily="34" charset="0"/>
        <a:buChar char="•"/>
        <a:defRPr sz="2667" b="0" i="0" kern="1200">
          <a:solidFill>
            <a:schemeClr val="bg2">
              <a:lumMod val="25000"/>
            </a:schemeClr>
          </a:solidFill>
          <a:latin typeface="+mn-lt"/>
          <a:ea typeface="+mn-ea"/>
          <a:cs typeface="Univers LT Std 45 Light"/>
        </a:defRPr>
      </a:lvl1pPr>
      <a:lvl2pPr marL="856832" indent="-248422" algn="l" defTabSz="609550" rtl="0" eaLnBrk="1" latinLnBrk="0" hangingPunct="1">
        <a:spcBef>
          <a:spcPct val="20000"/>
        </a:spcBef>
        <a:buClr>
          <a:schemeClr val="bg1">
            <a:lumMod val="50000"/>
          </a:schemeClr>
        </a:buClr>
        <a:buSzPct val="70000"/>
        <a:buFont typeface="Arial"/>
        <a:buChar char="•"/>
        <a:defRPr sz="2400" b="0" i="0" kern="1200">
          <a:solidFill>
            <a:schemeClr val="bg2">
              <a:lumMod val="25000"/>
            </a:schemeClr>
          </a:solidFill>
          <a:latin typeface="+mn-lt"/>
          <a:ea typeface="+mn-ea"/>
          <a:cs typeface="Univers LT Std 45 Light"/>
        </a:defRPr>
      </a:lvl2pPr>
      <a:lvl3pPr marL="1442929" indent="-223133" algn="l" defTabSz="609550" rtl="0" eaLnBrk="1" latinLnBrk="0" hangingPunct="1">
        <a:spcBef>
          <a:spcPct val="20000"/>
        </a:spcBef>
        <a:buClr>
          <a:schemeClr val="bg1">
            <a:lumMod val="50000"/>
          </a:schemeClr>
        </a:buClr>
        <a:buSzPct val="70000"/>
        <a:buFont typeface="Courier New"/>
        <a:buChar char="o"/>
        <a:defRPr sz="2133" b="0" i="0" kern="1200">
          <a:solidFill>
            <a:schemeClr val="bg2">
              <a:lumMod val="25000"/>
            </a:schemeClr>
          </a:solidFill>
          <a:latin typeface="+mn-lt"/>
          <a:ea typeface="+mn-ea"/>
          <a:cs typeface="Univers LT Std 45 Light"/>
        </a:defRPr>
      </a:lvl3pPr>
      <a:lvl4pPr marL="2133427" indent="-304775" algn="l" defTabSz="609550" rtl="0" eaLnBrk="1" latinLnBrk="0" hangingPunct="1">
        <a:spcBef>
          <a:spcPct val="20000"/>
        </a:spcBef>
        <a:buClr>
          <a:schemeClr val="bg1">
            <a:lumMod val="50000"/>
          </a:schemeClr>
        </a:buClr>
        <a:buSzPct val="70000"/>
        <a:buFont typeface="Arial"/>
        <a:buChar char="–"/>
        <a:defRPr sz="1867" b="0" i="0" kern="1200">
          <a:solidFill>
            <a:schemeClr val="bg2">
              <a:lumMod val="25000"/>
            </a:schemeClr>
          </a:solidFill>
          <a:latin typeface="+mn-lt"/>
          <a:ea typeface="+mn-ea"/>
          <a:cs typeface="Univers LT Std 45 Light"/>
        </a:defRPr>
      </a:lvl4pPr>
      <a:lvl5pPr marL="2438203" indent="0" algn="l" defTabSz="609550" rtl="0" eaLnBrk="1" latinLnBrk="0" hangingPunct="1">
        <a:spcBef>
          <a:spcPct val="20000"/>
        </a:spcBef>
        <a:buClr>
          <a:schemeClr val="bg1">
            <a:lumMod val="50000"/>
          </a:schemeClr>
        </a:buClr>
        <a:buSzPct val="70000"/>
        <a:buFont typeface="Arial"/>
        <a:buNone/>
        <a:defRPr sz="2667" kern="1200">
          <a:solidFill>
            <a:schemeClr val="tx1"/>
          </a:solidFill>
          <a:latin typeface="Arial"/>
          <a:ea typeface="+mn-ea"/>
          <a:cs typeface="Arial"/>
        </a:defRPr>
      </a:lvl5pPr>
      <a:lvl6pPr marL="3352528"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78"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28"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78" indent="-304775" algn="l" defTabSz="60955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0" rtl="0" eaLnBrk="1" latinLnBrk="0" hangingPunct="1">
        <a:defRPr sz="2400" kern="1200">
          <a:solidFill>
            <a:schemeClr val="tx1"/>
          </a:solidFill>
          <a:latin typeface="+mn-lt"/>
          <a:ea typeface="+mn-ea"/>
          <a:cs typeface="+mn-cs"/>
        </a:defRPr>
      </a:lvl1pPr>
      <a:lvl2pPr marL="609550" algn="l" defTabSz="609550" rtl="0" eaLnBrk="1" latinLnBrk="0" hangingPunct="1">
        <a:defRPr sz="2400" kern="1200">
          <a:solidFill>
            <a:schemeClr val="tx1"/>
          </a:solidFill>
          <a:latin typeface="+mn-lt"/>
          <a:ea typeface="+mn-ea"/>
          <a:cs typeface="+mn-cs"/>
        </a:defRPr>
      </a:lvl2pPr>
      <a:lvl3pPr marL="1219100" algn="l" defTabSz="609550" rtl="0" eaLnBrk="1" latinLnBrk="0" hangingPunct="1">
        <a:defRPr sz="2400" kern="1200">
          <a:solidFill>
            <a:schemeClr val="tx1"/>
          </a:solidFill>
          <a:latin typeface="+mn-lt"/>
          <a:ea typeface="+mn-ea"/>
          <a:cs typeface="+mn-cs"/>
        </a:defRPr>
      </a:lvl3pPr>
      <a:lvl4pPr marL="1828652" algn="l" defTabSz="609550" rtl="0" eaLnBrk="1" latinLnBrk="0" hangingPunct="1">
        <a:defRPr sz="2400" kern="1200">
          <a:solidFill>
            <a:schemeClr val="tx1"/>
          </a:solidFill>
          <a:latin typeface="+mn-lt"/>
          <a:ea typeface="+mn-ea"/>
          <a:cs typeface="+mn-cs"/>
        </a:defRPr>
      </a:lvl4pPr>
      <a:lvl5pPr marL="2438203" algn="l" defTabSz="609550" rtl="0" eaLnBrk="1" latinLnBrk="0" hangingPunct="1">
        <a:defRPr sz="2400" kern="1200">
          <a:solidFill>
            <a:schemeClr val="tx1"/>
          </a:solidFill>
          <a:latin typeface="+mn-lt"/>
          <a:ea typeface="+mn-ea"/>
          <a:cs typeface="+mn-cs"/>
        </a:defRPr>
      </a:lvl5pPr>
      <a:lvl6pPr marL="3047753" algn="l" defTabSz="609550" rtl="0" eaLnBrk="1" latinLnBrk="0" hangingPunct="1">
        <a:defRPr sz="2400" kern="1200">
          <a:solidFill>
            <a:schemeClr val="tx1"/>
          </a:solidFill>
          <a:latin typeface="+mn-lt"/>
          <a:ea typeface="+mn-ea"/>
          <a:cs typeface="+mn-cs"/>
        </a:defRPr>
      </a:lvl6pPr>
      <a:lvl7pPr marL="3657303" algn="l" defTabSz="609550" rtl="0" eaLnBrk="1" latinLnBrk="0" hangingPunct="1">
        <a:defRPr sz="2400" kern="1200">
          <a:solidFill>
            <a:schemeClr val="tx1"/>
          </a:solidFill>
          <a:latin typeface="+mn-lt"/>
          <a:ea typeface="+mn-ea"/>
          <a:cs typeface="+mn-cs"/>
        </a:defRPr>
      </a:lvl7pPr>
      <a:lvl8pPr marL="4266853" algn="l" defTabSz="609550" rtl="0" eaLnBrk="1" latinLnBrk="0" hangingPunct="1">
        <a:defRPr sz="2400" kern="1200">
          <a:solidFill>
            <a:schemeClr val="tx1"/>
          </a:solidFill>
          <a:latin typeface="+mn-lt"/>
          <a:ea typeface="+mn-ea"/>
          <a:cs typeface="+mn-cs"/>
        </a:defRPr>
      </a:lvl8pPr>
      <a:lvl9pPr marL="4876403" algn="l" defTabSz="60955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PPT corporate background 16x9_b.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1916" y="142830"/>
            <a:ext cx="10893337" cy="964092"/>
          </a:xfrm>
          <a:prstGeom prst="rect">
            <a:avLst/>
          </a:prstGeom>
        </p:spPr>
        <p:txBody>
          <a:bodyPr vert="horz" lIns="0" tIns="45717" rIns="0" bIns="45717" rtlCol="0" anchor="ctr">
            <a:noAutofit/>
          </a:bodyPr>
          <a:lstStyle/>
          <a:p>
            <a:r>
              <a:rPr lang="en-US" dirty="0" smtClean="0"/>
              <a:t>NI confidential master title style</a:t>
            </a:r>
            <a:endParaRPr lang="en-US" dirty="0"/>
          </a:p>
        </p:txBody>
      </p:sp>
      <p:sp>
        <p:nvSpPr>
          <p:cNvPr id="3" name="Text Placeholder 2"/>
          <p:cNvSpPr>
            <a:spLocks noGrp="1"/>
          </p:cNvSpPr>
          <p:nvPr>
            <p:ph type="body" idx="1"/>
          </p:nvPr>
        </p:nvSpPr>
        <p:spPr>
          <a:xfrm>
            <a:off x="637780" y="1121384"/>
            <a:ext cx="10887473" cy="4949008"/>
          </a:xfrm>
          <a:prstGeom prst="rect">
            <a:avLst/>
          </a:prstGeom>
        </p:spPr>
        <p:txBody>
          <a:bodyPr vert="horz" lIns="0" tIns="45717" rIns="0" bIns="45717" rtlCol="0">
            <a:no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p:nvSpPr>
        <p:spPr>
          <a:xfrm>
            <a:off x="11971841" y="5106121"/>
            <a:ext cx="173108" cy="455855"/>
          </a:xfrm>
          <a:prstGeom prst="rect">
            <a:avLst/>
          </a:prstGeom>
          <a:noFill/>
        </p:spPr>
        <p:txBody>
          <a:bodyPr wrap="none" lIns="85685" tIns="42843" rIns="85685" bIns="42843" rtlCol="0">
            <a:spAutoFit/>
          </a:bodyPr>
          <a:lstStyle/>
          <a:p>
            <a:endParaRPr lang="en-US" sz="2400" dirty="0"/>
          </a:p>
        </p:txBody>
      </p:sp>
      <p:sp>
        <p:nvSpPr>
          <p:cNvPr id="11" name="TextBox 10"/>
          <p:cNvSpPr txBox="1"/>
          <p:nvPr/>
        </p:nvSpPr>
        <p:spPr>
          <a:xfrm>
            <a:off x="12995280" y="2035307"/>
            <a:ext cx="173108" cy="455855"/>
          </a:xfrm>
          <a:prstGeom prst="rect">
            <a:avLst/>
          </a:prstGeom>
          <a:noFill/>
        </p:spPr>
        <p:txBody>
          <a:bodyPr wrap="none" lIns="85685" tIns="42843" rIns="85685" bIns="42843" rtlCol="0">
            <a:spAutoFit/>
          </a:bodyPr>
          <a:lstStyle/>
          <a:p>
            <a:endParaRPr lang="en-US" sz="2400" dirty="0"/>
          </a:p>
        </p:txBody>
      </p:sp>
      <p:sp>
        <p:nvSpPr>
          <p:cNvPr id="4" name="TextBox 3"/>
          <p:cNvSpPr txBox="1"/>
          <p:nvPr/>
        </p:nvSpPr>
        <p:spPr>
          <a:xfrm>
            <a:off x="5858545" y="6344219"/>
            <a:ext cx="474916" cy="276999"/>
          </a:xfrm>
          <a:prstGeom prst="rect">
            <a:avLst/>
          </a:prstGeom>
        </p:spPr>
        <p:txBody>
          <a:bodyPr vert="horz" lIns="121913" tIns="60956" rIns="121913" bIns="60956" rtlCol="0" anchor="ctr"/>
          <a:lstStyle>
            <a:defPPr>
              <a:defRPr lang="en-US"/>
            </a:defPPr>
            <a:lvl1pPr algn="ctr">
              <a:defRPr sz="1200">
                <a:solidFill>
                  <a:schemeClr val="tx1">
                    <a:tint val="75000"/>
                  </a:schemeClr>
                </a:solidFill>
                <a:latin typeface="Univers LT Std 45 Light"/>
                <a:cs typeface="Univers LT Std 45 Light"/>
              </a:defRPr>
            </a:lvl1pPr>
          </a:lstStyle>
          <a:p>
            <a:pPr lvl="0"/>
            <a:fld id="{C53BE2A3-E884-4DA2-864E-54215D46267C}" type="slidenum">
              <a:rPr lang="en-US" sz="1467" smtClean="0">
                <a:solidFill>
                  <a:srgbClr val="FFFFFF"/>
                </a:solidFill>
              </a:rPr>
              <a:pPr lvl="0"/>
              <a:t>‹#›</a:t>
            </a:fld>
            <a:endParaRPr lang="en-US" sz="1467" dirty="0">
              <a:solidFill>
                <a:srgbClr val="FFFFFF"/>
              </a:solidFill>
            </a:endParaRPr>
          </a:p>
        </p:txBody>
      </p:sp>
      <p:sp>
        <p:nvSpPr>
          <p:cNvPr id="15" name="TextBox 14"/>
          <p:cNvSpPr txBox="1"/>
          <p:nvPr/>
        </p:nvSpPr>
        <p:spPr>
          <a:xfrm>
            <a:off x="467321" y="6330951"/>
            <a:ext cx="3787127" cy="338554"/>
          </a:xfrm>
          <a:prstGeom prst="rect">
            <a:avLst/>
          </a:prstGeom>
          <a:noFill/>
        </p:spPr>
        <p:txBody>
          <a:bodyPr wrap="none" rtlCol="0">
            <a:spAutoFit/>
          </a:bodyPr>
          <a:lstStyle/>
          <a:p>
            <a:r>
              <a:rPr lang="en-US" sz="1600" dirty="0" err="1" smtClean="0"/>
              <a:t>ni.com</a:t>
            </a:r>
            <a:r>
              <a:rPr lang="en-US" sz="1600" dirty="0" smtClean="0"/>
              <a:t>  |  </a:t>
            </a:r>
            <a:r>
              <a:rPr lang="en-US" sz="1600" b="1" dirty="0" smtClean="0">
                <a:solidFill>
                  <a:schemeClr val="accent2"/>
                </a:solidFill>
                <a:latin typeface="+mn-lt"/>
              </a:rPr>
              <a:t>CUSTOMER CONFIDENTIAL</a:t>
            </a:r>
            <a:endParaRPr lang="en-US" sz="1600" b="0" dirty="0">
              <a:solidFill>
                <a:schemeClr val="tx1"/>
              </a:solidFill>
              <a:latin typeface="+mn-lt"/>
            </a:endParaRPr>
          </a:p>
        </p:txBody>
      </p:sp>
    </p:spTree>
    <p:extLst>
      <p:ext uri="{BB962C8B-B14F-4D97-AF65-F5344CB8AC3E}">
        <p14:creationId xmlns:p14="http://schemas.microsoft.com/office/powerpoint/2010/main" val="33142058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defTabSz="609550" rtl="0" eaLnBrk="1" latinLnBrk="0" hangingPunct="1">
        <a:spcBef>
          <a:spcPct val="0"/>
        </a:spcBef>
        <a:buNone/>
        <a:defRPr sz="3733" b="0" i="0" kern="1200" spc="-133">
          <a:solidFill>
            <a:schemeClr val="accent1"/>
          </a:solidFill>
          <a:latin typeface="+mn-lt"/>
          <a:ea typeface="+mj-ea"/>
          <a:cs typeface="Univers LT Std 45 Light"/>
        </a:defRPr>
      </a:lvl1pPr>
    </p:titleStyle>
    <p:bodyStyle>
      <a:lvl1pPr marL="230712" indent="-230712" algn="l" defTabSz="609550" rtl="0" eaLnBrk="1" latinLnBrk="0" hangingPunct="1">
        <a:spcBef>
          <a:spcPts val="764"/>
        </a:spcBef>
        <a:buClr>
          <a:schemeClr val="bg1">
            <a:lumMod val="50000"/>
          </a:schemeClr>
        </a:buClr>
        <a:buSzPct val="70000"/>
        <a:buFont typeface="Arial" pitchFamily="34" charset="0"/>
        <a:buChar char="•"/>
        <a:defRPr sz="2667" b="0" i="0" kern="1200">
          <a:solidFill>
            <a:schemeClr val="bg2">
              <a:lumMod val="25000"/>
            </a:schemeClr>
          </a:solidFill>
          <a:latin typeface="+mn-lt"/>
          <a:ea typeface="+mn-ea"/>
          <a:cs typeface="Univers LT Std 45 Light"/>
        </a:defRPr>
      </a:lvl1pPr>
      <a:lvl2pPr marL="856832" indent="-248422" algn="l" defTabSz="609550" rtl="0" eaLnBrk="1" latinLnBrk="0" hangingPunct="1">
        <a:spcBef>
          <a:spcPct val="20000"/>
        </a:spcBef>
        <a:buClr>
          <a:schemeClr val="bg1">
            <a:lumMod val="50000"/>
          </a:schemeClr>
        </a:buClr>
        <a:buSzPct val="70000"/>
        <a:buFont typeface="Arial"/>
        <a:buChar char="•"/>
        <a:defRPr sz="2400" b="0" i="0" kern="1200">
          <a:solidFill>
            <a:schemeClr val="bg2">
              <a:lumMod val="25000"/>
            </a:schemeClr>
          </a:solidFill>
          <a:latin typeface="+mn-lt"/>
          <a:ea typeface="+mn-ea"/>
          <a:cs typeface="Univers LT Std 45 Light"/>
        </a:defRPr>
      </a:lvl2pPr>
      <a:lvl3pPr marL="1442929" indent="-223133" algn="l" defTabSz="609550" rtl="0" eaLnBrk="1" latinLnBrk="0" hangingPunct="1">
        <a:spcBef>
          <a:spcPct val="20000"/>
        </a:spcBef>
        <a:buClr>
          <a:schemeClr val="bg1">
            <a:lumMod val="50000"/>
          </a:schemeClr>
        </a:buClr>
        <a:buSzPct val="70000"/>
        <a:buFont typeface="Courier New"/>
        <a:buChar char="o"/>
        <a:defRPr sz="2133" b="0" i="0" kern="1200">
          <a:solidFill>
            <a:schemeClr val="bg2">
              <a:lumMod val="25000"/>
            </a:schemeClr>
          </a:solidFill>
          <a:latin typeface="+mn-lt"/>
          <a:ea typeface="+mn-ea"/>
          <a:cs typeface="Univers LT Std 45 Light"/>
        </a:defRPr>
      </a:lvl3pPr>
      <a:lvl4pPr marL="2133427" indent="-304775" algn="l" defTabSz="609550" rtl="0" eaLnBrk="1" latinLnBrk="0" hangingPunct="1">
        <a:spcBef>
          <a:spcPct val="20000"/>
        </a:spcBef>
        <a:buClr>
          <a:schemeClr val="bg1">
            <a:lumMod val="50000"/>
          </a:schemeClr>
        </a:buClr>
        <a:buSzPct val="70000"/>
        <a:buFont typeface="Arial"/>
        <a:buChar char="–"/>
        <a:defRPr sz="1867" b="0" i="0" kern="1200">
          <a:solidFill>
            <a:schemeClr val="bg2">
              <a:lumMod val="25000"/>
            </a:schemeClr>
          </a:solidFill>
          <a:latin typeface="+mn-lt"/>
          <a:ea typeface="+mn-ea"/>
          <a:cs typeface="Univers LT Std 45 Light"/>
        </a:defRPr>
      </a:lvl4pPr>
      <a:lvl5pPr marL="2438203" indent="0" algn="l" defTabSz="609550" rtl="0" eaLnBrk="1" latinLnBrk="0" hangingPunct="1">
        <a:spcBef>
          <a:spcPct val="20000"/>
        </a:spcBef>
        <a:buClr>
          <a:schemeClr val="bg1">
            <a:lumMod val="50000"/>
          </a:schemeClr>
        </a:buClr>
        <a:buSzPct val="70000"/>
        <a:buFont typeface="Arial"/>
        <a:buNone/>
        <a:defRPr sz="2667" kern="1200">
          <a:solidFill>
            <a:schemeClr val="tx1"/>
          </a:solidFill>
          <a:latin typeface="Arial"/>
          <a:ea typeface="+mn-ea"/>
          <a:cs typeface="Arial"/>
        </a:defRPr>
      </a:lvl5pPr>
      <a:lvl6pPr marL="3352528"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78"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28"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78" indent="-304775" algn="l" defTabSz="60955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0" rtl="0" eaLnBrk="1" latinLnBrk="0" hangingPunct="1">
        <a:defRPr sz="2400" kern="1200">
          <a:solidFill>
            <a:schemeClr val="tx1"/>
          </a:solidFill>
          <a:latin typeface="+mn-lt"/>
          <a:ea typeface="+mn-ea"/>
          <a:cs typeface="+mn-cs"/>
        </a:defRPr>
      </a:lvl1pPr>
      <a:lvl2pPr marL="609550" algn="l" defTabSz="609550" rtl="0" eaLnBrk="1" latinLnBrk="0" hangingPunct="1">
        <a:defRPr sz="2400" kern="1200">
          <a:solidFill>
            <a:schemeClr val="tx1"/>
          </a:solidFill>
          <a:latin typeface="+mn-lt"/>
          <a:ea typeface="+mn-ea"/>
          <a:cs typeface="+mn-cs"/>
        </a:defRPr>
      </a:lvl2pPr>
      <a:lvl3pPr marL="1219100" algn="l" defTabSz="609550" rtl="0" eaLnBrk="1" latinLnBrk="0" hangingPunct="1">
        <a:defRPr sz="2400" kern="1200">
          <a:solidFill>
            <a:schemeClr val="tx1"/>
          </a:solidFill>
          <a:latin typeface="+mn-lt"/>
          <a:ea typeface="+mn-ea"/>
          <a:cs typeface="+mn-cs"/>
        </a:defRPr>
      </a:lvl3pPr>
      <a:lvl4pPr marL="1828652" algn="l" defTabSz="609550" rtl="0" eaLnBrk="1" latinLnBrk="0" hangingPunct="1">
        <a:defRPr sz="2400" kern="1200">
          <a:solidFill>
            <a:schemeClr val="tx1"/>
          </a:solidFill>
          <a:latin typeface="+mn-lt"/>
          <a:ea typeface="+mn-ea"/>
          <a:cs typeface="+mn-cs"/>
        </a:defRPr>
      </a:lvl4pPr>
      <a:lvl5pPr marL="2438203" algn="l" defTabSz="609550" rtl="0" eaLnBrk="1" latinLnBrk="0" hangingPunct="1">
        <a:defRPr sz="2400" kern="1200">
          <a:solidFill>
            <a:schemeClr val="tx1"/>
          </a:solidFill>
          <a:latin typeface="+mn-lt"/>
          <a:ea typeface="+mn-ea"/>
          <a:cs typeface="+mn-cs"/>
        </a:defRPr>
      </a:lvl5pPr>
      <a:lvl6pPr marL="3047753" algn="l" defTabSz="609550" rtl="0" eaLnBrk="1" latinLnBrk="0" hangingPunct="1">
        <a:defRPr sz="2400" kern="1200">
          <a:solidFill>
            <a:schemeClr val="tx1"/>
          </a:solidFill>
          <a:latin typeface="+mn-lt"/>
          <a:ea typeface="+mn-ea"/>
          <a:cs typeface="+mn-cs"/>
        </a:defRPr>
      </a:lvl6pPr>
      <a:lvl7pPr marL="3657303" algn="l" defTabSz="609550" rtl="0" eaLnBrk="1" latinLnBrk="0" hangingPunct="1">
        <a:defRPr sz="2400" kern="1200">
          <a:solidFill>
            <a:schemeClr val="tx1"/>
          </a:solidFill>
          <a:latin typeface="+mn-lt"/>
          <a:ea typeface="+mn-ea"/>
          <a:cs typeface="+mn-cs"/>
        </a:defRPr>
      </a:lvl7pPr>
      <a:lvl8pPr marL="4266853" algn="l" defTabSz="609550" rtl="0" eaLnBrk="1" latinLnBrk="0" hangingPunct="1">
        <a:defRPr sz="2400" kern="1200">
          <a:solidFill>
            <a:schemeClr val="tx1"/>
          </a:solidFill>
          <a:latin typeface="+mn-lt"/>
          <a:ea typeface="+mn-ea"/>
          <a:cs typeface="+mn-cs"/>
        </a:defRPr>
      </a:lvl8pPr>
      <a:lvl9pPr marL="4876403" algn="l" defTabSz="60955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PPT corporate background 16x9_b.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1916" y="142830"/>
            <a:ext cx="10893337" cy="964092"/>
          </a:xfrm>
          <a:prstGeom prst="rect">
            <a:avLst/>
          </a:prstGeom>
        </p:spPr>
        <p:txBody>
          <a:bodyPr vert="horz" lIns="0" tIns="45717" rIns="0" bIns="45717" rtlCol="0" anchor="ctr">
            <a:noAutofit/>
          </a:bodyPr>
          <a:lstStyle/>
          <a:p>
            <a:r>
              <a:rPr lang="en-US" dirty="0" smtClean="0"/>
              <a:t>NI confidential master title style</a:t>
            </a:r>
            <a:endParaRPr lang="en-US" dirty="0"/>
          </a:p>
        </p:txBody>
      </p:sp>
      <p:sp>
        <p:nvSpPr>
          <p:cNvPr id="3" name="Text Placeholder 2"/>
          <p:cNvSpPr>
            <a:spLocks noGrp="1"/>
          </p:cNvSpPr>
          <p:nvPr>
            <p:ph type="body" idx="1"/>
          </p:nvPr>
        </p:nvSpPr>
        <p:spPr>
          <a:xfrm>
            <a:off x="637780" y="1121384"/>
            <a:ext cx="10887473" cy="4949008"/>
          </a:xfrm>
          <a:prstGeom prst="rect">
            <a:avLst/>
          </a:prstGeom>
        </p:spPr>
        <p:txBody>
          <a:bodyPr vert="horz" lIns="0" tIns="45717" rIns="0" bIns="45717" rtlCol="0">
            <a:no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p:nvSpPr>
        <p:spPr>
          <a:xfrm>
            <a:off x="11971841" y="5106121"/>
            <a:ext cx="173108" cy="455855"/>
          </a:xfrm>
          <a:prstGeom prst="rect">
            <a:avLst/>
          </a:prstGeom>
          <a:noFill/>
        </p:spPr>
        <p:txBody>
          <a:bodyPr wrap="none" lIns="85685" tIns="42843" rIns="85685" bIns="42843" rtlCol="0">
            <a:spAutoFit/>
          </a:bodyPr>
          <a:lstStyle/>
          <a:p>
            <a:endParaRPr lang="en-US" sz="2400" dirty="0"/>
          </a:p>
        </p:txBody>
      </p:sp>
      <p:sp>
        <p:nvSpPr>
          <p:cNvPr id="11" name="TextBox 10"/>
          <p:cNvSpPr txBox="1"/>
          <p:nvPr/>
        </p:nvSpPr>
        <p:spPr>
          <a:xfrm>
            <a:off x="12995280" y="2035307"/>
            <a:ext cx="173108" cy="455855"/>
          </a:xfrm>
          <a:prstGeom prst="rect">
            <a:avLst/>
          </a:prstGeom>
          <a:noFill/>
        </p:spPr>
        <p:txBody>
          <a:bodyPr wrap="none" lIns="85685" tIns="42843" rIns="85685" bIns="42843" rtlCol="0">
            <a:spAutoFit/>
          </a:bodyPr>
          <a:lstStyle/>
          <a:p>
            <a:endParaRPr lang="en-US" sz="2400" dirty="0"/>
          </a:p>
        </p:txBody>
      </p:sp>
      <p:sp>
        <p:nvSpPr>
          <p:cNvPr id="4" name="TextBox 3"/>
          <p:cNvSpPr txBox="1"/>
          <p:nvPr/>
        </p:nvSpPr>
        <p:spPr>
          <a:xfrm>
            <a:off x="5858545" y="6344219"/>
            <a:ext cx="474916" cy="276999"/>
          </a:xfrm>
          <a:prstGeom prst="rect">
            <a:avLst/>
          </a:prstGeom>
        </p:spPr>
        <p:txBody>
          <a:bodyPr vert="horz" lIns="121913" tIns="60956" rIns="121913" bIns="60956" rtlCol="0" anchor="ctr"/>
          <a:lstStyle>
            <a:defPPr>
              <a:defRPr lang="en-US"/>
            </a:defPPr>
            <a:lvl1pPr algn="ctr">
              <a:defRPr sz="1200">
                <a:solidFill>
                  <a:schemeClr val="tx1">
                    <a:tint val="75000"/>
                  </a:schemeClr>
                </a:solidFill>
                <a:latin typeface="Univers LT Std 45 Light"/>
                <a:cs typeface="Univers LT Std 45 Light"/>
              </a:defRPr>
            </a:lvl1pPr>
          </a:lstStyle>
          <a:p>
            <a:pPr lvl="0"/>
            <a:fld id="{C53BE2A3-E884-4DA2-864E-54215D46267C}" type="slidenum">
              <a:rPr lang="en-US" sz="1467" smtClean="0">
                <a:solidFill>
                  <a:srgbClr val="FFFFFF"/>
                </a:solidFill>
              </a:rPr>
              <a:pPr lvl="0"/>
              <a:t>‹#›</a:t>
            </a:fld>
            <a:endParaRPr lang="en-US" sz="1467" dirty="0">
              <a:solidFill>
                <a:srgbClr val="FFFFFF"/>
              </a:solidFill>
            </a:endParaRPr>
          </a:p>
        </p:txBody>
      </p:sp>
      <p:sp>
        <p:nvSpPr>
          <p:cNvPr id="15" name="TextBox 14"/>
          <p:cNvSpPr txBox="1"/>
          <p:nvPr/>
        </p:nvSpPr>
        <p:spPr>
          <a:xfrm>
            <a:off x="467320" y="6330951"/>
            <a:ext cx="4453270" cy="338554"/>
          </a:xfrm>
          <a:prstGeom prst="rect">
            <a:avLst/>
          </a:prstGeom>
          <a:noFill/>
        </p:spPr>
        <p:txBody>
          <a:bodyPr wrap="none" rtlCol="0">
            <a:spAutoFit/>
          </a:bodyPr>
          <a:lstStyle/>
          <a:p>
            <a:pPr marL="0" marR="0" indent="0" algn="l" defTabSz="609550" rtl="0" eaLnBrk="1" fontAlgn="auto" latinLnBrk="0" hangingPunct="1">
              <a:lnSpc>
                <a:spcPct val="100000"/>
              </a:lnSpc>
              <a:spcBef>
                <a:spcPts val="0"/>
              </a:spcBef>
              <a:spcAft>
                <a:spcPts val="0"/>
              </a:spcAft>
              <a:buClrTx/>
              <a:buSzTx/>
              <a:buFontTx/>
              <a:buNone/>
              <a:tabLst/>
              <a:defRPr/>
            </a:pPr>
            <a:r>
              <a:rPr lang="en-US" sz="1600" dirty="0" err="1" smtClean="0"/>
              <a:t>ni.com</a:t>
            </a:r>
            <a:r>
              <a:rPr lang="en-US" sz="1600" dirty="0" smtClean="0"/>
              <a:t>  |  </a:t>
            </a:r>
            <a:r>
              <a:rPr lang="en-US" sz="1600" b="0" dirty="0" smtClean="0">
                <a:solidFill>
                  <a:schemeClr val="tx1"/>
                </a:solidFill>
                <a:latin typeface="+mn-lt"/>
              </a:rPr>
              <a:t>NI</a:t>
            </a:r>
            <a:r>
              <a:rPr lang="en-US" sz="1600" b="0" baseline="0" dirty="0" smtClean="0">
                <a:solidFill>
                  <a:schemeClr val="tx1"/>
                </a:solidFill>
                <a:latin typeface="+mn-lt"/>
              </a:rPr>
              <a:t> </a:t>
            </a:r>
            <a:r>
              <a:rPr lang="en-US" sz="1600" b="0" dirty="0" smtClean="0">
                <a:solidFill>
                  <a:schemeClr val="tx1"/>
                </a:solidFill>
                <a:latin typeface="+mn-lt"/>
              </a:rPr>
              <a:t>CONFIDENTIAL  </a:t>
            </a:r>
            <a:r>
              <a:rPr lang="en-US" sz="1600" dirty="0" smtClean="0"/>
              <a:t>|  </a:t>
            </a:r>
            <a:r>
              <a:rPr lang="en-US" sz="1600" b="0" dirty="0" smtClean="0">
                <a:solidFill>
                  <a:schemeClr val="tx1"/>
                </a:solidFill>
                <a:latin typeface="+mn-lt"/>
              </a:rPr>
              <a:t>Employee Only</a:t>
            </a:r>
          </a:p>
        </p:txBody>
      </p:sp>
    </p:spTree>
    <p:extLst>
      <p:ext uri="{BB962C8B-B14F-4D97-AF65-F5344CB8AC3E}">
        <p14:creationId xmlns:p14="http://schemas.microsoft.com/office/powerpoint/2010/main" val="15952026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609550" rtl="0" eaLnBrk="1" latinLnBrk="0" hangingPunct="1">
        <a:spcBef>
          <a:spcPct val="0"/>
        </a:spcBef>
        <a:buNone/>
        <a:defRPr sz="3733" b="0" i="0" kern="1200" spc="-133">
          <a:solidFill>
            <a:schemeClr val="accent1"/>
          </a:solidFill>
          <a:latin typeface="+mn-lt"/>
          <a:ea typeface="+mj-ea"/>
          <a:cs typeface="Univers LT Std 45 Light"/>
        </a:defRPr>
      </a:lvl1pPr>
    </p:titleStyle>
    <p:bodyStyle>
      <a:lvl1pPr marL="230712" indent="-230712" algn="l" defTabSz="609550" rtl="0" eaLnBrk="1" latinLnBrk="0" hangingPunct="1">
        <a:spcBef>
          <a:spcPts val="764"/>
        </a:spcBef>
        <a:buClr>
          <a:schemeClr val="bg1">
            <a:lumMod val="50000"/>
          </a:schemeClr>
        </a:buClr>
        <a:buSzPct val="70000"/>
        <a:buFont typeface="Arial" pitchFamily="34" charset="0"/>
        <a:buChar char="•"/>
        <a:defRPr sz="2667" b="0" i="0" kern="1200">
          <a:solidFill>
            <a:schemeClr val="bg2">
              <a:lumMod val="25000"/>
            </a:schemeClr>
          </a:solidFill>
          <a:latin typeface="+mn-lt"/>
          <a:ea typeface="+mn-ea"/>
          <a:cs typeface="Univers LT Std 45 Light"/>
        </a:defRPr>
      </a:lvl1pPr>
      <a:lvl2pPr marL="856832" indent="-248422" algn="l" defTabSz="609550" rtl="0" eaLnBrk="1" latinLnBrk="0" hangingPunct="1">
        <a:spcBef>
          <a:spcPct val="20000"/>
        </a:spcBef>
        <a:buClr>
          <a:schemeClr val="bg1">
            <a:lumMod val="50000"/>
          </a:schemeClr>
        </a:buClr>
        <a:buSzPct val="70000"/>
        <a:buFont typeface="Arial"/>
        <a:buChar char="•"/>
        <a:defRPr sz="2400" b="0" i="0" kern="1200">
          <a:solidFill>
            <a:schemeClr val="bg2">
              <a:lumMod val="25000"/>
            </a:schemeClr>
          </a:solidFill>
          <a:latin typeface="+mn-lt"/>
          <a:ea typeface="+mn-ea"/>
          <a:cs typeface="Univers LT Std 45 Light"/>
        </a:defRPr>
      </a:lvl2pPr>
      <a:lvl3pPr marL="1442929" indent="-223133" algn="l" defTabSz="609550" rtl="0" eaLnBrk="1" latinLnBrk="0" hangingPunct="1">
        <a:spcBef>
          <a:spcPct val="20000"/>
        </a:spcBef>
        <a:buClr>
          <a:schemeClr val="bg1">
            <a:lumMod val="50000"/>
          </a:schemeClr>
        </a:buClr>
        <a:buSzPct val="70000"/>
        <a:buFont typeface="Courier New"/>
        <a:buChar char="o"/>
        <a:defRPr sz="2133" b="0" i="0" kern="1200">
          <a:solidFill>
            <a:schemeClr val="bg2">
              <a:lumMod val="25000"/>
            </a:schemeClr>
          </a:solidFill>
          <a:latin typeface="+mn-lt"/>
          <a:ea typeface="+mn-ea"/>
          <a:cs typeface="Univers LT Std 45 Light"/>
        </a:defRPr>
      </a:lvl3pPr>
      <a:lvl4pPr marL="2133427" indent="-304775" algn="l" defTabSz="609550" rtl="0" eaLnBrk="1" latinLnBrk="0" hangingPunct="1">
        <a:spcBef>
          <a:spcPct val="20000"/>
        </a:spcBef>
        <a:buClr>
          <a:schemeClr val="bg1">
            <a:lumMod val="50000"/>
          </a:schemeClr>
        </a:buClr>
        <a:buSzPct val="70000"/>
        <a:buFont typeface="Arial"/>
        <a:buChar char="–"/>
        <a:defRPr sz="1867" b="0" i="0" kern="1200">
          <a:solidFill>
            <a:schemeClr val="bg2">
              <a:lumMod val="25000"/>
            </a:schemeClr>
          </a:solidFill>
          <a:latin typeface="+mn-lt"/>
          <a:ea typeface="+mn-ea"/>
          <a:cs typeface="Univers LT Std 45 Light"/>
        </a:defRPr>
      </a:lvl4pPr>
      <a:lvl5pPr marL="2438203" indent="0" algn="l" defTabSz="609550" rtl="0" eaLnBrk="1" latinLnBrk="0" hangingPunct="1">
        <a:spcBef>
          <a:spcPct val="20000"/>
        </a:spcBef>
        <a:buClr>
          <a:schemeClr val="bg1">
            <a:lumMod val="50000"/>
          </a:schemeClr>
        </a:buClr>
        <a:buSzPct val="70000"/>
        <a:buFont typeface="Arial"/>
        <a:buNone/>
        <a:defRPr sz="2667" kern="1200">
          <a:solidFill>
            <a:schemeClr val="tx1"/>
          </a:solidFill>
          <a:latin typeface="Arial"/>
          <a:ea typeface="+mn-ea"/>
          <a:cs typeface="Arial"/>
        </a:defRPr>
      </a:lvl5pPr>
      <a:lvl6pPr marL="3352528"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78"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28"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78" indent="-304775" algn="l" defTabSz="60955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0" rtl="0" eaLnBrk="1" latinLnBrk="0" hangingPunct="1">
        <a:defRPr sz="2400" kern="1200">
          <a:solidFill>
            <a:schemeClr val="tx1"/>
          </a:solidFill>
          <a:latin typeface="+mn-lt"/>
          <a:ea typeface="+mn-ea"/>
          <a:cs typeface="+mn-cs"/>
        </a:defRPr>
      </a:lvl1pPr>
      <a:lvl2pPr marL="609550" algn="l" defTabSz="609550" rtl="0" eaLnBrk="1" latinLnBrk="0" hangingPunct="1">
        <a:defRPr sz="2400" kern="1200">
          <a:solidFill>
            <a:schemeClr val="tx1"/>
          </a:solidFill>
          <a:latin typeface="+mn-lt"/>
          <a:ea typeface="+mn-ea"/>
          <a:cs typeface="+mn-cs"/>
        </a:defRPr>
      </a:lvl2pPr>
      <a:lvl3pPr marL="1219100" algn="l" defTabSz="609550" rtl="0" eaLnBrk="1" latinLnBrk="0" hangingPunct="1">
        <a:defRPr sz="2400" kern="1200">
          <a:solidFill>
            <a:schemeClr val="tx1"/>
          </a:solidFill>
          <a:latin typeface="+mn-lt"/>
          <a:ea typeface="+mn-ea"/>
          <a:cs typeface="+mn-cs"/>
        </a:defRPr>
      </a:lvl3pPr>
      <a:lvl4pPr marL="1828652" algn="l" defTabSz="609550" rtl="0" eaLnBrk="1" latinLnBrk="0" hangingPunct="1">
        <a:defRPr sz="2400" kern="1200">
          <a:solidFill>
            <a:schemeClr val="tx1"/>
          </a:solidFill>
          <a:latin typeface="+mn-lt"/>
          <a:ea typeface="+mn-ea"/>
          <a:cs typeface="+mn-cs"/>
        </a:defRPr>
      </a:lvl4pPr>
      <a:lvl5pPr marL="2438203" algn="l" defTabSz="609550" rtl="0" eaLnBrk="1" latinLnBrk="0" hangingPunct="1">
        <a:defRPr sz="2400" kern="1200">
          <a:solidFill>
            <a:schemeClr val="tx1"/>
          </a:solidFill>
          <a:latin typeface="+mn-lt"/>
          <a:ea typeface="+mn-ea"/>
          <a:cs typeface="+mn-cs"/>
        </a:defRPr>
      </a:lvl5pPr>
      <a:lvl6pPr marL="3047753" algn="l" defTabSz="609550" rtl="0" eaLnBrk="1" latinLnBrk="0" hangingPunct="1">
        <a:defRPr sz="2400" kern="1200">
          <a:solidFill>
            <a:schemeClr val="tx1"/>
          </a:solidFill>
          <a:latin typeface="+mn-lt"/>
          <a:ea typeface="+mn-ea"/>
          <a:cs typeface="+mn-cs"/>
        </a:defRPr>
      </a:lvl6pPr>
      <a:lvl7pPr marL="3657303" algn="l" defTabSz="609550" rtl="0" eaLnBrk="1" latinLnBrk="0" hangingPunct="1">
        <a:defRPr sz="2400" kern="1200">
          <a:solidFill>
            <a:schemeClr val="tx1"/>
          </a:solidFill>
          <a:latin typeface="+mn-lt"/>
          <a:ea typeface="+mn-ea"/>
          <a:cs typeface="+mn-cs"/>
        </a:defRPr>
      </a:lvl7pPr>
      <a:lvl8pPr marL="4266853" algn="l" defTabSz="609550" rtl="0" eaLnBrk="1" latinLnBrk="0" hangingPunct="1">
        <a:defRPr sz="2400" kern="1200">
          <a:solidFill>
            <a:schemeClr val="tx1"/>
          </a:solidFill>
          <a:latin typeface="+mn-lt"/>
          <a:ea typeface="+mn-ea"/>
          <a:cs typeface="+mn-cs"/>
        </a:defRPr>
      </a:lvl8pPr>
      <a:lvl9pPr marL="4876403" algn="l" defTabSz="60955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Placeholder 1"/>
          <p:cNvSpPr>
            <a:spLocks noGrp="1"/>
          </p:cNvSpPr>
          <p:nvPr>
            <p:ph type="title"/>
          </p:nvPr>
        </p:nvSpPr>
        <p:spPr>
          <a:xfrm>
            <a:off x="631913" y="142830"/>
            <a:ext cx="10965304" cy="964092"/>
          </a:xfrm>
          <a:prstGeom prst="rect">
            <a:avLst/>
          </a:prstGeom>
        </p:spPr>
        <p:txBody>
          <a:bodyPr vert="horz" lIns="91431" tIns="45715" rIns="91431" bIns="45715"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626270" y="1121384"/>
            <a:ext cx="10970956" cy="4949008"/>
          </a:xfrm>
          <a:prstGeom prst="rect">
            <a:avLst/>
          </a:prstGeom>
        </p:spPr>
        <p:txBody>
          <a:bodyPr vert="horz" lIns="91431" tIns="45715" rIns="91431" bIns="45715"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p:nvSpPr>
        <p:spPr>
          <a:xfrm>
            <a:off x="5858545" y="6344231"/>
            <a:ext cx="474916" cy="276999"/>
          </a:xfrm>
          <a:prstGeom prst="rect">
            <a:avLst/>
          </a:prstGeom>
        </p:spPr>
        <p:txBody>
          <a:bodyPr vert="horz" lIns="91431" tIns="45715" rIns="91431" bIns="45715" rtlCol="0" anchor="ctr"/>
          <a:lstStyle>
            <a:defPPr>
              <a:defRPr lang="en-US"/>
            </a:defPPr>
            <a:lvl1pPr algn="ctr">
              <a:defRPr sz="1200">
                <a:solidFill>
                  <a:schemeClr val="tx1">
                    <a:tint val="75000"/>
                  </a:schemeClr>
                </a:solidFill>
                <a:latin typeface="Univers LT Std 45 Light"/>
                <a:cs typeface="Univers LT Std 45 Light"/>
              </a:defRPr>
            </a:lvl1pPr>
          </a:lstStyle>
          <a:p>
            <a:pPr defTabSz="457155"/>
            <a:fld id="{C53BE2A3-E884-4DA2-864E-54215D46267C}" type="slidenum">
              <a:rPr lang="en-US" sz="1100" smtClean="0">
                <a:solidFill>
                  <a:prstClr val="black">
                    <a:tint val="75000"/>
                  </a:prstClr>
                </a:solidFill>
                <a:ea typeface="MS PGothic" pitchFamily="34" charset="-128"/>
              </a:rPr>
              <a:pPr defTabSz="457155"/>
              <a:t>‹#›</a:t>
            </a:fld>
            <a:endParaRPr lang="en-US" sz="1100" dirty="0">
              <a:solidFill>
                <a:prstClr val="black">
                  <a:tint val="75000"/>
                </a:prstClr>
              </a:solidFill>
              <a:ea typeface="MS PGothic" pitchFamily="34" charset="-128"/>
            </a:endParaRPr>
          </a:p>
        </p:txBody>
      </p:sp>
      <p:sp>
        <p:nvSpPr>
          <p:cNvPr id="10" name="TextBox 9"/>
          <p:cNvSpPr txBox="1"/>
          <p:nvPr/>
        </p:nvSpPr>
        <p:spPr>
          <a:xfrm>
            <a:off x="467326" y="6330963"/>
            <a:ext cx="644888" cy="276997"/>
          </a:xfrm>
          <a:prstGeom prst="rect">
            <a:avLst/>
          </a:prstGeom>
          <a:noFill/>
        </p:spPr>
        <p:txBody>
          <a:bodyPr wrap="none" lIns="91436" tIns="45719" rIns="91436" bIns="45719" rtlCol="0">
            <a:spAutoFit/>
          </a:bodyPr>
          <a:lstStyle/>
          <a:p>
            <a:pPr defTabSz="457155"/>
            <a:r>
              <a:rPr lang="en-US" sz="1200" dirty="0" smtClean="0">
                <a:solidFill>
                  <a:prstClr val="black"/>
                </a:solidFill>
                <a:ea typeface="MS PGothic" pitchFamily="34" charset="-128"/>
              </a:rPr>
              <a:t>ni.com</a:t>
            </a:r>
            <a:endParaRPr lang="en-US" sz="1200" dirty="0">
              <a:solidFill>
                <a:prstClr val="black"/>
              </a:solidFill>
              <a:ea typeface="MS PGothic" pitchFamily="34" charset="-128"/>
            </a:endParaRPr>
          </a:p>
        </p:txBody>
      </p:sp>
      <p:sp>
        <p:nvSpPr>
          <p:cNvPr id="7" name="TextBox 12"/>
          <p:cNvSpPr txBox="1">
            <a:spLocks noChangeArrowheads="1"/>
          </p:cNvSpPr>
          <p:nvPr userDrawn="1"/>
        </p:nvSpPr>
        <p:spPr bwMode="auto">
          <a:xfrm>
            <a:off x="466857" y="6330969"/>
            <a:ext cx="2191621" cy="276989"/>
          </a:xfrm>
          <a:prstGeom prst="rect">
            <a:avLst/>
          </a:prstGeom>
          <a:noFill/>
          <a:ln>
            <a:noFill/>
          </a:ln>
          <a:extLst/>
        </p:spPr>
        <p:txBody>
          <a:bodyPr wrap="none" lIns="91428" tIns="45715" rIns="91428" bIns="45715">
            <a:spAutoFit/>
          </a:bodyPr>
          <a:lstStyle>
            <a:lvl1pPr>
              <a:defRPr>
                <a:solidFill>
                  <a:schemeClr val="tx1"/>
                </a:solidFill>
                <a:latin typeface="Univers Com 45 Light" charset="0"/>
                <a:ea typeface="ＭＳ Ｐゴシック" charset="0"/>
                <a:cs typeface="ＭＳ Ｐゴシック" charset="0"/>
              </a:defRPr>
            </a:lvl1pPr>
            <a:lvl2pPr marL="742950" indent="-285750">
              <a:defRPr>
                <a:solidFill>
                  <a:schemeClr val="tx1"/>
                </a:solidFill>
                <a:latin typeface="Univers Com 45 Light" charset="0"/>
                <a:ea typeface="ＭＳ Ｐゴシック" charset="0"/>
              </a:defRPr>
            </a:lvl2pPr>
            <a:lvl3pPr marL="1143000" indent="-228600">
              <a:defRPr>
                <a:solidFill>
                  <a:schemeClr val="tx1"/>
                </a:solidFill>
                <a:latin typeface="Univers Com 45 Light" charset="0"/>
                <a:ea typeface="ＭＳ Ｐゴシック" charset="0"/>
              </a:defRPr>
            </a:lvl3pPr>
            <a:lvl4pPr marL="1600200" indent="-228600">
              <a:defRPr>
                <a:solidFill>
                  <a:schemeClr val="tx1"/>
                </a:solidFill>
                <a:latin typeface="Univers Com 45 Light" charset="0"/>
                <a:ea typeface="ＭＳ Ｐゴシック" charset="0"/>
              </a:defRPr>
            </a:lvl4pPr>
            <a:lvl5pPr marL="2057400" indent="-228600">
              <a:defRPr>
                <a:solidFill>
                  <a:schemeClr val="tx1"/>
                </a:solidFill>
                <a:latin typeface="Univers Com 45 Light" charset="0"/>
                <a:ea typeface="ＭＳ Ｐゴシック" charset="0"/>
              </a:defRPr>
            </a:lvl5pPr>
            <a:lvl6pPr marL="2514600" indent="-228600" defTabSz="455613" fontAlgn="base">
              <a:spcBef>
                <a:spcPct val="0"/>
              </a:spcBef>
              <a:spcAft>
                <a:spcPct val="0"/>
              </a:spcAft>
              <a:defRPr>
                <a:solidFill>
                  <a:schemeClr val="tx1"/>
                </a:solidFill>
                <a:latin typeface="Univers Com 45 Light" charset="0"/>
                <a:ea typeface="ＭＳ Ｐゴシック" charset="0"/>
              </a:defRPr>
            </a:lvl6pPr>
            <a:lvl7pPr marL="2971800" indent="-228600" defTabSz="455613" fontAlgn="base">
              <a:spcBef>
                <a:spcPct val="0"/>
              </a:spcBef>
              <a:spcAft>
                <a:spcPct val="0"/>
              </a:spcAft>
              <a:defRPr>
                <a:solidFill>
                  <a:schemeClr val="tx1"/>
                </a:solidFill>
                <a:latin typeface="Univers Com 45 Light" charset="0"/>
                <a:ea typeface="ＭＳ Ｐゴシック" charset="0"/>
              </a:defRPr>
            </a:lvl7pPr>
            <a:lvl8pPr marL="3429000" indent="-228600" defTabSz="455613" fontAlgn="base">
              <a:spcBef>
                <a:spcPct val="0"/>
              </a:spcBef>
              <a:spcAft>
                <a:spcPct val="0"/>
              </a:spcAft>
              <a:defRPr>
                <a:solidFill>
                  <a:schemeClr val="tx1"/>
                </a:solidFill>
                <a:latin typeface="Univers Com 45 Light" charset="0"/>
                <a:ea typeface="ＭＳ Ｐゴシック" charset="0"/>
              </a:defRPr>
            </a:lvl8pPr>
            <a:lvl9pPr marL="3886200" indent="-228600" defTabSz="455613" fontAlgn="base">
              <a:spcBef>
                <a:spcPct val="0"/>
              </a:spcBef>
              <a:spcAft>
                <a:spcPct val="0"/>
              </a:spcAft>
              <a:defRPr>
                <a:solidFill>
                  <a:schemeClr val="tx1"/>
                </a:solidFill>
                <a:latin typeface="Univers Com 45 Light" charset="0"/>
                <a:ea typeface="ＭＳ Ｐゴシック" charset="0"/>
              </a:defRPr>
            </a:lvl9pPr>
          </a:lstStyle>
          <a:p>
            <a:pPr defTabSz="455556" fontAlgn="base">
              <a:spcBef>
                <a:spcPct val="0"/>
              </a:spcBef>
              <a:spcAft>
                <a:spcPct val="0"/>
              </a:spcAft>
              <a:defRPr/>
            </a:pPr>
            <a:r>
              <a:rPr lang="en-US" sz="1200" dirty="0" smtClean="0">
                <a:solidFill>
                  <a:prstClr val="black"/>
                </a:solidFill>
              </a:rPr>
              <a:t>ni.com  |  </a:t>
            </a:r>
            <a:r>
              <a:rPr lang="en-US" sz="1200" b="1" dirty="0" smtClean="0">
                <a:solidFill>
                  <a:srgbClr val="93191A"/>
                </a:solidFill>
              </a:rPr>
              <a:t>NI CONFIDENTIAL</a:t>
            </a:r>
            <a:endParaRPr lang="en-US" sz="1200" dirty="0" smtClean="0">
              <a:solidFill>
                <a:prstClr val="black"/>
              </a:solidFill>
            </a:endParaRPr>
          </a:p>
        </p:txBody>
      </p:sp>
    </p:spTree>
    <p:extLst>
      <p:ext uri="{BB962C8B-B14F-4D97-AF65-F5344CB8AC3E}">
        <p14:creationId xmlns:p14="http://schemas.microsoft.com/office/powerpoint/2010/main" val="9182269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par>
    </p:tnLst>
  </p:timing>
  <p:txStyles>
    <p:titleStyle>
      <a:lvl1pPr algn="l" defTabSz="457155" rtl="0" eaLnBrk="1" latinLnBrk="0" hangingPunct="1">
        <a:spcBef>
          <a:spcPct val="0"/>
        </a:spcBef>
        <a:buNone/>
        <a:defRPr sz="3200" b="0" i="0" kern="1200" spc="-100">
          <a:solidFill>
            <a:schemeClr val="accent1"/>
          </a:solidFill>
          <a:latin typeface="+mn-lt"/>
          <a:ea typeface="+mj-ea"/>
          <a:cs typeface="Arial"/>
        </a:defRPr>
      </a:lvl1pPr>
    </p:titleStyle>
    <p:bodyStyle>
      <a:lvl1pPr marL="173031" indent="-173031" algn="l" defTabSz="457155"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13" indent="-186313" algn="l" defTabSz="457155"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179" indent="-167347" algn="l" defTabSz="457155" rtl="0" eaLnBrk="1" latinLnBrk="0" hangingPunct="1">
        <a:spcBef>
          <a:spcPct val="20000"/>
        </a:spcBef>
        <a:buClr>
          <a:schemeClr val="bg1">
            <a:lumMod val="50000"/>
          </a:schemeClr>
        </a:buClr>
        <a:buSzPct val="70000"/>
        <a:buFont typeface="Courier New"/>
        <a:buChar char="o"/>
        <a:defRPr sz="1900" kern="1200">
          <a:solidFill>
            <a:schemeClr val="tx1"/>
          </a:solidFill>
          <a:latin typeface="+mn-lt"/>
          <a:ea typeface="+mn-ea"/>
          <a:cs typeface="Arial"/>
        </a:defRPr>
      </a:lvl3pPr>
      <a:lvl4pPr marL="1600044" indent="-228577" algn="l" defTabSz="457155" rtl="0" eaLnBrk="1" latinLnBrk="0" hangingPunct="1">
        <a:spcBef>
          <a:spcPct val="20000"/>
        </a:spcBef>
        <a:buClr>
          <a:schemeClr val="bg1">
            <a:lumMod val="50000"/>
          </a:schemeClr>
        </a:buClr>
        <a:buSzPct val="70000"/>
        <a:buFont typeface="Arial"/>
        <a:buChar char="–"/>
        <a:defRPr sz="1500" kern="1200">
          <a:solidFill>
            <a:schemeClr val="tx1"/>
          </a:solidFill>
          <a:latin typeface="+mn-lt"/>
          <a:ea typeface="+mn-ea"/>
          <a:cs typeface="Arial"/>
        </a:defRPr>
      </a:lvl4pPr>
      <a:lvl5pPr marL="1828621" indent="0" algn="l" defTabSz="457155" rtl="0" eaLnBrk="1" latinLnBrk="0" hangingPunct="1">
        <a:spcBef>
          <a:spcPct val="20000"/>
        </a:spcBef>
        <a:buClr>
          <a:schemeClr val="bg1">
            <a:lumMod val="50000"/>
          </a:schemeClr>
        </a:buClr>
        <a:buSzPct val="70000"/>
        <a:buFont typeface="Arial"/>
        <a:buNone/>
        <a:defRPr sz="2000" kern="1200">
          <a:solidFill>
            <a:schemeClr val="tx1"/>
          </a:solidFill>
          <a:latin typeface="Arial"/>
          <a:ea typeface="+mn-ea"/>
          <a:cs typeface="Arial"/>
        </a:defRPr>
      </a:lvl5pPr>
      <a:lvl6pPr marL="2514355" indent="-228577"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7"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4" indent="-228577"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19" indent="-228577"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900" kern="1200">
          <a:solidFill>
            <a:schemeClr val="tx1"/>
          </a:solidFill>
          <a:latin typeface="+mn-lt"/>
          <a:ea typeface="+mn-ea"/>
          <a:cs typeface="+mn-cs"/>
        </a:defRPr>
      </a:lvl1pPr>
      <a:lvl2pPr marL="457155" algn="l" defTabSz="457155" rtl="0" eaLnBrk="1" latinLnBrk="0" hangingPunct="1">
        <a:defRPr sz="1900" kern="1200">
          <a:solidFill>
            <a:schemeClr val="tx1"/>
          </a:solidFill>
          <a:latin typeface="+mn-lt"/>
          <a:ea typeface="+mn-ea"/>
          <a:cs typeface="+mn-cs"/>
        </a:defRPr>
      </a:lvl2pPr>
      <a:lvl3pPr marL="914309" algn="l" defTabSz="457155" rtl="0" eaLnBrk="1" latinLnBrk="0" hangingPunct="1">
        <a:defRPr sz="1900" kern="1200">
          <a:solidFill>
            <a:schemeClr val="tx1"/>
          </a:solidFill>
          <a:latin typeface="+mn-lt"/>
          <a:ea typeface="+mn-ea"/>
          <a:cs typeface="+mn-cs"/>
        </a:defRPr>
      </a:lvl3pPr>
      <a:lvl4pPr marL="1371465" algn="l" defTabSz="457155" rtl="0" eaLnBrk="1" latinLnBrk="0" hangingPunct="1">
        <a:defRPr sz="1900" kern="1200">
          <a:solidFill>
            <a:schemeClr val="tx1"/>
          </a:solidFill>
          <a:latin typeface="+mn-lt"/>
          <a:ea typeface="+mn-ea"/>
          <a:cs typeface="+mn-cs"/>
        </a:defRPr>
      </a:lvl4pPr>
      <a:lvl5pPr marL="1828621" algn="l" defTabSz="457155" rtl="0" eaLnBrk="1" latinLnBrk="0" hangingPunct="1">
        <a:defRPr sz="1900" kern="1200">
          <a:solidFill>
            <a:schemeClr val="tx1"/>
          </a:solidFill>
          <a:latin typeface="+mn-lt"/>
          <a:ea typeface="+mn-ea"/>
          <a:cs typeface="+mn-cs"/>
        </a:defRPr>
      </a:lvl5pPr>
      <a:lvl6pPr marL="2285777" algn="l" defTabSz="457155" rtl="0" eaLnBrk="1" latinLnBrk="0" hangingPunct="1">
        <a:defRPr sz="1900" kern="1200">
          <a:solidFill>
            <a:schemeClr val="tx1"/>
          </a:solidFill>
          <a:latin typeface="+mn-lt"/>
          <a:ea typeface="+mn-ea"/>
          <a:cs typeface="+mn-cs"/>
        </a:defRPr>
      </a:lvl6pPr>
      <a:lvl7pPr marL="2742932" algn="l" defTabSz="457155" rtl="0" eaLnBrk="1" latinLnBrk="0" hangingPunct="1">
        <a:defRPr sz="1900" kern="1200">
          <a:solidFill>
            <a:schemeClr val="tx1"/>
          </a:solidFill>
          <a:latin typeface="+mn-lt"/>
          <a:ea typeface="+mn-ea"/>
          <a:cs typeface="+mn-cs"/>
        </a:defRPr>
      </a:lvl7pPr>
      <a:lvl8pPr marL="3200087" algn="l" defTabSz="457155" rtl="0" eaLnBrk="1" latinLnBrk="0" hangingPunct="1">
        <a:defRPr sz="1900" kern="1200">
          <a:solidFill>
            <a:schemeClr val="tx1"/>
          </a:solidFill>
          <a:latin typeface="+mn-lt"/>
          <a:ea typeface="+mn-ea"/>
          <a:cs typeface="+mn-cs"/>
        </a:defRPr>
      </a:lvl8pPr>
      <a:lvl9pPr marL="3657241" algn="l" defTabSz="45715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0.tiff"/><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51.png"/><Relationship Id="rId3" Type="http://schemas.openxmlformats.org/officeDocument/2006/relationships/tags" Target="../tags/tag5.xml"/><Relationship Id="rId21" Type="http://schemas.openxmlformats.org/officeDocument/2006/relationships/image" Target="../media/image54.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50.png"/><Relationship Id="rId2" Type="http://schemas.openxmlformats.org/officeDocument/2006/relationships/tags" Target="../tags/tag4.xml"/><Relationship Id="rId16" Type="http://schemas.openxmlformats.org/officeDocument/2006/relationships/slideLayout" Target="../slideLayouts/slideLayout7.xml"/><Relationship Id="rId20" Type="http://schemas.openxmlformats.org/officeDocument/2006/relationships/image" Target="../media/image5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52.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7.png"/><Relationship Id="rId5" Type="http://schemas.openxmlformats.org/officeDocument/2006/relationships/image" Target="../media/image55.pn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58.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57.png"/><Relationship Id="rId2" Type="http://schemas.openxmlformats.org/officeDocument/2006/relationships/tags" Target="../tags/tag21.xml"/><Relationship Id="rId16" Type="http://schemas.openxmlformats.org/officeDocument/2006/relationships/image" Target="../media/image56.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18.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61.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6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59.png"/><Relationship Id="rId5" Type="http://schemas.openxmlformats.org/officeDocument/2006/relationships/tags" Target="../tags/tag37.xml"/><Relationship Id="rId10" Type="http://schemas.openxmlformats.org/officeDocument/2006/relationships/notesSlide" Target="../notesSlides/notesSlide19.xml"/><Relationship Id="rId4" Type="http://schemas.openxmlformats.org/officeDocument/2006/relationships/tags" Target="../tags/tag36.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61.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6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73.png"/><Relationship Id="rId5" Type="http://schemas.openxmlformats.org/officeDocument/2006/relationships/tags" Target="../tags/tag45.xml"/><Relationship Id="rId10" Type="http://schemas.openxmlformats.org/officeDocument/2006/relationships/notesSlide" Target="../notesSlides/notesSlide21.xml"/><Relationship Id="rId4" Type="http://schemas.openxmlformats.org/officeDocument/2006/relationships/tags" Target="../tags/tag44.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image" Target="../media/image11.tiff"/><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tiff"/><Relationship Id="rId5" Type="http://schemas.openxmlformats.org/officeDocument/2006/relationships/image" Target="../media/image13.png"/><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NI Platform for Spectrum Monitoring Systems</a:t>
            </a:r>
            <a:endParaRPr lang="en-US" dirty="0"/>
          </a:p>
        </p:txBody>
      </p:sp>
      <p:sp>
        <p:nvSpPr>
          <p:cNvPr id="5" name="Subtitle 4"/>
          <p:cNvSpPr>
            <a:spLocks noGrp="1"/>
          </p:cNvSpPr>
          <p:nvPr>
            <p:ph type="subTitle" idx="1"/>
          </p:nvPr>
        </p:nvSpPr>
        <p:spPr>
          <a:xfrm>
            <a:off x="622479" y="3431449"/>
            <a:ext cx="10972800" cy="1140551"/>
          </a:xfrm>
        </p:spPr>
        <p:txBody>
          <a:bodyPr vert="horz" lIns="91435" tIns="45717" rIns="91435" bIns="45717" rtlCol="0" anchor="t">
            <a:noAutofit/>
          </a:bodyPr>
          <a:lstStyle/>
          <a:p>
            <a:r>
              <a:rPr lang="en-US" dirty="0" smtClean="0"/>
              <a:t>Abhay Samant</a:t>
            </a:r>
          </a:p>
          <a:p>
            <a:r>
              <a:rPr lang="en-US" dirty="0" smtClean="0"/>
              <a:t>Section Manager, RF and Wireless Communications</a:t>
            </a:r>
            <a:endParaRPr lang="en-US" dirty="0"/>
          </a:p>
        </p:txBody>
      </p:sp>
    </p:spTree>
    <p:extLst>
      <p:ext uri="{BB962C8B-B14F-4D97-AF65-F5344CB8AC3E}">
        <p14:creationId xmlns:p14="http://schemas.microsoft.com/office/powerpoint/2010/main" val="206004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extLst/>
          </p:nvPr>
        </p:nvGraphicFramePr>
        <p:xfrm>
          <a:off x="1296233" y="1153154"/>
          <a:ext cx="9353861" cy="4947843"/>
        </p:xfrm>
        <a:graphic>
          <a:graphicData uri="http://schemas.openxmlformats.org/drawingml/2006/table">
            <a:tbl>
              <a:tblPr firstRow="1" bandRow="1">
                <a:tableStyleId>{1FECB4D8-DB02-4DC6-A0A2-4F2EBAE1DC90}</a:tableStyleId>
              </a:tblPr>
              <a:tblGrid>
                <a:gridCol w="1507973">
                  <a:extLst>
                    <a:ext uri="{9D8B030D-6E8A-4147-A177-3AD203B41FA5}">
                      <a16:colId xmlns:a16="http://schemas.microsoft.com/office/drawing/2014/main" val="20000"/>
                    </a:ext>
                  </a:extLst>
                </a:gridCol>
                <a:gridCol w="1670613">
                  <a:extLst>
                    <a:ext uri="{9D8B030D-6E8A-4147-A177-3AD203B41FA5}">
                      <a16:colId xmlns:a16="http://schemas.microsoft.com/office/drawing/2014/main" val="20001"/>
                    </a:ext>
                  </a:extLst>
                </a:gridCol>
                <a:gridCol w="2288416">
                  <a:extLst>
                    <a:ext uri="{9D8B030D-6E8A-4147-A177-3AD203B41FA5}">
                      <a16:colId xmlns:a16="http://schemas.microsoft.com/office/drawing/2014/main" val="20002"/>
                    </a:ext>
                  </a:extLst>
                </a:gridCol>
                <a:gridCol w="1851432">
                  <a:extLst>
                    <a:ext uri="{9D8B030D-6E8A-4147-A177-3AD203B41FA5}">
                      <a16:colId xmlns:a16="http://schemas.microsoft.com/office/drawing/2014/main" val="20003"/>
                    </a:ext>
                  </a:extLst>
                </a:gridCol>
                <a:gridCol w="2035427">
                  <a:extLst>
                    <a:ext uri="{9D8B030D-6E8A-4147-A177-3AD203B41FA5}">
                      <a16:colId xmlns:a16="http://schemas.microsoft.com/office/drawing/2014/main" val="20004"/>
                    </a:ext>
                  </a:extLst>
                </a:gridCol>
              </a:tblGrid>
              <a:tr h="521902">
                <a:tc>
                  <a:txBody>
                    <a:bodyPr/>
                    <a:lstStyle/>
                    <a:p>
                      <a:endParaRPr lang="en-US" sz="1400" dirty="0"/>
                    </a:p>
                  </a:txBody>
                  <a:tcPr>
                    <a:solidFill>
                      <a:srgbClr val="8CA874"/>
                    </a:solidFill>
                  </a:tcPr>
                </a:tc>
                <a:tc>
                  <a:txBody>
                    <a:bodyPr/>
                    <a:lstStyle/>
                    <a:p>
                      <a:pPr algn="ctr"/>
                      <a:r>
                        <a:rPr lang="en-US" sz="1400" dirty="0" smtClean="0"/>
                        <a:t>Bus</a:t>
                      </a:r>
                    </a:p>
                    <a:p>
                      <a:pPr algn="ctr"/>
                      <a:r>
                        <a:rPr lang="en-US" sz="1400" dirty="0" smtClean="0"/>
                        <a:t>B2xx</a:t>
                      </a:r>
                    </a:p>
                  </a:txBody>
                  <a:tcPr>
                    <a:solidFill>
                      <a:srgbClr val="8CA874"/>
                    </a:solidFill>
                  </a:tcPr>
                </a:tc>
                <a:tc>
                  <a:txBody>
                    <a:bodyPr/>
                    <a:lstStyle/>
                    <a:p>
                      <a:pPr algn="ctr"/>
                      <a:r>
                        <a:rPr lang="en-US" sz="1400" baseline="0" dirty="0" smtClean="0"/>
                        <a:t>Embedded</a:t>
                      </a:r>
                    </a:p>
                    <a:p>
                      <a:pPr algn="ctr"/>
                      <a:r>
                        <a:rPr lang="en-US" sz="1400" baseline="0" dirty="0" smtClean="0"/>
                        <a:t>E3xx</a:t>
                      </a:r>
                      <a:endParaRPr lang="en-US" sz="1400" dirty="0" smtClean="0"/>
                    </a:p>
                  </a:txBody>
                  <a:tcPr>
                    <a:solidFill>
                      <a:srgbClr val="8CA874"/>
                    </a:solidFill>
                  </a:tcPr>
                </a:tc>
                <a:tc>
                  <a:txBody>
                    <a:bodyPr/>
                    <a:lstStyle/>
                    <a:p>
                      <a:pPr algn="ctr"/>
                      <a:r>
                        <a:rPr lang="en-US" sz="1400" dirty="0" smtClean="0"/>
                        <a:t>Networked</a:t>
                      </a:r>
                    </a:p>
                    <a:p>
                      <a:pPr algn="ctr"/>
                      <a:r>
                        <a:rPr lang="en-US" sz="1400" dirty="0" smtClean="0"/>
                        <a:t>N2xx</a:t>
                      </a:r>
                    </a:p>
                  </a:txBody>
                  <a:tcPr>
                    <a:solidFill>
                      <a:srgbClr val="8CA874"/>
                    </a:solidFill>
                  </a:tcPr>
                </a:tc>
                <a:tc>
                  <a:txBody>
                    <a:bodyPr/>
                    <a:lstStyle/>
                    <a:p>
                      <a:pPr algn="ctr"/>
                      <a:r>
                        <a:rPr lang="en-US" sz="1400" baseline="0" dirty="0" smtClean="0"/>
                        <a:t>High Performance</a:t>
                      </a:r>
                    </a:p>
                    <a:p>
                      <a:pPr algn="ctr"/>
                      <a:r>
                        <a:rPr lang="en-US" sz="1400" baseline="0" dirty="0" smtClean="0"/>
                        <a:t>X3xx</a:t>
                      </a:r>
                    </a:p>
                  </a:txBody>
                  <a:tcPr>
                    <a:solidFill>
                      <a:srgbClr val="8CA874"/>
                    </a:solidFill>
                  </a:tcPr>
                </a:tc>
                <a:extLst>
                  <a:ext uri="{0D108BD9-81ED-4DB2-BD59-A6C34878D82A}">
                    <a16:rowId xmlns:a16="http://schemas.microsoft.com/office/drawing/2014/main" val="10000"/>
                  </a:ext>
                </a:extLst>
              </a:tr>
              <a:tr h="281425">
                <a:tc>
                  <a:txBody>
                    <a:bodyPr/>
                    <a:lstStyle/>
                    <a:p>
                      <a:pPr algn="l"/>
                      <a:r>
                        <a:rPr lang="en-US" sz="1200" b="1" dirty="0" smtClean="0"/>
                        <a:t>Frequency (Hz)</a:t>
                      </a:r>
                      <a:endParaRPr lang="en-US" sz="1200" b="1" dirty="0"/>
                    </a:p>
                  </a:txBody>
                  <a:tcPr>
                    <a:solidFill>
                      <a:schemeClr val="accent3">
                        <a:lumMod val="20000"/>
                        <a:lumOff val="80000"/>
                      </a:schemeClr>
                    </a:solidFill>
                  </a:tcPr>
                </a:tc>
                <a:tc>
                  <a:txBody>
                    <a:bodyPr/>
                    <a:lstStyle/>
                    <a:p>
                      <a:pPr marL="0" marR="0" indent="0" algn="ctr" defTabSz="457174" rtl="0" eaLnBrk="1" fontAlgn="auto" latinLnBrk="0" hangingPunct="1">
                        <a:lnSpc>
                          <a:spcPct val="100000"/>
                        </a:lnSpc>
                        <a:spcBef>
                          <a:spcPts val="0"/>
                        </a:spcBef>
                        <a:spcAft>
                          <a:spcPts val="0"/>
                        </a:spcAft>
                        <a:buClrTx/>
                        <a:buSzTx/>
                        <a:buFontTx/>
                        <a:buNone/>
                        <a:tabLst/>
                        <a:defRPr/>
                      </a:pPr>
                      <a:r>
                        <a:rPr lang="en-US" sz="1200" dirty="0" smtClean="0"/>
                        <a:t>70 </a:t>
                      </a:r>
                      <a:r>
                        <a:rPr lang="en-US" sz="1200" baseline="0" dirty="0" smtClean="0"/>
                        <a:t>M – 6 G</a:t>
                      </a:r>
                    </a:p>
                  </a:txBody>
                  <a:tcPr>
                    <a:solidFill>
                      <a:schemeClr val="accent3">
                        <a:lumMod val="20000"/>
                        <a:lumOff val="80000"/>
                      </a:schemeClr>
                    </a:solidFill>
                  </a:tcPr>
                </a:tc>
                <a:tc>
                  <a:txBody>
                    <a:bodyPr/>
                    <a:lstStyle/>
                    <a:p>
                      <a:pPr algn="ctr"/>
                      <a:r>
                        <a:rPr lang="en-US" sz="1200" dirty="0" smtClean="0"/>
                        <a:t>70 </a:t>
                      </a:r>
                      <a:r>
                        <a:rPr lang="en-US" sz="1200" baseline="0" dirty="0" smtClean="0"/>
                        <a:t>M – 6 G</a:t>
                      </a:r>
                    </a:p>
                  </a:txBody>
                  <a:tcPr>
                    <a:solidFill>
                      <a:schemeClr val="accent3">
                        <a:lumMod val="20000"/>
                        <a:lumOff val="80000"/>
                      </a:schemeClr>
                    </a:solidFill>
                  </a:tcPr>
                </a:tc>
                <a:tc>
                  <a:txBody>
                    <a:bodyPr/>
                    <a:lstStyle/>
                    <a:p>
                      <a:pPr marL="0" marR="0" indent="0" algn="ctr" defTabSz="457174" rtl="0" eaLnBrk="1" fontAlgn="auto" latinLnBrk="0" hangingPunct="1">
                        <a:lnSpc>
                          <a:spcPct val="100000"/>
                        </a:lnSpc>
                        <a:spcBef>
                          <a:spcPts val="0"/>
                        </a:spcBef>
                        <a:spcAft>
                          <a:spcPts val="0"/>
                        </a:spcAft>
                        <a:buClrTx/>
                        <a:buSzTx/>
                        <a:buFontTx/>
                        <a:buNone/>
                        <a:tabLst/>
                        <a:defRPr/>
                      </a:pPr>
                      <a:r>
                        <a:rPr lang="en-US" sz="1200" dirty="0" smtClean="0"/>
                        <a:t>DC-30</a:t>
                      </a:r>
                      <a:r>
                        <a:rPr lang="en-US" sz="1200" baseline="0" dirty="0" smtClean="0"/>
                        <a:t>M &amp; 10M–6G</a:t>
                      </a:r>
                    </a:p>
                  </a:txBody>
                  <a:tcPr>
                    <a:solidFill>
                      <a:schemeClr val="accent3">
                        <a:lumMod val="20000"/>
                        <a:lumOff val="80000"/>
                      </a:schemeClr>
                    </a:solidFill>
                  </a:tcPr>
                </a:tc>
                <a:tc>
                  <a:txBody>
                    <a:bodyPr/>
                    <a:lstStyle/>
                    <a:p>
                      <a:pPr marL="0" marR="0" indent="0" algn="ctr" defTabSz="457174" rtl="0" eaLnBrk="1" fontAlgn="auto" latinLnBrk="0" hangingPunct="1">
                        <a:lnSpc>
                          <a:spcPct val="100000"/>
                        </a:lnSpc>
                        <a:spcBef>
                          <a:spcPts val="0"/>
                        </a:spcBef>
                        <a:spcAft>
                          <a:spcPts val="0"/>
                        </a:spcAft>
                        <a:buClrTx/>
                        <a:buSzTx/>
                        <a:buFontTx/>
                        <a:buNone/>
                        <a:tabLst/>
                        <a:defRPr/>
                      </a:pPr>
                      <a:r>
                        <a:rPr lang="en-US" sz="1200" dirty="0" smtClean="0"/>
                        <a:t>DC-30</a:t>
                      </a:r>
                      <a:r>
                        <a:rPr lang="en-US" sz="1200" baseline="0" dirty="0" smtClean="0"/>
                        <a:t>M &amp; 10M–6G</a:t>
                      </a:r>
                    </a:p>
                  </a:txBody>
                  <a:tcPr>
                    <a:solidFill>
                      <a:schemeClr val="accent3">
                        <a:lumMod val="20000"/>
                        <a:lumOff val="80000"/>
                      </a:schemeClr>
                    </a:solidFill>
                  </a:tcPr>
                </a:tc>
                <a:extLst>
                  <a:ext uri="{0D108BD9-81ED-4DB2-BD59-A6C34878D82A}">
                    <a16:rowId xmlns:a16="http://schemas.microsoft.com/office/drawing/2014/main" val="10001"/>
                  </a:ext>
                </a:extLst>
              </a:tr>
              <a:tr h="460502">
                <a:tc>
                  <a:txBody>
                    <a:bodyPr/>
                    <a:lstStyle/>
                    <a:p>
                      <a:pPr algn="l"/>
                      <a:r>
                        <a:rPr lang="en-US" sz="1200" b="1" baseline="0" dirty="0" smtClean="0"/>
                        <a:t>Bandwidth</a:t>
                      </a:r>
                      <a:endParaRPr lang="en-US" sz="1200" b="1" dirty="0"/>
                    </a:p>
                  </a:txBody>
                  <a:tcPr>
                    <a:solidFill>
                      <a:schemeClr val="accent3">
                        <a:lumMod val="20000"/>
                        <a:lumOff val="80000"/>
                      </a:schemeClr>
                    </a:solidFill>
                  </a:tcPr>
                </a:tc>
                <a:tc>
                  <a:txBody>
                    <a:bodyPr/>
                    <a:lstStyle/>
                    <a:p>
                      <a:pPr algn="ctr"/>
                      <a:r>
                        <a:rPr lang="en-US" sz="1200" dirty="0" smtClean="0"/>
                        <a:t>56MHz (32 MHz in 2x2)</a:t>
                      </a:r>
                      <a:endParaRPr lang="en-US" sz="1200" dirty="0"/>
                    </a:p>
                  </a:txBody>
                  <a:tcPr>
                    <a:solidFill>
                      <a:schemeClr val="accent3">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56MHz (32 MHz in 2x2)</a:t>
                      </a:r>
                    </a:p>
                  </a:txBody>
                  <a:tcPr>
                    <a:solidFill>
                      <a:schemeClr val="accent3">
                        <a:lumMod val="20000"/>
                        <a:lumOff val="80000"/>
                      </a:schemeClr>
                    </a:solidFill>
                  </a:tcPr>
                </a:tc>
                <a:tc>
                  <a:txBody>
                    <a:bodyPr/>
                    <a:lstStyle/>
                    <a:p>
                      <a:pPr algn="ctr"/>
                      <a:r>
                        <a:rPr lang="en-US" sz="1200" dirty="0" smtClean="0"/>
                        <a:t>40 MHz </a:t>
                      </a:r>
                      <a:endParaRPr lang="en-US" sz="1200" dirty="0"/>
                    </a:p>
                  </a:txBody>
                  <a:tcPr>
                    <a:solidFill>
                      <a:schemeClr val="accent3">
                        <a:lumMod val="20000"/>
                        <a:lumOff val="80000"/>
                      </a:schemeClr>
                    </a:solidFill>
                  </a:tcPr>
                </a:tc>
                <a:tc>
                  <a:txBody>
                    <a:bodyPr/>
                    <a:lstStyle/>
                    <a:p>
                      <a:pPr algn="ctr"/>
                      <a:r>
                        <a:rPr lang="en-US" sz="1200" dirty="0" smtClean="0"/>
                        <a:t>160</a:t>
                      </a:r>
                      <a:r>
                        <a:rPr lang="en-US" sz="1200" baseline="0" dirty="0" smtClean="0"/>
                        <a:t> MHz</a:t>
                      </a:r>
                      <a:endParaRPr lang="en-US" sz="1200" dirty="0" smtClean="0"/>
                    </a:p>
                  </a:txBody>
                  <a:tcPr>
                    <a:solidFill>
                      <a:schemeClr val="accent3">
                        <a:lumMod val="20000"/>
                        <a:lumOff val="80000"/>
                      </a:schemeClr>
                    </a:solidFill>
                  </a:tcPr>
                </a:tc>
                <a:extLst>
                  <a:ext uri="{0D108BD9-81ED-4DB2-BD59-A6C34878D82A}">
                    <a16:rowId xmlns:a16="http://schemas.microsoft.com/office/drawing/2014/main" val="10002"/>
                  </a:ext>
                </a:extLst>
              </a:tr>
              <a:tr h="460502">
                <a:tc>
                  <a:txBody>
                    <a:bodyPr/>
                    <a:lstStyle/>
                    <a:p>
                      <a:pPr algn="l"/>
                      <a:r>
                        <a:rPr lang="en-US" sz="1200" b="1" dirty="0" smtClean="0"/>
                        <a:t>Channels</a:t>
                      </a:r>
                      <a:endParaRPr lang="en-US" sz="1200" b="1" dirty="0"/>
                    </a:p>
                  </a:txBody>
                  <a:tcPr>
                    <a:solidFill>
                      <a:schemeClr val="accent3">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2 </a:t>
                      </a:r>
                      <a:r>
                        <a:rPr lang="en-US" sz="1200" dirty="0" err="1" smtClean="0"/>
                        <a:t>Tx</a:t>
                      </a:r>
                      <a:r>
                        <a:rPr lang="en-US" sz="1200" dirty="0" smtClean="0"/>
                        <a:t>, 2 Rx</a:t>
                      </a:r>
                    </a:p>
                  </a:txBody>
                  <a:tcPr>
                    <a:solidFill>
                      <a:schemeClr val="accent3">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2 </a:t>
                      </a:r>
                      <a:r>
                        <a:rPr lang="en-US" sz="1200" dirty="0" err="1" smtClean="0"/>
                        <a:t>Tx</a:t>
                      </a:r>
                      <a:r>
                        <a:rPr lang="en-US" sz="1200" dirty="0" smtClean="0"/>
                        <a:t>, 2 Rx</a:t>
                      </a:r>
                      <a:endParaRPr lang="en-US" sz="1200" dirty="0"/>
                    </a:p>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w/ filter</a:t>
                      </a:r>
                      <a:r>
                        <a:rPr lang="en-US" sz="1200" baseline="0" dirty="0" smtClean="0"/>
                        <a:t> banks</a:t>
                      </a:r>
                      <a:endParaRPr lang="en-US" sz="1200" dirty="0" smtClean="0"/>
                    </a:p>
                  </a:txBody>
                  <a:tcPr>
                    <a:solidFill>
                      <a:schemeClr val="accent3">
                        <a:lumMod val="20000"/>
                        <a:lumOff val="80000"/>
                      </a:schemeClr>
                    </a:solidFill>
                  </a:tcPr>
                </a:tc>
                <a:tc>
                  <a:txBody>
                    <a:bodyPr/>
                    <a:lstStyle/>
                    <a:p>
                      <a:pPr algn="ctr"/>
                      <a:r>
                        <a:rPr lang="en-US" sz="1200" dirty="0" smtClean="0"/>
                        <a:t>1 </a:t>
                      </a:r>
                      <a:r>
                        <a:rPr lang="en-US" sz="1200" dirty="0" err="1" smtClean="0"/>
                        <a:t>Tx</a:t>
                      </a:r>
                      <a:r>
                        <a:rPr lang="en-US" sz="1200" dirty="0" smtClean="0"/>
                        <a:t>,</a:t>
                      </a:r>
                      <a:r>
                        <a:rPr lang="en-US" sz="1200" baseline="0" dirty="0" smtClean="0"/>
                        <a:t> 1Rx</a:t>
                      </a:r>
                      <a:endParaRPr lang="en-US" sz="1200" dirty="0" smtClean="0"/>
                    </a:p>
                  </a:txBody>
                  <a:tcPr>
                    <a:solidFill>
                      <a:schemeClr val="accent3">
                        <a:lumMod val="20000"/>
                        <a:lumOff val="80000"/>
                      </a:schemeClr>
                    </a:solidFill>
                  </a:tcPr>
                </a:tc>
                <a:tc>
                  <a:txBody>
                    <a:bodyPr/>
                    <a:lstStyle/>
                    <a:p>
                      <a:pPr algn="ctr"/>
                      <a:r>
                        <a:rPr lang="en-US" sz="1200" dirty="0" smtClean="0"/>
                        <a:t>2 </a:t>
                      </a:r>
                      <a:r>
                        <a:rPr lang="en-US" sz="1200" dirty="0" err="1" smtClean="0"/>
                        <a:t>Tx</a:t>
                      </a:r>
                      <a:r>
                        <a:rPr lang="en-US" sz="1200" dirty="0" smtClean="0"/>
                        <a:t>, 2 Rx</a:t>
                      </a:r>
                      <a:endParaRPr lang="en-US" sz="1200" dirty="0"/>
                    </a:p>
                  </a:txBody>
                  <a:tcPr>
                    <a:solidFill>
                      <a:schemeClr val="accent3">
                        <a:lumMod val="20000"/>
                        <a:lumOff val="80000"/>
                      </a:schemeClr>
                    </a:solidFill>
                  </a:tcPr>
                </a:tc>
                <a:extLst>
                  <a:ext uri="{0D108BD9-81ED-4DB2-BD59-A6C34878D82A}">
                    <a16:rowId xmlns:a16="http://schemas.microsoft.com/office/drawing/2014/main" val="10003"/>
                  </a:ext>
                </a:extLst>
              </a:tr>
              <a:tr h="276301">
                <a:tc>
                  <a:txBody>
                    <a:bodyPr/>
                    <a:lstStyle/>
                    <a:p>
                      <a:pPr algn="l"/>
                      <a:r>
                        <a:rPr lang="en-US" sz="1200" b="1" dirty="0" smtClean="0"/>
                        <a:t>RF Performance</a:t>
                      </a:r>
                      <a:endParaRPr lang="en-US" sz="1200" b="1" dirty="0"/>
                    </a:p>
                  </a:txBody>
                  <a:tcPr>
                    <a:solidFill>
                      <a:schemeClr val="accent3">
                        <a:lumMod val="20000"/>
                        <a:lumOff val="80000"/>
                      </a:schemeClr>
                    </a:solidFill>
                  </a:tcPr>
                </a:tc>
                <a:tc>
                  <a:txBody>
                    <a:bodyPr/>
                    <a:lstStyle/>
                    <a:p>
                      <a:pPr algn="ctr"/>
                      <a:r>
                        <a:rPr lang="en-US" sz="1200" dirty="0" smtClean="0"/>
                        <a:t>Good</a:t>
                      </a:r>
                    </a:p>
                  </a:txBody>
                  <a:tcPr>
                    <a:solidFill>
                      <a:schemeClr val="accent3">
                        <a:lumMod val="20000"/>
                        <a:lumOff val="80000"/>
                      </a:schemeClr>
                    </a:solidFill>
                  </a:tcPr>
                </a:tc>
                <a:tc>
                  <a:txBody>
                    <a:bodyPr/>
                    <a:lstStyle/>
                    <a:p>
                      <a:pPr algn="ctr"/>
                      <a:r>
                        <a:rPr lang="en-US" sz="1200" dirty="0" smtClean="0"/>
                        <a:t>Good</a:t>
                      </a:r>
                    </a:p>
                  </a:txBody>
                  <a:tcPr>
                    <a:solidFill>
                      <a:schemeClr val="accent3">
                        <a:lumMod val="20000"/>
                        <a:lumOff val="80000"/>
                      </a:schemeClr>
                    </a:solidFill>
                  </a:tcPr>
                </a:tc>
                <a:tc>
                  <a:txBody>
                    <a:bodyPr/>
                    <a:lstStyle/>
                    <a:p>
                      <a:pPr algn="ctr"/>
                      <a:r>
                        <a:rPr lang="en-US" sz="1200" dirty="0" smtClean="0"/>
                        <a:t>Better</a:t>
                      </a:r>
                    </a:p>
                  </a:txBody>
                  <a:tcPr>
                    <a:solidFill>
                      <a:schemeClr val="accent3">
                        <a:lumMod val="20000"/>
                        <a:lumOff val="80000"/>
                      </a:schemeClr>
                    </a:solidFill>
                  </a:tcPr>
                </a:tc>
                <a:tc>
                  <a:txBody>
                    <a:bodyPr/>
                    <a:lstStyle/>
                    <a:p>
                      <a:pPr algn="ctr"/>
                      <a:r>
                        <a:rPr lang="en-US" sz="1200" dirty="0" smtClean="0"/>
                        <a:t>Best</a:t>
                      </a:r>
                      <a:endParaRPr lang="en-US" sz="1200" dirty="0"/>
                    </a:p>
                  </a:txBody>
                  <a:tcPr>
                    <a:solidFill>
                      <a:schemeClr val="accent3">
                        <a:lumMod val="20000"/>
                        <a:lumOff val="80000"/>
                      </a:schemeClr>
                    </a:solidFill>
                  </a:tcPr>
                </a:tc>
                <a:extLst>
                  <a:ext uri="{0D108BD9-81ED-4DB2-BD59-A6C34878D82A}">
                    <a16:rowId xmlns:a16="http://schemas.microsoft.com/office/drawing/2014/main" val="10004"/>
                  </a:ext>
                </a:extLst>
              </a:tr>
              <a:tr h="276301">
                <a:tc>
                  <a:txBody>
                    <a:bodyPr/>
                    <a:lstStyle/>
                    <a:p>
                      <a:pPr algn="l"/>
                      <a:r>
                        <a:rPr lang="en-US" sz="1200" b="1" dirty="0" smtClean="0"/>
                        <a:t>Architecture</a:t>
                      </a:r>
                      <a:endParaRPr lang="en-US" sz="1200" b="1" dirty="0"/>
                    </a:p>
                  </a:txBody>
                  <a:tcPr>
                    <a:solidFill>
                      <a:schemeClr val="accent3">
                        <a:lumMod val="20000"/>
                        <a:lumOff val="80000"/>
                      </a:schemeClr>
                    </a:solidFill>
                  </a:tcPr>
                </a:tc>
                <a:tc>
                  <a:txBody>
                    <a:bodyPr/>
                    <a:lstStyle/>
                    <a:p>
                      <a:pPr algn="ctr"/>
                      <a:r>
                        <a:rPr lang="en-US" sz="1200" dirty="0" smtClean="0"/>
                        <a:t>Integrated</a:t>
                      </a:r>
                      <a:r>
                        <a:rPr lang="en-US" sz="1200" baseline="0" dirty="0" smtClean="0"/>
                        <a:t>  RF</a:t>
                      </a:r>
                      <a:endParaRPr lang="en-US" sz="1200" dirty="0"/>
                    </a:p>
                  </a:txBody>
                  <a:tcPr>
                    <a:solidFill>
                      <a:schemeClr val="accent3">
                        <a:lumMod val="20000"/>
                        <a:lumOff val="80000"/>
                      </a:schemeClr>
                    </a:solidFill>
                  </a:tcPr>
                </a:tc>
                <a:tc>
                  <a:txBody>
                    <a:bodyPr/>
                    <a:lstStyle/>
                    <a:p>
                      <a:pPr algn="ctr"/>
                      <a:r>
                        <a:rPr lang="en-US" sz="1200" dirty="0" smtClean="0"/>
                        <a:t>Integrated RF</a:t>
                      </a:r>
                      <a:endParaRPr lang="en-US" sz="1200" dirty="0"/>
                    </a:p>
                  </a:txBody>
                  <a:tcPr>
                    <a:solidFill>
                      <a:schemeClr val="accent3">
                        <a:lumMod val="20000"/>
                        <a:lumOff val="80000"/>
                      </a:schemeClr>
                    </a:solidFill>
                  </a:tcPr>
                </a:tc>
                <a:tc>
                  <a:txBody>
                    <a:bodyPr/>
                    <a:lstStyle/>
                    <a:p>
                      <a:pPr algn="ctr"/>
                      <a:r>
                        <a:rPr lang="en-US" sz="1200" dirty="0" smtClean="0"/>
                        <a:t>RF</a:t>
                      </a:r>
                      <a:r>
                        <a:rPr lang="en-US" sz="1200" baseline="0" dirty="0" smtClean="0"/>
                        <a:t> Daughterboard</a:t>
                      </a:r>
                      <a:endParaRPr lang="en-US" sz="1200" dirty="0"/>
                    </a:p>
                  </a:txBody>
                  <a:tcPr>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RF</a:t>
                      </a:r>
                      <a:r>
                        <a:rPr lang="en-US" sz="1200" baseline="0" dirty="0" smtClean="0"/>
                        <a:t> Daughterboard</a:t>
                      </a:r>
                      <a:r>
                        <a:rPr lang="en-US" sz="1200" baseline="0" dirty="0"/>
                        <a:t>s</a:t>
                      </a:r>
                      <a:endParaRPr lang="en-US" sz="1200" dirty="0" smtClean="0"/>
                    </a:p>
                  </a:txBody>
                  <a:tcPr>
                    <a:solidFill>
                      <a:schemeClr val="accent3">
                        <a:lumMod val="20000"/>
                        <a:lumOff val="80000"/>
                      </a:schemeClr>
                    </a:solidFill>
                  </a:tcPr>
                </a:tc>
                <a:extLst>
                  <a:ext uri="{0D108BD9-81ED-4DB2-BD59-A6C34878D82A}">
                    <a16:rowId xmlns:a16="http://schemas.microsoft.com/office/drawing/2014/main" val="10005"/>
                  </a:ext>
                </a:extLst>
              </a:tr>
              <a:tr h="276301">
                <a:tc>
                  <a:txBody>
                    <a:bodyPr/>
                    <a:lstStyle/>
                    <a:p>
                      <a:pPr algn="l"/>
                      <a:r>
                        <a:rPr lang="en-US" sz="1200" b="1" dirty="0" smtClean="0"/>
                        <a:t>Communication</a:t>
                      </a:r>
                      <a:endParaRPr lang="en-US" sz="1200" b="1" dirty="0"/>
                    </a:p>
                  </a:txBody>
                  <a:tcPr>
                    <a:solidFill>
                      <a:schemeClr val="accent3">
                        <a:lumMod val="20000"/>
                        <a:lumOff val="80000"/>
                      </a:schemeClr>
                    </a:solidFill>
                  </a:tcPr>
                </a:tc>
                <a:tc>
                  <a:txBody>
                    <a:bodyPr/>
                    <a:lstStyle/>
                    <a:p>
                      <a:pPr algn="ctr"/>
                      <a:r>
                        <a:rPr lang="en-US" sz="1200" dirty="0" smtClean="0"/>
                        <a:t>USB</a:t>
                      </a:r>
                      <a:endParaRPr lang="en-US" sz="1200" dirty="0"/>
                    </a:p>
                  </a:txBody>
                  <a:tcPr>
                    <a:solidFill>
                      <a:schemeClr val="accent3">
                        <a:lumMod val="20000"/>
                        <a:lumOff val="80000"/>
                      </a:schemeClr>
                    </a:solidFill>
                  </a:tcPr>
                </a:tc>
                <a:tc>
                  <a:txBody>
                    <a:bodyPr/>
                    <a:lstStyle/>
                    <a:p>
                      <a:pPr algn="ctr"/>
                      <a:r>
                        <a:rPr lang="en-US" sz="1200" dirty="0" smtClean="0"/>
                        <a:t>Embedded</a:t>
                      </a:r>
                      <a:endParaRPr lang="en-US" sz="1200" dirty="0"/>
                    </a:p>
                  </a:txBody>
                  <a:tcPr>
                    <a:solidFill>
                      <a:schemeClr val="accent3">
                        <a:lumMod val="20000"/>
                        <a:lumOff val="80000"/>
                      </a:schemeClr>
                    </a:solidFill>
                  </a:tcPr>
                </a:tc>
                <a:tc>
                  <a:txBody>
                    <a:bodyPr/>
                    <a:lstStyle/>
                    <a:p>
                      <a:pPr algn="ctr"/>
                      <a:r>
                        <a:rPr lang="en-US" sz="1200" dirty="0" smtClean="0"/>
                        <a:t>1GbE</a:t>
                      </a:r>
                      <a:endParaRPr lang="en-US" sz="1200" dirty="0"/>
                    </a:p>
                  </a:txBody>
                  <a:tcPr>
                    <a:solidFill>
                      <a:schemeClr val="accent3">
                        <a:lumMod val="20000"/>
                        <a:lumOff val="80000"/>
                      </a:schemeClr>
                    </a:solidFill>
                  </a:tcPr>
                </a:tc>
                <a:tc>
                  <a:txBody>
                    <a:bodyPr/>
                    <a:lstStyle/>
                    <a:p>
                      <a:pPr algn="ctr"/>
                      <a:r>
                        <a:rPr lang="en-US" sz="1200" dirty="0" smtClean="0"/>
                        <a:t>10GbE</a:t>
                      </a:r>
                      <a:r>
                        <a:rPr lang="en-US" sz="1200" baseline="0" dirty="0" smtClean="0"/>
                        <a:t> or </a:t>
                      </a:r>
                      <a:r>
                        <a:rPr lang="en-US" sz="1200" baseline="0" dirty="0" err="1" smtClean="0"/>
                        <a:t>PCIe</a:t>
                      </a:r>
                      <a:endParaRPr lang="en-US" sz="1200" dirty="0"/>
                    </a:p>
                  </a:txBody>
                  <a:tcPr>
                    <a:solidFill>
                      <a:schemeClr val="accent3">
                        <a:lumMod val="20000"/>
                        <a:lumOff val="80000"/>
                      </a:schemeClr>
                    </a:solidFill>
                  </a:tcPr>
                </a:tc>
                <a:extLst>
                  <a:ext uri="{0D108BD9-81ED-4DB2-BD59-A6C34878D82A}">
                    <a16:rowId xmlns:a16="http://schemas.microsoft.com/office/drawing/2014/main" val="10006"/>
                  </a:ext>
                </a:extLst>
              </a:tr>
              <a:tr h="276301">
                <a:tc>
                  <a:txBody>
                    <a:bodyPr/>
                    <a:lstStyle/>
                    <a:p>
                      <a:pPr algn="l"/>
                      <a:r>
                        <a:rPr lang="en-US" sz="1200" b="1" dirty="0" smtClean="0"/>
                        <a:t>MIMO Capability</a:t>
                      </a:r>
                      <a:endParaRPr lang="en-US" sz="1200" b="1" dirty="0"/>
                    </a:p>
                  </a:txBody>
                  <a:tcPr>
                    <a:solidFill>
                      <a:schemeClr val="accent3">
                        <a:lumMod val="20000"/>
                        <a:lumOff val="80000"/>
                      </a:schemeClr>
                    </a:solidFill>
                  </a:tcPr>
                </a:tc>
                <a:tc>
                  <a:txBody>
                    <a:bodyPr/>
                    <a:lstStyle/>
                    <a:p>
                      <a:pPr algn="ctr"/>
                      <a:r>
                        <a:rPr lang="en-US" sz="1200" dirty="0" smtClean="0"/>
                        <a:t>2x2</a:t>
                      </a:r>
                      <a:endParaRPr lang="en-US" sz="1200" dirty="0"/>
                    </a:p>
                  </a:txBody>
                  <a:tcPr>
                    <a:solidFill>
                      <a:schemeClr val="accent3">
                        <a:lumMod val="20000"/>
                        <a:lumOff val="80000"/>
                      </a:schemeClr>
                    </a:solidFill>
                  </a:tcPr>
                </a:tc>
                <a:tc>
                  <a:txBody>
                    <a:bodyPr/>
                    <a:lstStyle/>
                    <a:p>
                      <a:pPr marL="0" marR="0" indent="0" algn="ctr" defTabSz="457174" rtl="0" eaLnBrk="1" fontAlgn="auto" latinLnBrk="0" hangingPunct="1">
                        <a:lnSpc>
                          <a:spcPct val="100000"/>
                        </a:lnSpc>
                        <a:spcBef>
                          <a:spcPts val="0"/>
                        </a:spcBef>
                        <a:spcAft>
                          <a:spcPts val="0"/>
                        </a:spcAft>
                        <a:buClrTx/>
                        <a:buSzTx/>
                        <a:buFontTx/>
                        <a:buNone/>
                        <a:tabLst/>
                        <a:defRPr/>
                      </a:pPr>
                      <a:r>
                        <a:rPr lang="en-US" sz="1200" dirty="0" smtClean="0"/>
                        <a:t>2x2</a:t>
                      </a:r>
                    </a:p>
                  </a:txBody>
                  <a:tcPr>
                    <a:solidFill>
                      <a:schemeClr val="accent3">
                        <a:lumMod val="20000"/>
                        <a:lumOff val="80000"/>
                      </a:schemeClr>
                    </a:solidFill>
                  </a:tcPr>
                </a:tc>
                <a:tc>
                  <a:txBody>
                    <a:bodyPr/>
                    <a:lstStyle/>
                    <a:p>
                      <a:pPr algn="ctr"/>
                      <a:r>
                        <a:rPr lang="en-US" sz="1200" dirty="0" smtClean="0"/>
                        <a:t>Up</a:t>
                      </a:r>
                      <a:r>
                        <a:rPr lang="en-US" sz="1200" baseline="0" dirty="0" smtClean="0"/>
                        <a:t> to 2x2</a:t>
                      </a:r>
                      <a:endParaRPr lang="en-US" sz="1200" dirty="0"/>
                    </a:p>
                  </a:txBody>
                  <a:tcPr>
                    <a:solidFill>
                      <a:schemeClr val="accent3">
                        <a:lumMod val="20000"/>
                        <a:lumOff val="80000"/>
                      </a:schemeClr>
                    </a:solidFill>
                  </a:tcPr>
                </a:tc>
                <a:tc>
                  <a:txBody>
                    <a:bodyPr/>
                    <a:lstStyle/>
                    <a:p>
                      <a:pPr marL="0" marR="0" indent="0" algn="ctr" defTabSz="457174" rtl="0" eaLnBrk="1" fontAlgn="auto" latinLnBrk="0" hangingPunct="1">
                        <a:lnSpc>
                          <a:spcPct val="100000"/>
                        </a:lnSpc>
                        <a:spcBef>
                          <a:spcPts val="0"/>
                        </a:spcBef>
                        <a:spcAft>
                          <a:spcPts val="0"/>
                        </a:spcAft>
                        <a:buClrTx/>
                        <a:buSzTx/>
                        <a:buFontTx/>
                        <a:buNone/>
                        <a:tabLst/>
                        <a:defRPr/>
                      </a:pPr>
                      <a:r>
                        <a:rPr lang="en-US" sz="1200" dirty="0" smtClean="0"/>
                        <a:t>2x2</a:t>
                      </a:r>
                      <a:r>
                        <a:rPr lang="en-US" sz="1200" baseline="0" dirty="0" smtClean="0"/>
                        <a:t> to 256x256</a:t>
                      </a:r>
                      <a:endParaRPr lang="en-US" sz="1200" dirty="0" smtClean="0"/>
                    </a:p>
                  </a:txBody>
                  <a:tcPr>
                    <a:solidFill>
                      <a:schemeClr val="accent3">
                        <a:lumMod val="20000"/>
                        <a:lumOff val="80000"/>
                      </a:schemeClr>
                    </a:solidFill>
                  </a:tcPr>
                </a:tc>
                <a:extLst>
                  <a:ext uri="{0D108BD9-81ED-4DB2-BD59-A6C34878D82A}">
                    <a16:rowId xmlns:a16="http://schemas.microsoft.com/office/drawing/2014/main" val="10007"/>
                  </a:ext>
                </a:extLst>
              </a:tr>
              <a:tr h="276301">
                <a:tc>
                  <a:txBody>
                    <a:bodyPr/>
                    <a:lstStyle/>
                    <a:p>
                      <a:pPr algn="l"/>
                      <a:r>
                        <a:rPr lang="en-US" sz="1200" b="1" dirty="0" smtClean="0"/>
                        <a:t>LabVIEW Support</a:t>
                      </a:r>
                      <a:endParaRPr lang="en-US" sz="1200" b="1" dirty="0"/>
                    </a:p>
                  </a:txBody>
                  <a:tcPr>
                    <a:solidFill>
                      <a:schemeClr val="accent3">
                        <a:lumMod val="20000"/>
                        <a:lumOff val="80000"/>
                      </a:schemeClr>
                    </a:solidFill>
                  </a:tcPr>
                </a:tc>
                <a:tc>
                  <a:txBody>
                    <a:bodyPr/>
                    <a:lstStyle/>
                    <a:p>
                      <a:pPr algn="ctr"/>
                      <a:r>
                        <a:rPr lang="en-US" sz="1200" dirty="0" smtClean="0"/>
                        <a:t>Yes</a:t>
                      </a:r>
                      <a:endParaRPr lang="en-US" sz="1200" dirty="0"/>
                    </a:p>
                  </a:txBody>
                  <a:tcPr>
                    <a:solidFill>
                      <a:schemeClr val="accent3">
                        <a:lumMod val="20000"/>
                        <a:lumOff val="80000"/>
                      </a:schemeClr>
                    </a:solidFill>
                  </a:tcPr>
                </a:tc>
                <a:tc>
                  <a:txBody>
                    <a:bodyPr/>
                    <a:lstStyle/>
                    <a:p>
                      <a:pPr algn="ctr"/>
                      <a:r>
                        <a:rPr lang="en-US" sz="1200" dirty="0" smtClean="0"/>
                        <a:t>No</a:t>
                      </a:r>
                      <a:endParaRPr lang="en-US" sz="1200" dirty="0"/>
                    </a:p>
                  </a:txBody>
                  <a:tcPr>
                    <a:solidFill>
                      <a:schemeClr val="accent3">
                        <a:lumMod val="20000"/>
                        <a:lumOff val="80000"/>
                      </a:schemeClr>
                    </a:solidFill>
                  </a:tcPr>
                </a:tc>
                <a:tc>
                  <a:txBody>
                    <a:bodyPr/>
                    <a:lstStyle/>
                    <a:p>
                      <a:pPr algn="ctr"/>
                      <a:r>
                        <a:rPr lang="en-US" sz="1200" dirty="0" smtClean="0"/>
                        <a:t>Yes</a:t>
                      </a:r>
                      <a:endParaRPr lang="en-US" sz="1200" dirty="0"/>
                    </a:p>
                  </a:txBody>
                  <a:tcPr>
                    <a:solidFill>
                      <a:schemeClr val="accent3">
                        <a:lumMod val="20000"/>
                        <a:lumOff val="80000"/>
                      </a:schemeClr>
                    </a:solidFill>
                  </a:tcPr>
                </a:tc>
                <a:tc>
                  <a:txBody>
                    <a:bodyPr/>
                    <a:lstStyle/>
                    <a:p>
                      <a:pPr algn="ctr"/>
                      <a:r>
                        <a:rPr lang="en-US" sz="1200" dirty="0" smtClean="0"/>
                        <a:t>Yes</a:t>
                      </a:r>
                    </a:p>
                  </a:txBody>
                  <a:tcPr>
                    <a:solidFill>
                      <a:schemeClr val="accent3">
                        <a:lumMod val="20000"/>
                        <a:lumOff val="80000"/>
                      </a:schemeClr>
                    </a:solidFill>
                  </a:tcPr>
                </a:tc>
                <a:extLst>
                  <a:ext uri="{0D108BD9-81ED-4DB2-BD59-A6C34878D82A}">
                    <a16:rowId xmlns:a16="http://schemas.microsoft.com/office/drawing/2014/main" val="10008"/>
                  </a:ext>
                </a:extLst>
              </a:tr>
              <a:tr h="460502">
                <a:tc>
                  <a:txBody>
                    <a:bodyPr/>
                    <a:lstStyle/>
                    <a:p>
                      <a:pPr algn="l"/>
                      <a:r>
                        <a:rPr lang="en-US" sz="1200" b="1" dirty="0" smtClean="0"/>
                        <a:t>NI Version</a:t>
                      </a:r>
                      <a:endParaRPr lang="en-US" sz="1200" b="1" dirty="0"/>
                    </a:p>
                  </a:txBody>
                  <a:tcPr>
                    <a:solidFill>
                      <a:schemeClr val="accent3">
                        <a:lumMod val="20000"/>
                        <a:lumOff val="80000"/>
                      </a:schemeClr>
                    </a:solidFill>
                  </a:tcPr>
                </a:tc>
                <a:tc>
                  <a:txBody>
                    <a:bodyPr/>
                    <a:lstStyle/>
                    <a:p>
                      <a:pPr algn="ctr"/>
                      <a:r>
                        <a:rPr lang="en-US" sz="1200" dirty="0" smtClean="0"/>
                        <a:t>USRP-290x</a:t>
                      </a:r>
                      <a:endParaRPr lang="en-US" sz="1200" dirty="0"/>
                    </a:p>
                  </a:txBody>
                  <a:tcPr>
                    <a:solidFill>
                      <a:schemeClr val="accent3">
                        <a:lumMod val="20000"/>
                        <a:lumOff val="80000"/>
                      </a:schemeClr>
                    </a:solidFill>
                  </a:tcPr>
                </a:tc>
                <a:tc>
                  <a:txBody>
                    <a:bodyPr/>
                    <a:lstStyle/>
                    <a:p>
                      <a:pPr algn="ctr"/>
                      <a:r>
                        <a:rPr lang="en-US" sz="1200" dirty="0" smtClean="0"/>
                        <a:t>None</a:t>
                      </a:r>
                      <a:endParaRPr lang="en-US" sz="1200" dirty="0"/>
                    </a:p>
                  </a:txBody>
                  <a:tcPr>
                    <a:solidFill>
                      <a:schemeClr val="accent3">
                        <a:lumMod val="20000"/>
                        <a:lumOff val="80000"/>
                      </a:schemeClr>
                    </a:solidFill>
                  </a:tcPr>
                </a:tc>
                <a:tc>
                  <a:txBody>
                    <a:bodyPr/>
                    <a:lstStyle/>
                    <a:p>
                      <a:pPr algn="ctr"/>
                      <a:r>
                        <a:rPr lang="en-US" sz="1200" dirty="0" smtClean="0"/>
                        <a:t>USRP-292x</a:t>
                      </a:r>
                    </a:p>
                    <a:p>
                      <a:pPr algn="ctr"/>
                      <a:r>
                        <a:rPr lang="en-US" sz="1200" dirty="0" smtClean="0"/>
                        <a:t>USRP-293x</a:t>
                      </a:r>
                      <a:endParaRPr lang="en-US" sz="1200" dirty="0"/>
                    </a:p>
                  </a:txBody>
                  <a:tcPr>
                    <a:solidFill>
                      <a:schemeClr val="accent3">
                        <a:lumMod val="20000"/>
                        <a:lumOff val="80000"/>
                      </a:schemeClr>
                    </a:solidFill>
                  </a:tcPr>
                </a:tc>
                <a:tc>
                  <a:txBody>
                    <a:bodyPr/>
                    <a:lstStyle/>
                    <a:p>
                      <a:pPr algn="ctr"/>
                      <a:r>
                        <a:rPr lang="en-US" sz="1200" dirty="0" smtClean="0"/>
                        <a:t>USRP-294x</a:t>
                      </a:r>
                    </a:p>
                    <a:p>
                      <a:pPr algn="ctr"/>
                      <a:r>
                        <a:rPr lang="en-US" sz="1200" dirty="0" smtClean="0"/>
                        <a:t>USRP295x</a:t>
                      </a:r>
                    </a:p>
                  </a:txBody>
                  <a:tcPr>
                    <a:solidFill>
                      <a:schemeClr val="accent3">
                        <a:lumMod val="20000"/>
                        <a:lumOff val="80000"/>
                      </a:schemeClr>
                    </a:solidFill>
                  </a:tcPr>
                </a:tc>
                <a:extLst>
                  <a:ext uri="{0D108BD9-81ED-4DB2-BD59-A6C34878D82A}">
                    <a16:rowId xmlns:a16="http://schemas.microsoft.com/office/drawing/2014/main" val="10009"/>
                  </a:ext>
                </a:extLst>
              </a:tr>
              <a:tr h="1381505">
                <a:tc>
                  <a:txBody>
                    <a:bodyPr/>
                    <a:lstStyle/>
                    <a:p>
                      <a:pPr algn="l"/>
                      <a:r>
                        <a:rPr lang="en-US" sz="1200" b="1" dirty="0" smtClean="0"/>
                        <a:t>Open S/W</a:t>
                      </a:r>
                      <a:r>
                        <a:rPr lang="en-US" sz="1200" b="1" baseline="0" dirty="0" smtClean="0"/>
                        <a:t> Ecosystem</a:t>
                      </a:r>
                      <a:endParaRPr lang="en-US" sz="1200" b="1" dirty="0" smtClean="0"/>
                    </a:p>
                  </a:txBody>
                  <a:tcPr>
                    <a:solidFill>
                      <a:schemeClr val="accent3">
                        <a:lumMod val="20000"/>
                        <a:lumOff val="80000"/>
                      </a:schemeClr>
                    </a:solidFill>
                  </a:tcPr>
                </a:tc>
                <a:tc>
                  <a:txBody>
                    <a:bodyPr/>
                    <a:lstStyle/>
                    <a:p>
                      <a:pPr algn="ctr"/>
                      <a:r>
                        <a:rPr lang="en-US" sz="1200" dirty="0" smtClean="0"/>
                        <a:t>GNU Radio</a:t>
                      </a:r>
                    </a:p>
                    <a:p>
                      <a:pPr algn="ctr"/>
                      <a:r>
                        <a:rPr lang="en-US" sz="1200" dirty="0" smtClean="0"/>
                        <a:t>C++</a:t>
                      </a:r>
                    </a:p>
                    <a:p>
                      <a:pPr algn="ctr"/>
                      <a:r>
                        <a:rPr lang="en-US" sz="1200" dirty="0" err="1" smtClean="0"/>
                        <a:t>MatLab</a:t>
                      </a:r>
                      <a:endParaRPr lang="en-US" sz="1200" dirty="0" smtClean="0"/>
                    </a:p>
                    <a:p>
                      <a:pPr algn="ctr"/>
                      <a:r>
                        <a:rPr lang="en-US" sz="1200" dirty="0" smtClean="0"/>
                        <a:t>Xilinx</a:t>
                      </a:r>
                      <a:r>
                        <a:rPr lang="en-US" sz="1200" baseline="0" dirty="0" smtClean="0"/>
                        <a:t> ISE</a:t>
                      </a:r>
                      <a:endParaRPr lang="en-US" sz="1200" dirty="0"/>
                    </a:p>
                  </a:txBody>
                  <a:tcPr>
                    <a:solidFill>
                      <a:schemeClr val="accent3">
                        <a:lumMod val="20000"/>
                        <a:lumOff val="80000"/>
                      </a:schemeClr>
                    </a:solidFill>
                  </a:tcPr>
                </a:tc>
                <a:tc>
                  <a:txBody>
                    <a:bodyPr/>
                    <a:lstStyle/>
                    <a:p>
                      <a:pPr algn="ctr"/>
                      <a:r>
                        <a:rPr lang="en-US" sz="1200" dirty="0" smtClean="0"/>
                        <a:t>GNU Radio</a:t>
                      </a:r>
                    </a:p>
                    <a:p>
                      <a:pPr algn="ctr"/>
                      <a:r>
                        <a:rPr lang="en-US" sz="1200" dirty="0" smtClean="0"/>
                        <a:t>C++</a:t>
                      </a:r>
                    </a:p>
                    <a:p>
                      <a:pPr algn="ctr"/>
                      <a:r>
                        <a:rPr lang="en-US" sz="1200" dirty="0" smtClean="0"/>
                        <a:t>Xilinx</a:t>
                      </a:r>
                      <a:r>
                        <a:rPr lang="en-US" sz="1200" baseline="0" dirty="0" smtClean="0"/>
                        <a:t> </a:t>
                      </a:r>
                      <a:r>
                        <a:rPr lang="en-US" sz="1200" baseline="0" dirty="0" err="1" smtClean="0"/>
                        <a:t>Vivado</a:t>
                      </a:r>
                      <a:endParaRPr lang="en-US" sz="1200" baseline="0" dirty="0" smtClean="0"/>
                    </a:p>
                    <a:p>
                      <a:pPr algn="ctr"/>
                      <a:r>
                        <a:rPr lang="en-US" sz="1200" baseline="0" dirty="0" smtClean="0"/>
                        <a:t>C Coder</a:t>
                      </a:r>
                    </a:p>
                    <a:p>
                      <a:pPr algn="ctr"/>
                      <a:r>
                        <a:rPr lang="en-US" sz="1200" baseline="0" dirty="0" smtClean="0"/>
                        <a:t>HDL Coder</a:t>
                      </a:r>
                      <a:endParaRPr lang="en-US" sz="1200" dirty="0"/>
                    </a:p>
                  </a:txBody>
                  <a:tcPr>
                    <a:solidFill>
                      <a:schemeClr val="accent3">
                        <a:lumMod val="20000"/>
                        <a:lumOff val="80000"/>
                      </a:schemeClr>
                    </a:solidFill>
                  </a:tcPr>
                </a:tc>
                <a:tc>
                  <a:txBody>
                    <a:bodyPr/>
                    <a:lstStyle/>
                    <a:p>
                      <a:pPr algn="ctr"/>
                      <a:r>
                        <a:rPr lang="en-US" sz="1200" dirty="0" smtClean="0"/>
                        <a:t>GNU Radio</a:t>
                      </a:r>
                    </a:p>
                    <a:p>
                      <a:pPr algn="ctr"/>
                      <a:r>
                        <a:rPr lang="en-US" sz="1200" dirty="0" smtClean="0"/>
                        <a:t>C++</a:t>
                      </a:r>
                    </a:p>
                    <a:p>
                      <a:pPr algn="ctr"/>
                      <a:r>
                        <a:rPr lang="en-US" sz="1200" dirty="0" err="1" smtClean="0"/>
                        <a:t>MatLab</a:t>
                      </a:r>
                      <a:endParaRPr lang="en-US" sz="1200" dirty="0" smtClean="0"/>
                    </a:p>
                    <a:p>
                      <a:pPr algn="ctr"/>
                      <a:r>
                        <a:rPr lang="en-US" sz="1200" dirty="0" smtClean="0"/>
                        <a:t>Xilinx</a:t>
                      </a:r>
                      <a:r>
                        <a:rPr lang="en-US" sz="1200" baseline="0" dirty="0" smtClean="0"/>
                        <a:t> ISE</a:t>
                      </a:r>
                      <a:endParaRPr lang="en-US" sz="1200" dirty="0"/>
                    </a:p>
                  </a:txBody>
                  <a:tcPr>
                    <a:solidFill>
                      <a:schemeClr val="accent3">
                        <a:lumMod val="20000"/>
                        <a:lumOff val="80000"/>
                      </a:schemeClr>
                    </a:solidFill>
                  </a:tcPr>
                </a:tc>
                <a:tc>
                  <a:txBody>
                    <a:bodyPr/>
                    <a:lstStyle/>
                    <a:p>
                      <a:pPr algn="ctr"/>
                      <a:r>
                        <a:rPr lang="en-US" sz="1200" dirty="0" smtClean="0"/>
                        <a:t>GNU Radio</a:t>
                      </a:r>
                    </a:p>
                    <a:p>
                      <a:pPr algn="ctr"/>
                      <a:r>
                        <a:rPr lang="en-US" sz="1200" dirty="0" smtClean="0"/>
                        <a:t>C++</a:t>
                      </a:r>
                    </a:p>
                    <a:p>
                      <a:pPr algn="ctr"/>
                      <a:r>
                        <a:rPr lang="en-US" sz="1200" dirty="0" err="1" smtClean="0"/>
                        <a:t>MatLab</a:t>
                      </a:r>
                      <a:endParaRPr lang="en-US" sz="1200" dirty="0" smtClean="0"/>
                    </a:p>
                    <a:p>
                      <a:pPr algn="ctr"/>
                      <a:r>
                        <a:rPr lang="en-US" sz="1200" dirty="0" smtClean="0"/>
                        <a:t>Xilinx</a:t>
                      </a:r>
                      <a:r>
                        <a:rPr lang="en-US" sz="1200" baseline="0" dirty="0" smtClean="0"/>
                        <a:t> </a:t>
                      </a:r>
                      <a:r>
                        <a:rPr lang="en-US" sz="1200" baseline="0" dirty="0" err="1" smtClean="0"/>
                        <a:t>Vivado</a:t>
                      </a:r>
                      <a:endParaRPr lang="en-US" sz="1200" baseline="0" dirty="0" smtClean="0"/>
                    </a:p>
                    <a:p>
                      <a:pPr algn="ctr"/>
                      <a:r>
                        <a:rPr lang="en-US" sz="1200" baseline="0" dirty="0" smtClean="0"/>
                        <a:t>Simulink</a:t>
                      </a:r>
                    </a:p>
                    <a:p>
                      <a:pPr algn="ctr"/>
                      <a:r>
                        <a:rPr lang="en-US" sz="1200" baseline="0" dirty="0" smtClean="0"/>
                        <a:t>C Coder</a:t>
                      </a:r>
                    </a:p>
                    <a:p>
                      <a:pPr algn="ctr"/>
                      <a:r>
                        <a:rPr lang="en-US" sz="1200" baseline="0" dirty="0" smtClean="0"/>
                        <a:t>HDL Coder</a:t>
                      </a:r>
                      <a:endParaRPr lang="en-US" sz="1200" dirty="0"/>
                    </a:p>
                  </a:txBody>
                  <a:tcPr>
                    <a:solidFill>
                      <a:schemeClr val="accent3">
                        <a:lumMod val="20000"/>
                        <a:lumOff val="80000"/>
                      </a:schemeClr>
                    </a:solidFill>
                  </a:tcPr>
                </a:tc>
                <a:extLst>
                  <a:ext uri="{0D108BD9-81ED-4DB2-BD59-A6C34878D82A}">
                    <a16:rowId xmlns:a16="http://schemas.microsoft.com/office/drawing/2014/main" val="10010"/>
                  </a:ext>
                </a:extLst>
              </a:tr>
            </a:tbl>
          </a:graphicData>
        </a:graphic>
      </p:graphicFrame>
      <p:pic>
        <p:nvPicPr>
          <p:cNvPr id="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2979" y="611974"/>
            <a:ext cx="1060547" cy="474127"/>
          </a:xfrm>
          <a:prstGeom prst="rect">
            <a:avLst/>
          </a:prstGeom>
          <a:noFill/>
          <a:ln w="9525">
            <a:noFill/>
            <a:miter lim="800000"/>
            <a:headEnd/>
            <a:tailEnd/>
          </a:ln>
        </p:spPr>
      </p:pic>
      <p:pic>
        <p:nvPicPr>
          <p:cNvPr id="11" name="Picture 10" descr="Front Isometric 08231316.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843691" y="557472"/>
            <a:ext cx="1450650" cy="616783"/>
          </a:xfrm>
          <a:prstGeom prst="rect">
            <a:avLst/>
          </a:prstGeom>
        </p:spPr>
      </p:pic>
      <p:pic>
        <p:nvPicPr>
          <p:cNvPr id="16" name="Picture 4" descr="C:\Users\eluther\Google Drive\E3x0\E310 Sales Kit\Images and Drawings\USRP E310 - Isometric Fro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1527" y="641268"/>
            <a:ext cx="726677" cy="485044"/>
          </a:xfrm>
          <a:prstGeom prst="rect">
            <a:avLst/>
          </a:prstGeom>
          <a:noFill/>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04437" y="594019"/>
            <a:ext cx="941877" cy="535544"/>
          </a:xfrm>
          <a:prstGeom prst="rect">
            <a:avLst/>
          </a:prstGeom>
        </p:spPr>
      </p:pic>
      <p:sp>
        <p:nvSpPr>
          <p:cNvPr id="2" name="Title 1"/>
          <p:cNvSpPr>
            <a:spLocks noGrp="1"/>
          </p:cNvSpPr>
          <p:nvPr>
            <p:ph type="title"/>
          </p:nvPr>
        </p:nvSpPr>
        <p:spPr>
          <a:xfrm>
            <a:off x="1524006" y="0"/>
            <a:ext cx="6324595" cy="641268"/>
          </a:xfrm>
        </p:spPr>
        <p:txBody>
          <a:bodyPr>
            <a:noAutofit/>
          </a:bodyPr>
          <a:lstStyle/>
          <a:p>
            <a:pPr algn="l"/>
            <a:r>
              <a:rPr lang="en-US" dirty="0" smtClean="0"/>
              <a:t>Ettus Research USRP Family</a:t>
            </a:r>
            <a:endParaRPr lang="en-US" dirty="0"/>
          </a:p>
        </p:txBody>
      </p:sp>
    </p:spTree>
    <p:extLst>
      <p:ext uri="{BB962C8B-B14F-4D97-AF65-F5344CB8AC3E}">
        <p14:creationId xmlns:p14="http://schemas.microsoft.com/office/powerpoint/2010/main" val="325170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USRP E310"/>
          <p:cNvPicPr>
            <a:picLocks noChangeAspect="1" noChangeArrowheads="1"/>
          </p:cNvPicPr>
          <p:nvPr/>
        </p:nvPicPr>
        <p:blipFill>
          <a:blip r:embed="rId3" cstate="screen"/>
          <a:srcRect/>
          <a:stretch>
            <a:fillRect/>
          </a:stretch>
        </p:blipFill>
        <p:spPr bwMode="auto">
          <a:xfrm>
            <a:off x="4626631" y="2291264"/>
            <a:ext cx="3295406" cy="2445802"/>
          </a:xfrm>
          <a:prstGeom prst="rect">
            <a:avLst/>
          </a:prstGeom>
          <a:noFill/>
        </p:spPr>
      </p:pic>
      <p:sp>
        <p:nvSpPr>
          <p:cNvPr id="7" name="TextBox 6"/>
          <p:cNvSpPr txBox="1"/>
          <p:nvPr/>
        </p:nvSpPr>
        <p:spPr>
          <a:xfrm>
            <a:off x="1667082" y="980498"/>
            <a:ext cx="5312839" cy="3000821"/>
          </a:xfrm>
          <a:prstGeom prst="rect">
            <a:avLst/>
          </a:prstGeom>
          <a:noFill/>
        </p:spPr>
        <p:txBody>
          <a:bodyPr wrap="square" rtlCol="0">
            <a:spAutoFit/>
          </a:bodyPr>
          <a:lstStyle/>
          <a:p>
            <a:r>
              <a:rPr lang="en-US" b="1" dirty="0">
                <a:latin typeface="+mj-lt"/>
                <a:cs typeface="Frutiger 55 Roman"/>
              </a:rPr>
              <a:t>Specs</a:t>
            </a:r>
          </a:p>
          <a:p>
            <a:pPr marL="285750" indent="-285750">
              <a:spcBef>
                <a:spcPts val="600"/>
              </a:spcBef>
              <a:buFont typeface="Arial" panose="020B0604020202020204" pitchFamily="34" charset="0"/>
              <a:buChar char="•"/>
            </a:pPr>
            <a:r>
              <a:rPr lang="en-US" sz="1400" dirty="0">
                <a:latin typeface="+mj-lt"/>
              </a:rPr>
              <a:t>Frequency Range:  70MHz - 6 GHz, 10dBm power output</a:t>
            </a:r>
          </a:p>
          <a:p>
            <a:pPr marL="285750" indent="-285750">
              <a:spcBef>
                <a:spcPts val="600"/>
              </a:spcBef>
              <a:buFont typeface="Arial" panose="020B0604020202020204" pitchFamily="34" charset="0"/>
              <a:buChar char="•"/>
            </a:pPr>
            <a:r>
              <a:rPr lang="en-US" sz="1400" dirty="0">
                <a:latin typeface="+mj-lt"/>
              </a:rPr>
              <a:t>2x2 MIMO standard configuration</a:t>
            </a:r>
          </a:p>
          <a:p>
            <a:pPr marL="285750" indent="-285750">
              <a:spcBef>
                <a:spcPts val="600"/>
              </a:spcBef>
              <a:buFont typeface="Arial" panose="020B0604020202020204" pitchFamily="34" charset="0"/>
              <a:buChar char="•"/>
            </a:pPr>
            <a:r>
              <a:rPr lang="en-US" sz="1400" dirty="0">
                <a:latin typeface="+mj-lt"/>
              </a:rPr>
              <a:t>~ 50 MHz BW / channel</a:t>
            </a:r>
          </a:p>
          <a:p>
            <a:pPr marL="285750" indent="-285750">
              <a:spcBef>
                <a:spcPts val="600"/>
              </a:spcBef>
              <a:buFont typeface="Arial" panose="020B0604020202020204" pitchFamily="34" charset="0"/>
              <a:buChar char="•"/>
            </a:pPr>
            <a:r>
              <a:rPr lang="en-US" sz="1400" b="1" dirty="0">
                <a:latin typeface="+mj-lt"/>
              </a:rPr>
              <a:t>Xilinx Zynq-7020 </a:t>
            </a:r>
          </a:p>
          <a:p>
            <a:pPr marL="466725" lvl="1" indent="-285750">
              <a:spcBef>
                <a:spcPts val="600"/>
              </a:spcBef>
              <a:buFont typeface="Arial" panose="020B0604020202020204" pitchFamily="34" charset="0"/>
              <a:buChar char="•"/>
            </a:pPr>
            <a:r>
              <a:rPr lang="en-US" sz="1400" i="1" dirty="0">
                <a:latin typeface="+mj-lt"/>
              </a:rPr>
              <a:t>ARM Dual-Core Cortex A9 @ 667MHz</a:t>
            </a:r>
          </a:p>
          <a:p>
            <a:pPr marL="466725" lvl="1" indent="-285750">
              <a:spcBef>
                <a:spcPts val="600"/>
              </a:spcBef>
              <a:buFont typeface="Arial" panose="020B0604020202020204" pitchFamily="34" charset="0"/>
              <a:buChar char="•"/>
            </a:pPr>
            <a:r>
              <a:rPr lang="en-US" sz="1400" dirty="0">
                <a:latin typeface="+mj-lt"/>
              </a:rPr>
              <a:t>1GB Processor RAM</a:t>
            </a:r>
          </a:p>
          <a:p>
            <a:pPr marL="466725" lvl="1" indent="-285750">
              <a:spcBef>
                <a:spcPts val="600"/>
              </a:spcBef>
              <a:buFont typeface="Arial" panose="020B0604020202020204" pitchFamily="34" charset="0"/>
              <a:buChar char="•"/>
            </a:pPr>
            <a:r>
              <a:rPr lang="en-US" sz="1400" dirty="0">
                <a:latin typeface="+mj-lt"/>
              </a:rPr>
              <a:t>512 MB FPGA RAM</a:t>
            </a:r>
          </a:p>
          <a:p>
            <a:pPr marL="285750" indent="-285750">
              <a:spcBef>
                <a:spcPts val="600"/>
              </a:spcBef>
              <a:buFont typeface="Arial" panose="020B0604020202020204" pitchFamily="34" charset="0"/>
              <a:buChar char="•"/>
            </a:pPr>
            <a:r>
              <a:rPr lang="en-US" sz="1400" dirty="0">
                <a:latin typeface="+mj-lt"/>
              </a:rPr>
              <a:t>120x90x50 mm, 375g</a:t>
            </a:r>
          </a:p>
          <a:p>
            <a:pPr marL="285750" indent="-285750">
              <a:spcBef>
                <a:spcPts val="600"/>
              </a:spcBef>
              <a:buFont typeface="Arial" panose="020B0604020202020204" pitchFamily="34" charset="0"/>
              <a:buChar char="•"/>
            </a:pPr>
            <a:r>
              <a:rPr lang="en-US" sz="1400" dirty="0">
                <a:latin typeface="+mj-lt"/>
              </a:rPr>
              <a:t>3-9 W</a:t>
            </a:r>
          </a:p>
        </p:txBody>
      </p:sp>
      <p:sp>
        <p:nvSpPr>
          <p:cNvPr id="9" name="TextBox 8"/>
          <p:cNvSpPr txBox="1"/>
          <p:nvPr/>
        </p:nvSpPr>
        <p:spPr>
          <a:xfrm>
            <a:off x="1667082" y="3992434"/>
            <a:ext cx="5015753" cy="2585323"/>
          </a:xfrm>
          <a:prstGeom prst="rect">
            <a:avLst/>
          </a:prstGeom>
          <a:noFill/>
        </p:spPr>
        <p:txBody>
          <a:bodyPr wrap="square" rtlCol="0">
            <a:spAutoFit/>
          </a:bodyPr>
          <a:lstStyle/>
          <a:p>
            <a:r>
              <a:rPr lang="en-US" b="1" dirty="0">
                <a:latin typeface="+mj-lt"/>
                <a:cs typeface="Frutiger 55 Roman"/>
              </a:rPr>
              <a:t>Features</a:t>
            </a:r>
            <a:endParaRPr lang="en-US" sz="1200" b="1" dirty="0">
              <a:latin typeface="+mj-lt"/>
              <a:cs typeface="Frutiger 55 Roman"/>
            </a:endParaRPr>
          </a:p>
          <a:p>
            <a:pPr marL="231775" lvl="2" indent="-171450">
              <a:spcBef>
                <a:spcPts val="600"/>
              </a:spcBef>
              <a:buFont typeface="Arial" panose="020B0604020202020204" pitchFamily="34" charset="0"/>
              <a:buChar char="•"/>
            </a:pPr>
            <a:r>
              <a:rPr lang="en-US" sz="1400" dirty="0">
                <a:latin typeface="+mj-lt"/>
              </a:rPr>
              <a:t> I/O:  </a:t>
            </a:r>
            <a:r>
              <a:rPr lang="en-US" sz="1400" dirty="0" err="1">
                <a:latin typeface="+mj-lt"/>
              </a:rPr>
              <a:t>GigE</a:t>
            </a:r>
            <a:r>
              <a:rPr lang="en-US" sz="1400" dirty="0">
                <a:latin typeface="+mj-lt"/>
              </a:rPr>
              <a:t>, Audio in/out, USB 2.0 Host, GPS In</a:t>
            </a:r>
          </a:p>
          <a:p>
            <a:pPr marL="231775" lvl="2" indent="-171450">
              <a:spcBef>
                <a:spcPts val="600"/>
              </a:spcBef>
              <a:buFont typeface="Arial" panose="020B0604020202020204" pitchFamily="34" charset="0"/>
              <a:buChar char="•"/>
            </a:pPr>
            <a:r>
              <a:rPr lang="en-US" sz="1400" dirty="0">
                <a:latin typeface="+mj-lt"/>
              </a:rPr>
              <a:t>Micro SD memory card slot</a:t>
            </a:r>
          </a:p>
          <a:p>
            <a:pPr marL="231775" lvl="2" indent="-171450">
              <a:spcBef>
                <a:spcPts val="600"/>
              </a:spcBef>
              <a:buFont typeface="Arial" panose="020B0604020202020204" pitchFamily="34" charset="0"/>
              <a:buChar char="•"/>
            </a:pPr>
            <a:r>
              <a:rPr lang="en-US" sz="1400" dirty="0">
                <a:latin typeface="+mj-lt"/>
              </a:rPr>
              <a:t> Invensys MPU-9150A 10-axis IMU</a:t>
            </a:r>
          </a:p>
          <a:p>
            <a:pPr marL="688975" lvl="3" indent="-171450">
              <a:spcBef>
                <a:spcPts val="600"/>
              </a:spcBef>
              <a:buFont typeface="Arial" panose="020B0604020202020204" pitchFamily="34" charset="0"/>
              <a:buChar char="•"/>
            </a:pPr>
            <a:r>
              <a:rPr lang="en-US" sz="1400" dirty="0">
                <a:latin typeface="+mj-lt"/>
              </a:rPr>
              <a:t> 3-axis MEMs Gyro, Accelerometer &amp; Magnetometer</a:t>
            </a:r>
          </a:p>
          <a:p>
            <a:pPr marL="688975" lvl="3" indent="-171450">
              <a:spcBef>
                <a:spcPts val="600"/>
              </a:spcBef>
              <a:buFont typeface="Arial" panose="020B0604020202020204" pitchFamily="34" charset="0"/>
              <a:buChar char="•"/>
            </a:pPr>
            <a:r>
              <a:rPr lang="en-US" sz="1400" dirty="0">
                <a:latin typeface="+mj-lt"/>
              </a:rPr>
              <a:t>Barometric Altimeter</a:t>
            </a:r>
          </a:p>
          <a:p>
            <a:pPr marL="231775" lvl="2" indent="-171450">
              <a:spcBef>
                <a:spcPts val="600"/>
              </a:spcBef>
              <a:buFont typeface="Arial" panose="020B0604020202020204" pitchFamily="34" charset="0"/>
              <a:buChar char="•"/>
            </a:pPr>
            <a:r>
              <a:rPr lang="en-US" sz="1400" dirty="0">
                <a:latin typeface="+mj-lt"/>
              </a:rPr>
              <a:t> U-BLOX AMY6-M GPS Receiver</a:t>
            </a:r>
          </a:p>
          <a:p>
            <a:pPr marL="60325" lvl="2">
              <a:spcBef>
                <a:spcPts val="600"/>
              </a:spcBef>
              <a:buFont typeface="Arial" pitchFamily="34" charset="0"/>
              <a:buChar char="•"/>
            </a:pPr>
            <a:endParaRPr lang="en-US" sz="1050" dirty="0">
              <a:latin typeface="+mj-lt"/>
            </a:endParaRPr>
          </a:p>
        </p:txBody>
      </p:sp>
      <p:sp>
        <p:nvSpPr>
          <p:cNvPr id="11" name="Title 10"/>
          <p:cNvSpPr>
            <a:spLocks noGrp="1"/>
          </p:cNvSpPr>
          <p:nvPr>
            <p:ph type="title"/>
          </p:nvPr>
        </p:nvSpPr>
        <p:spPr>
          <a:xfrm>
            <a:off x="1523641" y="0"/>
            <a:ext cx="5791200" cy="819150"/>
          </a:xfrm>
        </p:spPr>
        <p:txBody>
          <a:bodyPr>
            <a:noAutofit/>
          </a:bodyPr>
          <a:lstStyle/>
          <a:p>
            <a:pPr algn="l"/>
            <a:r>
              <a:rPr lang="en-US" dirty="0" smtClean="0"/>
              <a:t>USRP E-Series Overview</a:t>
            </a:r>
            <a:endParaRPr lang="en-US" dirty="0"/>
          </a:p>
        </p:txBody>
      </p:sp>
      <p:sp>
        <p:nvSpPr>
          <p:cNvPr id="13" name="Content Placeholder 2"/>
          <p:cNvSpPr txBox="1">
            <a:spLocks/>
          </p:cNvSpPr>
          <p:nvPr/>
        </p:nvSpPr>
        <p:spPr>
          <a:xfrm>
            <a:off x="7784190" y="943171"/>
            <a:ext cx="3352800" cy="2552140"/>
          </a:xfrm>
          <a:prstGeom prst="rect">
            <a:avLst/>
          </a:prstGeom>
        </p:spPr>
        <p:txBody>
          <a:bodyPr vert="horz" lIns="91435" tIns="45717" rIns="91435" bIns="45717" rtlCol="0">
            <a:noAutofit/>
          </a:bodyPr>
          <a:lstStyle/>
          <a:p>
            <a:pPr marL="173038" indent="-173038">
              <a:spcBef>
                <a:spcPts val="600"/>
              </a:spcBef>
              <a:buClr>
                <a:schemeClr val="bg1">
                  <a:lumMod val="50000"/>
                </a:schemeClr>
              </a:buClr>
              <a:buSzPct val="70000"/>
              <a:defRPr/>
            </a:pPr>
            <a:r>
              <a:rPr lang="en-US" sz="1400" b="1" dirty="0">
                <a:latin typeface="+mj-lt"/>
                <a:cs typeface="Arial"/>
              </a:rPr>
              <a:t>Applications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Mobile Network research</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Network </a:t>
            </a:r>
            <a:r>
              <a:rPr lang="en-US" sz="1400" dirty="0" err="1">
                <a:latin typeface="+mj-lt"/>
                <a:cs typeface="Arial"/>
              </a:rPr>
              <a:t>testbeds</a:t>
            </a:r>
            <a:endParaRPr lang="en-US" sz="1400" dirty="0">
              <a:latin typeface="+mj-lt"/>
              <a:cs typeface="Arial"/>
            </a:endParaRP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Small, portable, low cost spectrum monitor</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Small UAVs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Handheld universal communicator</a:t>
            </a:r>
          </a:p>
        </p:txBody>
      </p:sp>
      <p:sp>
        <p:nvSpPr>
          <p:cNvPr id="15" name="Content Placeholder 2"/>
          <p:cNvSpPr txBox="1">
            <a:spLocks/>
          </p:cNvSpPr>
          <p:nvPr/>
        </p:nvSpPr>
        <p:spPr>
          <a:xfrm>
            <a:off x="7791937" y="4289095"/>
            <a:ext cx="3352800" cy="2552140"/>
          </a:xfrm>
          <a:prstGeom prst="rect">
            <a:avLst/>
          </a:prstGeom>
        </p:spPr>
        <p:txBody>
          <a:bodyPr vert="horz" lIns="91435" tIns="45717" rIns="91435" bIns="45717" rtlCol="0">
            <a:noAutofit/>
          </a:bodyPr>
          <a:lstStyle/>
          <a:p>
            <a:pPr marL="173038" indent="-173038">
              <a:spcBef>
                <a:spcPts val="600"/>
              </a:spcBef>
              <a:buClr>
                <a:schemeClr val="bg1">
                  <a:lumMod val="50000"/>
                </a:schemeClr>
              </a:buClr>
              <a:buSzPct val="70000"/>
              <a:defRPr/>
            </a:pPr>
            <a:r>
              <a:rPr lang="en-US" sz="1400" b="1" dirty="0">
                <a:latin typeface="+mj-lt"/>
                <a:cs typeface="Arial"/>
              </a:rPr>
              <a:t>Derivatives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Waterproof - IP67</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4 Rx to TDOA/DF Applications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OEM/Unboxed</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Battery</a:t>
            </a:r>
          </a:p>
        </p:txBody>
      </p:sp>
    </p:spTree>
    <p:extLst>
      <p:ext uri="{BB962C8B-B14F-4D97-AF65-F5344CB8AC3E}">
        <p14:creationId xmlns:p14="http://schemas.microsoft.com/office/powerpoint/2010/main" val="24856324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E312 Battery</a:t>
            </a:r>
            <a:endParaRPr lang="en-US"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1600200" y="1193103"/>
            <a:ext cx="5943600" cy="2218690"/>
          </a:xfrm>
          <a:prstGeom prst="rect">
            <a:avLst/>
          </a:prstGeom>
        </p:spPr>
      </p:pic>
      <p:pic>
        <p:nvPicPr>
          <p:cNvPr id="5" name="Picture 4"/>
          <p:cNvPicPr/>
          <p:nvPr/>
        </p:nvPicPr>
        <p:blipFill>
          <a:blip r:embed="rId4" cstate="email">
            <a:extLst>
              <a:ext uri="{28A0092B-C50C-407E-A947-70E740481C1C}">
                <a14:useLocalDpi xmlns:a14="http://schemas.microsoft.com/office/drawing/2010/main"/>
              </a:ext>
            </a:extLst>
          </a:blip>
          <a:stretch>
            <a:fillRect/>
          </a:stretch>
        </p:blipFill>
        <p:spPr>
          <a:xfrm>
            <a:off x="7906512" y="1253074"/>
            <a:ext cx="2761488" cy="1874175"/>
          </a:xfrm>
          <a:prstGeom prst="rect">
            <a:avLst/>
          </a:prstGeom>
        </p:spPr>
      </p:pic>
      <p:sp>
        <p:nvSpPr>
          <p:cNvPr id="3" name="Rectangle 2"/>
          <p:cNvSpPr/>
          <p:nvPr/>
        </p:nvSpPr>
        <p:spPr>
          <a:xfrm>
            <a:off x="1600200" y="3964324"/>
            <a:ext cx="8738616" cy="1477328"/>
          </a:xfrm>
          <a:prstGeom prst="rect">
            <a:avLst/>
          </a:prstGeom>
        </p:spPr>
        <p:txBody>
          <a:bodyPr wrap="square">
            <a:spAutoFit/>
          </a:bodyPr>
          <a:lstStyle/>
          <a:p>
            <a:pPr fontAlgn="base">
              <a:buFont typeface="Arial" panose="020B0604020202020204" pitchFamily="34" charset="0"/>
              <a:buChar char="•"/>
              <a:tabLst>
                <a:tab pos="7259638" algn="l"/>
              </a:tabLst>
            </a:pPr>
            <a:r>
              <a:rPr lang="en-US" dirty="0" smtClean="0">
                <a:solidFill>
                  <a:srgbClr val="000000"/>
                </a:solidFill>
                <a:latin typeface="Arial" panose="020B0604020202020204" pitchFamily="34" charset="0"/>
              </a:rPr>
              <a:t> Battery </a:t>
            </a:r>
            <a:r>
              <a:rPr lang="en-US" dirty="0">
                <a:solidFill>
                  <a:srgbClr val="000000"/>
                </a:solidFill>
                <a:latin typeface="Arial" panose="020B0604020202020204" pitchFamily="34" charset="0"/>
              </a:rPr>
              <a:t>life powered down 	~160hr</a:t>
            </a:r>
          </a:p>
          <a:p>
            <a:pPr fontAlgn="base">
              <a:buFont typeface="Arial" panose="020B0604020202020204" pitchFamily="34" charset="0"/>
              <a:buChar char="•"/>
              <a:tabLst>
                <a:tab pos="7259638" algn="l"/>
              </a:tabLst>
            </a:pPr>
            <a:r>
              <a:rPr lang="en-US" dirty="0">
                <a:solidFill>
                  <a:srgbClr val="000000"/>
                </a:solidFill>
                <a:latin typeface="Arial" panose="020B0604020202020204" pitchFamily="34" charset="0"/>
              </a:rPr>
              <a:t> Battery life on idle 	~5:30hr</a:t>
            </a:r>
          </a:p>
          <a:p>
            <a:pPr fontAlgn="base">
              <a:buFont typeface="Arial" panose="020B0604020202020204" pitchFamily="34" charset="0"/>
              <a:buChar char="•"/>
              <a:tabLst>
                <a:tab pos="7259638" algn="l"/>
              </a:tabLst>
            </a:pPr>
            <a:r>
              <a:rPr lang="en-US" dirty="0">
                <a:solidFill>
                  <a:srgbClr val="000000"/>
                </a:solidFill>
                <a:latin typeface="Arial" panose="020B0604020202020204" pitchFamily="34" charset="0"/>
              </a:rPr>
              <a:t> Battery life on full load (1x1 TX/RX @5GHz, 1Mhz, 100%) 	~2:20hr</a:t>
            </a:r>
          </a:p>
          <a:p>
            <a:pPr fontAlgn="base">
              <a:buFont typeface="Arial" panose="020B0604020202020204" pitchFamily="34" charset="0"/>
              <a:buChar char="•"/>
              <a:tabLst>
                <a:tab pos="7259638" algn="l"/>
              </a:tabLst>
            </a:pPr>
            <a:r>
              <a:rPr lang="en-US" dirty="0">
                <a:solidFill>
                  <a:srgbClr val="000000"/>
                </a:solidFill>
                <a:latin typeface="Arial" panose="020B0604020202020204" pitchFamily="34" charset="0"/>
              </a:rPr>
              <a:t> Battery life on full load (2x2 TX/RX @5GHz, 1Mhz, 100%)  	~1:45hr</a:t>
            </a:r>
          </a:p>
          <a:p>
            <a:pPr fontAlgn="base">
              <a:buFont typeface="Arial" panose="020B0604020202020204" pitchFamily="34" charset="0"/>
              <a:buChar char="•"/>
              <a:tabLst>
                <a:tab pos="7259638" algn="l"/>
              </a:tabLst>
            </a:pPr>
            <a:r>
              <a:rPr lang="en-US" dirty="0" smtClean="0">
                <a:solidFill>
                  <a:srgbClr val="000000"/>
                </a:solidFill>
                <a:latin typeface="Arial" panose="020B0604020202020204" pitchFamily="34" charset="0"/>
              </a:rPr>
              <a:t> Battery </a:t>
            </a:r>
            <a:r>
              <a:rPr lang="en-US" dirty="0">
                <a:solidFill>
                  <a:srgbClr val="000000"/>
                </a:solidFill>
                <a:latin typeface="Arial" panose="020B0604020202020204" pitchFamily="34" charset="0"/>
              </a:rPr>
              <a:t>charge time to full 	~2:00hr</a:t>
            </a:r>
          </a:p>
        </p:txBody>
      </p:sp>
    </p:spTree>
    <p:extLst>
      <p:ext uri="{BB962C8B-B14F-4D97-AF65-F5344CB8AC3E}">
        <p14:creationId xmlns:p14="http://schemas.microsoft.com/office/powerpoint/2010/main" val="415955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E313 IP67 Enclosure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13305" y="3439500"/>
            <a:ext cx="2340032" cy="3120043"/>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8965" y="1006975"/>
            <a:ext cx="3168713" cy="237653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1510" y="1006975"/>
            <a:ext cx="4395167" cy="3296376"/>
          </a:xfrm>
          <a:prstGeom prst="rect">
            <a:avLst/>
          </a:prstGeom>
        </p:spPr>
      </p:pic>
      <p:cxnSp>
        <p:nvCxnSpPr>
          <p:cNvPr id="9" name="Straight Arrow Connector 8"/>
          <p:cNvCxnSpPr>
            <a:stCxn id="10" idx="0"/>
          </p:cNvCxnSpPr>
          <p:nvPr/>
        </p:nvCxnSpPr>
        <p:spPr>
          <a:xfrm flipV="1">
            <a:off x="2652685" y="3360608"/>
            <a:ext cx="397594" cy="13759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453126" y="4736515"/>
            <a:ext cx="2399118" cy="646331"/>
          </a:xfrm>
          <a:prstGeom prst="rect">
            <a:avLst/>
          </a:prstGeom>
          <a:noFill/>
        </p:spPr>
        <p:txBody>
          <a:bodyPr wrap="none" rtlCol="0">
            <a:spAutoFit/>
          </a:bodyPr>
          <a:lstStyle/>
          <a:p>
            <a:r>
              <a:rPr lang="en-US" dirty="0"/>
              <a:t>Power Over Ethernet </a:t>
            </a:r>
          </a:p>
          <a:p>
            <a:r>
              <a:rPr lang="en-US" dirty="0"/>
              <a:t>(POE) DC-DC</a:t>
            </a:r>
          </a:p>
        </p:txBody>
      </p:sp>
      <p:cxnSp>
        <p:nvCxnSpPr>
          <p:cNvPr id="12" name="Straight Arrow Connector 11"/>
          <p:cNvCxnSpPr>
            <a:stCxn id="13" idx="0"/>
          </p:cNvCxnSpPr>
          <p:nvPr/>
        </p:nvCxnSpPr>
        <p:spPr>
          <a:xfrm flipH="1" flipV="1">
            <a:off x="4698915" y="3435242"/>
            <a:ext cx="385087" cy="15088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3961514" y="4944048"/>
            <a:ext cx="2244974" cy="369332"/>
          </a:xfrm>
          <a:prstGeom prst="rect">
            <a:avLst/>
          </a:prstGeom>
          <a:noFill/>
        </p:spPr>
        <p:txBody>
          <a:bodyPr wrap="none" rtlCol="0">
            <a:spAutoFit/>
          </a:bodyPr>
          <a:lstStyle/>
          <a:p>
            <a:r>
              <a:rPr lang="en-US" dirty="0"/>
              <a:t>Lightning Protection</a:t>
            </a:r>
          </a:p>
        </p:txBody>
      </p:sp>
      <p:cxnSp>
        <p:nvCxnSpPr>
          <p:cNvPr id="14" name="Straight Arrow Connector 13"/>
          <p:cNvCxnSpPr>
            <a:stCxn id="15" idx="0"/>
          </p:cNvCxnSpPr>
          <p:nvPr/>
        </p:nvCxnSpPr>
        <p:spPr>
          <a:xfrm flipV="1">
            <a:off x="3717384" y="2471596"/>
            <a:ext cx="314427" cy="329262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2249837" y="5764223"/>
            <a:ext cx="2935092" cy="646331"/>
          </a:xfrm>
          <a:prstGeom prst="rect">
            <a:avLst/>
          </a:prstGeom>
          <a:noFill/>
        </p:spPr>
        <p:txBody>
          <a:bodyPr wrap="square" rtlCol="0">
            <a:spAutoFit/>
          </a:bodyPr>
          <a:lstStyle/>
          <a:p>
            <a:r>
              <a:rPr lang="en-US" dirty="0"/>
              <a:t>E310 or E312 Thermally Connected to Enclosure</a:t>
            </a:r>
          </a:p>
        </p:txBody>
      </p:sp>
    </p:spTree>
    <p:extLst>
      <p:ext uri="{BB962C8B-B14F-4D97-AF65-F5344CB8AC3E}">
        <p14:creationId xmlns:p14="http://schemas.microsoft.com/office/powerpoint/2010/main" val="289206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69" y="134161"/>
            <a:ext cx="10893337" cy="964092"/>
          </a:xfrm>
        </p:spPr>
        <p:txBody>
          <a:bodyPr>
            <a:normAutofit/>
          </a:bodyPr>
          <a:lstStyle/>
          <a:p>
            <a:r>
              <a:rPr lang="en-US" dirty="0" smtClean="0"/>
              <a:t>High Sensitivity Dual Rx X-Series Daughterboard</a:t>
            </a:r>
            <a:endParaRPr lang="en-US" dirty="0"/>
          </a:p>
        </p:txBody>
      </p:sp>
      <p:sp>
        <p:nvSpPr>
          <p:cNvPr id="7" name="Rectangle 6"/>
          <p:cNvSpPr/>
          <p:nvPr/>
        </p:nvSpPr>
        <p:spPr>
          <a:xfrm>
            <a:off x="275469" y="1203142"/>
            <a:ext cx="6473061" cy="4524315"/>
          </a:xfrm>
          <a:prstGeom prst="rect">
            <a:avLst/>
          </a:prstGeom>
        </p:spPr>
        <p:txBody>
          <a:bodyPr wrap="square">
            <a:spAutoFit/>
          </a:bodyPr>
          <a:lstStyle/>
          <a:p>
            <a:pPr marL="285750" indent="-285750">
              <a:buFont typeface="Arial" panose="020B0604020202020204" pitchFamily="34" charset="0"/>
              <a:buChar char="•"/>
            </a:pPr>
            <a:r>
              <a:rPr lang="en-US" sz="2400" dirty="0" smtClean="0"/>
              <a:t>Designed for regular monitoring </a:t>
            </a:r>
            <a:r>
              <a:rPr lang="en-US" sz="2400" dirty="0"/>
              <a:t>and/or to gather wireless signal intelligence </a:t>
            </a:r>
            <a:r>
              <a:rPr lang="en-US" sz="2400" dirty="0" smtClean="0"/>
              <a:t>data</a:t>
            </a:r>
          </a:p>
          <a:p>
            <a:endParaRPr lang="en-US" sz="2400" dirty="0" smtClean="0"/>
          </a:p>
          <a:p>
            <a:pPr marL="285750" indent="-285750">
              <a:buFont typeface="Arial" panose="020B0604020202020204" pitchFamily="34" charset="0"/>
              <a:buChar char="•"/>
            </a:pPr>
            <a:r>
              <a:rPr lang="en-US" sz="2400" dirty="0"/>
              <a:t>P</a:t>
            </a:r>
            <a:r>
              <a:rPr lang="en-US" sz="2400" dirty="0" smtClean="0"/>
              <a:t>rovides </a:t>
            </a:r>
            <a:r>
              <a:rPr lang="en-US" sz="2400" dirty="0"/>
              <a:t>spectrum measurements from 10 MHz to 6 </a:t>
            </a:r>
            <a:r>
              <a:rPr lang="en-US" sz="2400" dirty="0" smtClean="0"/>
              <a:t>GHz</a:t>
            </a:r>
          </a:p>
          <a:p>
            <a:r>
              <a:rPr lang="en-US" sz="2400" dirty="0" smtClean="0"/>
              <a:t>   </a:t>
            </a:r>
          </a:p>
          <a:p>
            <a:pPr marL="285750" indent="-285750">
              <a:buFont typeface="Arial" panose="020B0604020202020204" pitchFamily="34" charset="0"/>
              <a:buChar char="•"/>
            </a:pPr>
            <a:r>
              <a:rPr lang="en-US" sz="2400" dirty="0" smtClean="0"/>
              <a:t>Unlike </a:t>
            </a:r>
            <a:r>
              <a:rPr lang="en-US" sz="2400" dirty="0"/>
              <a:t>existing Ettus Research direct conversion </a:t>
            </a:r>
            <a:r>
              <a:rPr lang="en-US" sz="2400" dirty="0" smtClean="0"/>
              <a:t>daughter-boards</a:t>
            </a:r>
            <a:r>
              <a:rPr lang="en-US" sz="2400" dirty="0"/>
              <a:t>, </a:t>
            </a:r>
            <a:r>
              <a:rPr lang="en-US" sz="2400" dirty="0" smtClean="0"/>
              <a:t>will </a:t>
            </a:r>
            <a:r>
              <a:rPr lang="en-US" sz="2400" dirty="0"/>
              <a:t>have two receive channels and a super-heterodyne front end which will deliver residual spurious performance better than -100 dBm.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356283" y="1106950"/>
            <a:ext cx="2913991" cy="3043024"/>
          </a:xfrm>
          <a:prstGeom prst="rect">
            <a:avLst/>
          </a:prstGeom>
        </p:spPr>
      </p:pic>
      <p:sp>
        <p:nvSpPr>
          <p:cNvPr id="3" name="TextBox 2"/>
          <p:cNvSpPr txBox="1"/>
          <p:nvPr/>
        </p:nvSpPr>
        <p:spPr>
          <a:xfrm>
            <a:off x="6953228" y="4351055"/>
            <a:ext cx="4311985" cy="1569660"/>
          </a:xfrm>
          <a:prstGeom prst="rect">
            <a:avLst/>
          </a:prstGeom>
          <a:noFill/>
        </p:spPr>
        <p:txBody>
          <a:bodyPr wrap="square" rtlCol="0">
            <a:spAutoFit/>
          </a:bodyPr>
          <a:lstStyle/>
          <a:p>
            <a:r>
              <a:rPr lang="en-US" sz="2400" b="1" dirty="0"/>
              <a:t>Target Applications:</a:t>
            </a:r>
          </a:p>
          <a:p>
            <a:pPr marL="285750" indent="-285750">
              <a:buFont typeface="Arial" panose="020B0604020202020204" pitchFamily="34" charset="0"/>
              <a:buChar char="•"/>
            </a:pPr>
            <a:r>
              <a:rPr lang="en-US" sz="2400" dirty="0"/>
              <a:t>Direction Finding</a:t>
            </a:r>
          </a:p>
          <a:p>
            <a:pPr marL="285750" indent="-285750">
              <a:buFont typeface="Arial" panose="020B0604020202020204" pitchFamily="34" charset="0"/>
              <a:buChar char="•"/>
            </a:pPr>
            <a:r>
              <a:rPr lang="en-US" sz="2400" dirty="0"/>
              <a:t>Spectrum Monitoring</a:t>
            </a:r>
          </a:p>
          <a:p>
            <a:pPr marL="285750" indent="-285750">
              <a:buFont typeface="Arial" panose="020B0604020202020204" pitchFamily="34" charset="0"/>
              <a:buChar char="•"/>
            </a:pPr>
            <a:r>
              <a:rPr lang="en-US" sz="2400" dirty="0" smtClean="0"/>
              <a:t>SIGINT/COMINT/ELINT</a:t>
            </a:r>
            <a:endParaRPr lang="en-US" sz="2400" dirty="0"/>
          </a:p>
        </p:txBody>
      </p:sp>
      <p:grpSp>
        <p:nvGrpSpPr>
          <p:cNvPr id="6" name="Group 6"/>
          <p:cNvGrpSpPr/>
          <p:nvPr/>
        </p:nvGrpSpPr>
        <p:grpSpPr>
          <a:xfrm>
            <a:off x="10752861" y="0"/>
            <a:ext cx="1929672" cy="1299334"/>
            <a:chOff x="7690304" y="29198"/>
            <a:chExt cx="1929672" cy="1299334"/>
          </a:xfrm>
        </p:grpSpPr>
        <p:sp>
          <p:nvSpPr>
            <p:cNvPr id="8" name="Isosceles Triangle 7"/>
            <p:cNvSpPr>
              <a:spLocks noChangeAspect="1"/>
            </p:cNvSpPr>
            <p:nvPr/>
          </p:nvSpPr>
          <p:spPr bwMode="auto">
            <a:xfrm rot="5400000" flipV="1">
              <a:off x="7815470" y="29198"/>
              <a:ext cx="1299334" cy="1299334"/>
            </a:xfrm>
            <a:prstGeom prst="triangle">
              <a:avLst>
                <a:gd name="adj" fmla="val 0"/>
              </a:avLst>
            </a:prstGeom>
            <a:solidFill>
              <a:schemeClr val="accent2">
                <a:lumMod val="60000"/>
                <a:lumOff val="40000"/>
              </a:schemeClr>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dirty="0">
                <a:solidFill>
                  <a:prstClr val="black"/>
                </a:solidFill>
                <a:latin typeface="Arial Narrow" pitchFamily="34" charset="0"/>
              </a:endParaRPr>
            </a:p>
          </p:txBody>
        </p:sp>
        <p:sp>
          <p:nvSpPr>
            <p:cNvPr id="9" name="TextBox 8"/>
            <p:cNvSpPr txBox="1"/>
            <p:nvPr/>
          </p:nvSpPr>
          <p:spPr>
            <a:xfrm rot="2692581">
              <a:off x="7690304" y="284411"/>
              <a:ext cx="1929672" cy="400110"/>
            </a:xfrm>
            <a:prstGeom prst="rect">
              <a:avLst/>
            </a:prstGeom>
            <a:noFill/>
          </p:spPr>
          <p:txBody>
            <a:bodyPr wrap="square" rtlCol="0">
              <a:spAutoFit/>
            </a:bodyPr>
            <a:lstStyle/>
            <a:p>
              <a:pPr algn="ctr"/>
              <a:r>
                <a:rPr lang="en-US" sz="2000" b="1" dirty="0" smtClean="0">
                  <a:solidFill>
                    <a:schemeClr val="bg2"/>
                  </a:solidFill>
                </a:rPr>
                <a:t>Q2 2016</a:t>
              </a:r>
              <a:endParaRPr lang="en-US" sz="2000" b="1" dirty="0">
                <a:solidFill>
                  <a:schemeClr val="bg2"/>
                </a:solidFill>
              </a:endParaRPr>
            </a:p>
          </p:txBody>
        </p:sp>
      </p:grpSp>
    </p:spTree>
    <p:extLst>
      <p:ext uri="{BB962C8B-B14F-4D97-AF65-F5344CB8AC3E}">
        <p14:creationId xmlns:p14="http://schemas.microsoft.com/office/powerpoint/2010/main" val="113124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1" y="1262200"/>
            <a:ext cx="12191999" cy="202807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smtClean="0"/>
              <a:t>Roadmap</a:t>
            </a:r>
            <a:endParaRPr lang="en-US" dirty="0"/>
          </a:p>
        </p:txBody>
      </p:sp>
      <p:grpSp>
        <p:nvGrpSpPr>
          <p:cNvPr id="30" name="Group 29"/>
          <p:cNvGrpSpPr/>
          <p:nvPr/>
        </p:nvGrpSpPr>
        <p:grpSpPr>
          <a:xfrm>
            <a:off x="2498184" y="1257696"/>
            <a:ext cx="7199789" cy="1965608"/>
            <a:chOff x="1232431" y="2473842"/>
            <a:chExt cx="9138784" cy="2307143"/>
          </a:xfrm>
        </p:grpSpPr>
        <p:pic>
          <p:nvPicPr>
            <p:cNvPr id="31" name="Picture 30"/>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298712" y="3784993"/>
              <a:ext cx="995992" cy="995992"/>
            </a:xfrm>
            <a:prstGeom prst="rect">
              <a:avLst/>
            </a:prstGeom>
          </p:spPr>
        </p:pic>
        <p:grpSp>
          <p:nvGrpSpPr>
            <p:cNvPr id="32" name="Group 31"/>
            <p:cNvGrpSpPr/>
            <p:nvPr/>
          </p:nvGrpSpPr>
          <p:grpSpPr>
            <a:xfrm>
              <a:off x="4946819" y="2621168"/>
              <a:ext cx="2127191" cy="2148347"/>
              <a:chOff x="3334416" y="1823703"/>
              <a:chExt cx="1812792" cy="1856479"/>
            </a:xfrm>
          </p:grpSpPr>
          <p:pic>
            <p:nvPicPr>
              <p:cNvPr id="83" name="Picture 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4416" y="1823703"/>
                <a:ext cx="883870" cy="883870"/>
              </a:xfrm>
              <a:prstGeom prst="rect">
                <a:avLst/>
              </a:prstGeom>
            </p:spPr>
          </p:pic>
          <p:pic>
            <p:nvPicPr>
              <p:cNvPr id="84" name="Picture 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3338" y="1824127"/>
                <a:ext cx="883870" cy="883870"/>
              </a:xfrm>
              <a:prstGeom prst="rect">
                <a:avLst/>
              </a:prstGeom>
            </p:spPr>
          </p:pic>
          <p:pic>
            <p:nvPicPr>
              <p:cNvPr id="85" name="Picture 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4416" y="2779609"/>
                <a:ext cx="883870" cy="883870"/>
              </a:xfrm>
              <a:prstGeom prst="rect">
                <a:avLst/>
              </a:prstGeom>
            </p:spPr>
          </p:pic>
          <p:pic>
            <p:nvPicPr>
              <p:cNvPr id="86" name="Picture 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3338" y="2796312"/>
                <a:ext cx="883870" cy="883870"/>
              </a:xfrm>
              <a:prstGeom prst="rect">
                <a:avLst/>
              </a:prstGeom>
            </p:spPr>
          </p:pic>
          <p:sp>
            <p:nvSpPr>
              <p:cNvPr id="87" name="TextBox 86"/>
              <p:cNvSpPr txBox="1"/>
              <p:nvPr/>
            </p:nvSpPr>
            <p:spPr>
              <a:xfrm>
                <a:off x="3547751" y="2031557"/>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CPU</a:t>
                </a:r>
              </a:p>
            </p:txBody>
          </p:sp>
          <p:sp>
            <p:nvSpPr>
              <p:cNvPr id="88" name="TextBox 87"/>
              <p:cNvSpPr txBox="1"/>
              <p:nvPr/>
            </p:nvSpPr>
            <p:spPr>
              <a:xfrm>
                <a:off x="4471695" y="2031557"/>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GPU</a:t>
                </a:r>
              </a:p>
            </p:txBody>
          </p:sp>
          <p:sp>
            <p:nvSpPr>
              <p:cNvPr id="89" name="TextBox 88"/>
              <p:cNvSpPr txBox="1"/>
              <p:nvPr/>
            </p:nvSpPr>
            <p:spPr>
              <a:xfrm>
                <a:off x="3547751" y="2994274"/>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FPGA</a:t>
                </a:r>
                <a:endParaRPr lang="en-US" sz="1067" dirty="0">
                  <a:solidFill>
                    <a:schemeClr val="bg1"/>
                  </a:solidFill>
                </a:endParaRPr>
              </a:p>
            </p:txBody>
          </p:sp>
          <p:sp>
            <p:nvSpPr>
              <p:cNvPr id="90" name="TextBox 89"/>
              <p:cNvSpPr txBox="1"/>
              <p:nvPr/>
            </p:nvSpPr>
            <p:spPr>
              <a:xfrm>
                <a:off x="4471695" y="3008306"/>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DSP</a:t>
                </a:r>
              </a:p>
            </p:txBody>
          </p:sp>
        </p:grpSp>
        <p:cxnSp>
          <p:nvCxnSpPr>
            <p:cNvPr id="34" name="Straight Connector 33"/>
            <p:cNvCxnSpPr/>
            <p:nvPr/>
          </p:nvCxnSpPr>
          <p:spPr>
            <a:xfrm flipH="1">
              <a:off x="3351194" y="3717040"/>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1232431" y="2621169"/>
              <a:ext cx="1534168" cy="1884569"/>
              <a:chOff x="715053" y="1846608"/>
              <a:chExt cx="1276671" cy="1916774"/>
            </a:xfrm>
          </p:grpSpPr>
          <p:grpSp>
            <p:nvGrpSpPr>
              <p:cNvPr id="49" name="Group 48"/>
              <p:cNvGrpSpPr/>
              <p:nvPr/>
            </p:nvGrpSpPr>
            <p:grpSpPr>
              <a:xfrm>
                <a:off x="715053" y="1846608"/>
                <a:ext cx="1264822" cy="899089"/>
                <a:chOff x="802517" y="2345043"/>
                <a:chExt cx="2219774" cy="1550098"/>
              </a:xfrm>
            </p:grpSpPr>
            <p:grpSp>
              <p:nvGrpSpPr>
                <p:cNvPr id="67" name="Group 66"/>
                <p:cNvGrpSpPr/>
                <p:nvPr/>
              </p:nvGrpSpPr>
              <p:grpSpPr>
                <a:xfrm>
                  <a:off x="802517" y="2345043"/>
                  <a:ext cx="1015414" cy="692693"/>
                  <a:chOff x="1401784" y="2605199"/>
                  <a:chExt cx="1015414" cy="692693"/>
                </a:xfrm>
              </p:grpSpPr>
              <p:sp>
                <p:nvSpPr>
                  <p:cNvPr id="80" name="Rectangle 79"/>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81" name="Triangle 80"/>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82" name="Elbow Connector 81"/>
                  <p:cNvCxnSpPr>
                    <a:endCxn id="32"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2006877" y="2345043"/>
                  <a:ext cx="1015414" cy="692693"/>
                  <a:chOff x="1401784" y="2605199"/>
                  <a:chExt cx="1015414" cy="692693"/>
                </a:xfrm>
              </p:grpSpPr>
              <p:sp>
                <p:nvSpPr>
                  <p:cNvPr id="77" name="Rectangle 76"/>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78" name="Triangle 77"/>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9" name="Elbow Connector 78"/>
                  <p:cNvCxnSpPr>
                    <a:stCxn id="55" idx="0"/>
                    <a:endCxn id="54"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802517" y="3202448"/>
                  <a:ext cx="1015414" cy="692693"/>
                  <a:chOff x="1401784" y="2605199"/>
                  <a:chExt cx="1015414" cy="692693"/>
                </a:xfrm>
              </p:grpSpPr>
              <p:sp>
                <p:nvSpPr>
                  <p:cNvPr id="74" name="Rectangle 7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75" name="Triangle 74"/>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6" name="Elbow Connector 75"/>
                  <p:cNvCxnSpPr>
                    <a:endCxn id="75"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2006877" y="3202448"/>
                  <a:ext cx="1015414" cy="692693"/>
                  <a:chOff x="1401784" y="2605199"/>
                  <a:chExt cx="1015414" cy="692693"/>
                </a:xfrm>
              </p:grpSpPr>
              <p:sp>
                <p:nvSpPr>
                  <p:cNvPr id="71" name="Rectangle 70"/>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72" name="Triangle 71"/>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3" name="Elbow Connector 72"/>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726902" y="2864293"/>
                <a:ext cx="1264822" cy="899089"/>
                <a:chOff x="802517" y="2345043"/>
                <a:chExt cx="2219774" cy="1550098"/>
              </a:xfrm>
            </p:grpSpPr>
            <p:grpSp>
              <p:nvGrpSpPr>
                <p:cNvPr id="51" name="Group 50"/>
                <p:cNvGrpSpPr/>
                <p:nvPr/>
              </p:nvGrpSpPr>
              <p:grpSpPr>
                <a:xfrm>
                  <a:off x="802517" y="2345043"/>
                  <a:ext cx="1015414" cy="692693"/>
                  <a:chOff x="1401784" y="2605199"/>
                  <a:chExt cx="1015414" cy="692693"/>
                </a:xfrm>
              </p:grpSpPr>
              <p:sp>
                <p:nvSpPr>
                  <p:cNvPr id="64" name="Rectangle 6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65" name="Triangle 64"/>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6" name="Elbow Connector 65"/>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006877" y="2345043"/>
                  <a:ext cx="1015414" cy="692693"/>
                  <a:chOff x="1401784" y="2605199"/>
                  <a:chExt cx="1015414" cy="692693"/>
                </a:xfrm>
              </p:grpSpPr>
              <p:sp>
                <p:nvSpPr>
                  <p:cNvPr id="61" name="Rectangle 60"/>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62" name="Triangle 61"/>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3" name="Elbow Connector 62"/>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802517" y="3202448"/>
                  <a:ext cx="1015414" cy="692693"/>
                  <a:chOff x="1401784" y="2605199"/>
                  <a:chExt cx="1015414" cy="692693"/>
                </a:xfrm>
              </p:grpSpPr>
              <p:sp>
                <p:nvSpPr>
                  <p:cNvPr id="58" name="Rectangle 57"/>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59" name="Triangle 58"/>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0" name="Elbow Connector 59"/>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006877" y="3202448"/>
                  <a:ext cx="1015414" cy="692693"/>
                  <a:chOff x="1401784" y="2605199"/>
                  <a:chExt cx="1015414" cy="692693"/>
                </a:xfrm>
              </p:grpSpPr>
              <p:sp>
                <p:nvSpPr>
                  <p:cNvPr id="55" name="Rectangle 54"/>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56" name="Triangle 55"/>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57" name="Elbow Connector 56"/>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40" name="Straight Connector 39"/>
            <p:cNvCxnSpPr/>
            <p:nvPr/>
          </p:nvCxnSpPr>
          <p:spPr>
            <a:xfrm flipH="1">
              <a:off x="7622246" y="3702231"/>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5"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328956" y="2473842"/>
              <a:ext cx="1042259" cy="1304793"/>
            </a:xfrm>
            <a:prstGeom prst="rect">
              <a:avLst/>
            </a:prstGeom>
          </p:spPr>
        </p:pic>
      </p:grpSp>
      <p:grpSp>
        <p:nvGrpSpPr>
          <p:cNvPr id="4" name="Group 3"/>
          <p:cNvGrpSpPr/>
          <p:nvPr/>
        </p:nvGrpSpPr>
        <p:grpSpPr>
          <a:xfrm>
            <a:off x="736380" y="3587090"/>
            <a:ext cx="3267003" cy="2141909"/>
            <a:chOff x="5843179" y="3415778"/>
            <a:chExt cx="3330480" cy="2541976"/>
          </a:xfrm>
        </p:grpSpPr>
        <p:sp>
          <p:nvSpPr>
            <p:cNvPr id="92" name="Rounded Rectangle 91"/>
            <p:cNvSpPr/>
            <p:nvPr/>
          </p:nvSpPr>
          <p:spPr>
            <a:xfrm>
              <a:off x="5843179" y="3415778"/>
              <a:ext cx="3330480" cy="2541976"/>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8" name="TextBox 7"/>
            <p:cNvSpPr txBox="1"/>
            <p:nvPr/>
          </p:nvSpPr>
          <p:spPr>
            <a:xfrm>
              <a:off x="5843179" y="3497305"/>
              <a:ext cx="3330480" cy="2228106"/>
            </a:xfrm>
            <a:prstGeom prst="rect">
              <a:avLst/>
            </a:prstGeom>
            <a:noFill/>
          </p:spPr>
          <p:txBody>
            <a:bodyPr wrap="square" rtlCol="0">
              <a:spAutoFit/>
            </a:bodyPr>
            <a:lstStyle/>
            <a:p>
              <a:pPr marL="285750" indent="-285750">
                <a:buFont typeface="Arial" charset="0"/>
                <a:buChar char="•"/>
              </a:pPr>
              <a:r>
                <a:rPr lang="en-US" sz="2000" dirty="0" smtClean="0"/>
                <a:t>Wider bandwidth</a:t>
              </a:r>
            </a:p>
            <a:p>
              <a:pPr marL="285750" indent="-285750">
                <a:buFont typeface="Arial" charset="0"/>
                <a:buChar char="•"/>
              </a:pPr>
              <a:r>
                <a:rPr lang="en-US" sz="2000" dirty="0" smtClean="0"/>
                <a:t>Higher Frequencies</a:t>
              </a:r>
            </a:p>
            <a:p>
              <a:pPr marL="285750" indent="-285750">
                <a:buFont typeface="Arial" charset="0"/>
                <a:buChar char="•"/>
              </a:pPr>
              <a:r>
                <a:rPr lang="en-US" sz="2000" dirty="0" smtClean="0"/>
                <a:t>Signal Conditioning</a:t>
              </a:r>
            </a:p>
            <a:p>
              <a:pPr marL="285750" indent="-285750">
                <a:buFont typeface="Arial" charset="0"/>
                <a:buChar char="•"/>
              </a:pPr>
              <a:r>
                <a:rPr lang="en-US" sz="2000" dirty="0" smtClean="0"/>
                <a:t>Multi-channel synchronization</a:t>
              </a:r>
            </a:p>
            <a:p>
              <a:pPr marL="285750" indent="-285750">
                <a:buFont typeface="Arial" charset="0"/>
                <a:buChar char="•"/>
              </a:pPr>
              <a:endParaRPr lang="en-US" sz="1600" dirty="0"/>
            </a:p>
          </p:txBody>
        </p:sp>
      </p:grpSp>
      <p:grpSp>
        <p:nvGrpSpPr>
          <p:cNvPr id="101" name="Group 100"/>
          <p:cNvGrpSpPr/>
          <p:nvPr/>
        </p:nvGrpSpPr>
        <p:grpSpPr>
          <a:xfrm>
            <a:off x="4490578" y="3587088"/>
            <a:ext cx="3295731" cy="2246769"/>
            <a:chOff x="5843179" y="3415778"/>
            <a:chExt cx="3359766" cy="2666422"/>
          </a:xfrm>
        </p:grpSpPr>
        <p:sp>
          <p:nvSpPr>
            <p:cNvPr id="102" name="Rounded Rectangle 101"/>
            <p:cNvSpPr/>
            <p:nvPr/>
          </p:nvSpPr>
          <p:spPr>
            <a:xfrm>
              <a:off x="5843179" y="3415778"/>
              <a:ext cx="3330480" cy="2541974"/>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103" name="TextBox 102"/>
            <p:cNvSpPr txBox="1"/>
            <p:nvPr/>
          </p:nvSpPr>
          <p:spPr>
            <a:xfrm>
              <a:off x="5872465" y="3415778"/>
              <a:ext cx="3330480" cy="2666422"/>
            </a:xfrm>
            <a:prstGeom prst="rect">
              <a:avLst/>
            </a:prstGeom>
            <a:noFill/>
          </p:spPr>
          <p:txBody>
            <a:bodyPr wrap="square" rtlCol="0">
              <a:spAutoFit/>
            </a:bodyPr>
            <a:lstStyle/>
            <a:p>
              <a:pPr marL="285750" indent="-285750">
                <a:buFont typeface="Arial" charset="0"/>
                <a:buChar char="•"/>
              </a:pPr>
              <a:r>
                <a:rPr lang="en-US" sz="2000" dirty="0" smtClean="0"/>
                <a:t>Seamless support for heterogeneous compute nodes</a:t>
              </a:r>
            </a:p>
            <a:p>
              <a:pPr marL="285750" indent="-285750">
                <a:buFont typeface="Arial" charset="0"/>
                <a:buChar char="•"/>
              </a:pPr>
              <a:r>
                <a:rPr lang="en-US" sz="2000" dirty="0" smtClean="0"/>
                <a:t>Latency</a:t>
              </a:r>
            </a:p>
            <a:p>
              <a:pPr marL="285750" indent="-285750">
                <a:buFont typeface="Arial" charset="0"/>
                <a:buChar char="•"/>
              </a:pPr>
              <a:r>
                <a:rPr lang="en-US" sz="2000" dirty="0" smtClean="0"/>
                <a:t>Streaming</a:t>
              </a:r>
            </a:p>
            <a:p>
              <a:pPr marL="285750" indent="-285750">
                <a:buFont typeface="Arial" charset="0"/>
                <a:buChar char="•"/>
              </a:pPr>
              <a:r>
                <a:rPr lang="en-US" sz="2000" dirty="0" smtClean="0"/>
                <a:t>System Level abstraction</a:t>
              </a:r>
              <a:endParaRPr lang="en-US" sz="2000" dirty="0"/>
            </a:p>
          </p:txBody>
        </p:sp>
      </p:grpSp>
      <p:grpSp>
        <p:nvGrpSpPr>
          <p:cNvPr id="104" name="Group 103"/>
          <p:cNvGrpSpPr/>
          <p:nvPr/>
        </p:nvGrpSpPr>
        <p:grpSpPr>
          <a:xfrm>
            <a:off x="8244776" y="3587088"/>
            <a:ext cx="3267003" cy="2141905"/>
            <a:chOff x="5843179" y="3415778"/>
            <a:chExt cx="3330480" cy="2541972"/>
          </a:xfrm>
        </p:grpSpPr>
        <p:sp>
          <p:nvSpPr>
            <p:cNvPr id="105" name="Rounded Rectangle 104"/>
            <p:cNvSpPr/>
            <p:nvPr/>
          </p:nvSpPr>
          <p:spPr>
            <a:xfrm>
              <a:off x="5843179" y="3415778"/>
              <a:ext cx="3330480" cy="2541972"/>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106" name="TextBox 105"/>
            <p:cNvSpPr txBox="1"/>
            <p:nvPr/>
          </p:nvSpPr>
          <p:spPr>
            <a:xfrm>
              <a:off x="5843179" y="3497306"/>
              <a:ext cx="3330480" cy="1935896"/>
            </a:xfrm>
            <a:prstGeom prst="rect">
              <a:avLst/>
            </a:prstGeom>
            <a:noFill/>
          </p:spPr>
          <p:txBody>
            <a:bodyPr wrap="square" rtlCol="0">
              <a:spAutoFit/>
            </a:bodyPr>
            <a:lstStyle/>
            <a:p>
              <a:pPr marL="285750" indent="-285750">
                <a:buFont typeface="Arial" charset="0"/>
                <a:buChar char="•"/>
              </a:pPr>
              <a:r>
                <a:rPr lang="en-US" sz="2000" dirty="0" smtClean="0"/>
                <a:t>Deployment</a:t>
              </a:r>
            </a:p>
            <a:p>
              <a:pPr marL="285750" indent="-285750">
                <a:buFont typeface="Arial" charset="0"/>
                <a:buChar char="•"/>
              </a:pPr>
              <a:r>
                <a:rPr lang="en-US" sz="2000" dirty="0" smtClean="0"/>
                <a:t>Data storage</a:t>
              </a:r>
            </a:p>
            <a:p>
              <a:pPr marL="285750" indent="-285750">
                <a:buFont typeface="Arial" charset="0"/>
                <a:buChar char="•"/>
              </a:pPr>
              <a:r>
                <a:rPr lang="en-US" sz="2000" dirty="0" smtClean="0"/>
                <a:t>Software for data analytics and insight</a:t>
              </a:r>
            </a:p>
            <a:p>
              <a:pPr marL="285750" indent="-285750">
                <a:buFont typeface="Arial" charset="0"/>
                <a:buChar char="•"/>
              </a:pPr>
              <a:r>
                <a:rPr lang="en-US" sz="2000" dirty="0" smtClean="0"/>
                <a:t>Foster open ecosystem</a:t>
              </a:r>
            </a:p>
          </p:txBody>
        </p:sp>
      </p:grpSp>
      <p:sp>
        <p:nvSpPr>
          <p:cNvPr id="107" name="TextBox 106"/>
          <p:cNvSpPr txBox="1"/>
          <p:nvPr/>
        </p:nvSpPr>
        <p:spPr>
          <a:xfrm>
            <a:off x="837654" y="1947295"/>
            <a:ext cx="1586300" cy="666977"/>
          </a:xfrm>
          <a:prstGeom prst="rect">
            <a:avLst/>
          </a:prstGeom>
          <a:noFill/>
        </p:spPr>
        <p:txBody>
          <a:bodyPr wrap="square" rtlCol="0">
            <a:spAutoFit/>
          </a:bodyPr>
          <a:lstStyle/>
          <a:p>
            <a:pPr algn="ctr"/>
            <a:r>
              <a:rPr lang="en-US" sz="1867" smtClean="0"/>
              <a:t>Radio </a:t>
            </a:r>
            <a:r>
              <a:rPr lang="en-US" sz="1867" dirty="0"/>
              <a:t>Front Ends</a:t>
            </a:r>
          </a:p>
        </p:txBody>
      </p:sp>
      <p:sp>
        <p:nvSpPr>
          <p:cNvPr id="109" name="TextBox 108"/>
          <p:cNvSpPr txBox="1"/>
          <p:nvPr/>
        </p:nvSpPr>
        <p:spPr>
          <a:xfrm>
            <a:off x="9187989" y="1947295"/>
            <a:ext cx="2193157" cy="666977"/>
          </a:xfrm>
          <a:prstGeom prst="rect">
            <a:avLst/>
          </a:prstGeom>
          <a:noFill/>
        </p:spPr>
        <p:txBody>
          <a:bodyPr wrap="square" rtlCol="0">
            <a:spAutoFit/>
          </a:bodyPr>
          <a:lstStyle/>
          <a:p>
            <a:pPr algn="ctr"/>
            <a:r>
              <a:rPr lang="en-US" sz="1867" dirty="0" smtClean="0"/>
              <a:t>System Completion</a:t>
            </a:r>
            <a:endParaRPr lang="en-US" sz="1867" dirty="0"/>
          </a:p>
        </p:txBody>
      </p:sp>
    </p:spTree>
    <p:extLst>
      <p:ext uri="{BB962C8B-B14F-4D97-AF65-F5344CB8AC3E}">
        <p14:creationId xmlns:p14="http://schemas.microsoft.com/office/powerpoint/2010/main" val="205531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Signal Processing with LabVIEW</a:t>
            </a:r>
            <a:endParaRPr lang="it-IT" dirty="0"/>
          </a:p>
        </p:txBody>
      </p:sp>
      <p:pic>
        <p:nvPicPr>
          <p:cNvPr id="1026" name="Picture 2"/>
          <p:cNvPicPr>
            <a:picLocks noGrp="1" noChangeAspect="1" noChangeArrowheads="1"/>
          </p:cNvPicPr>
          <p:nvPr>
            <p:ph idx="1"/>
          </p:nvPr>
        </p:nvPicPr>
        <p:blipFill>
          <a:blip r:embed="rId4" cstate="print"/>
          <a:stretch>
            <a:fillRect/>
          </a:stretch>
        </p:blipFill>
        <p:spPr bwMode="auto">
          <a:xfrm>
            <a:off x="1997936" y="1244106"/>
            <a:ext cx="3609975" cy="2686050"/>
          </a:xfrm>
          <a:prstGeom prst="rect">
            <a:avLst/>
          </a:prstGeom>
          <a:noFill/>
          <a:ln w="9525">
            <a:noFill/>
            <a:miter lim="800000"/>
            <a:headEnd/>
            <a:tailEnd/>
          </a:ln>
        </p:spPr>
      </p:pic>
      <p:sp>
        <p:nvSpPr>
          <p:cNvPr id="4" name="Content Placeholder 3"/>
          <p:cNvSpPr>
            <a:spLocks noGrp="1"/>
          </p:cNvSpPr>
          <p:nvPr>
            <p:ph sz="half" idx="4294967295"/>
          </p:nvPr>
        </p:nvSpPr>
        <p:spPr>
          <a:xfrm>
            <a:off x="6858000" y="1165226"/>
            <a:ext cx="4542020" cy="2949574"/>
          </a:xfrm>
          <a:solidFill>
            <a:schemeClr val="bg1"/>
          </a:solidFill>
        </p:spPr>
        <p:txBody>
          <a:bodyPr>
            <a:noAutofit/>
          </a:bodyPr>
          <a:lstStyle/>
          <a:p>
            <a:r>
              <a:rPr lang="en-US" sz="1200" dirty="0"/>
              <a:t>DDCs / DUCs / Filtering / Channelization / Decimation</a:t>
            </a:r>
          </a:p>
          <a:p>
            <a:r>
              <a:rPr lang="en-US" sz="1200" dirty="0"/>
              <a:t>In-band power, adjacent-channel power, burst timing, BER, EVM, MER, ρ, and more</a:t>
            </a:r>
          </a:p>
          <a:p>
            <a:r>
              <a:rPr lang="en-US" sz="1200" dirty="0"/>
              <a:t>Advanced RF, spectral measurement, and modulation software</a:t>
            </a:r>
          </a:p>
          <a:p>
            <a:r>
              <a:rPr lang="en-US" sz="1200" dirty="0"/>
              <a:t>Custom modulation formats and channel coding and impairments</a:t>
            </a:r>
          </a:p>
          <a:p>
            <a:r>
              <a:rPr lang="en-US" sz="1200" dirty="0"/>
              <a:t>Wavelet and filter-bank design for short-duration signal characterization, noise reduction, and detrending</a:t>
            </a:r>
          </a:p>
          <a:p>
            <a:r>
              <a:rPr lang="en-US" sz="1200" dirty="0"/>
              <a:t>Time-frequency analysis -- analytical, graphical tools for signals with evolving frequency content</a:t>
            </a:r>
          </a:p>
          <a:p>
            <a:r>
              <a:rPr lang="en-US" sz="1200" dirty="0"/>
              <a:t>Time-series analysis -- statistical analysis for description, explanation, prediction, and control</a:t>
            </a:r>
          </a:p>
        </p:txBody>
      </p:sp>
      <p:pic>
        <p:nvPicPr>
          <p:cNvPr id="5" name="Picture 3"/>
          <p:cNvPicPr>
            <a:picLocks noChangeAspect="1" noChangeArrowheads="1"/>
          </p:cNvPicPr>
          <p:nvPr/>
        </p:nvPicPr>
        <p:blipFill>
          <a:blip r:embed="rId5" cstate="print"/>
          <a:srcRect/>
          <a:stretch>
            <a:fillRect/>
          </a:stretch>
        </p:blipFill>
        <p:spPr bwMode="auto">
          <a:xfrm>
            <a:off x="4527769" y="1106921"/>
            <a:ext cx="2160282" cy="2090408"/>
          </a:xfrm>
          <a:prstGeom prst="rect">
            <a:avLst/>
          </a:prstGeom>
          <a:noFill/>
          <a:ln w="9525">
            <a:noFill/>
            <a:miter lim="800000"/>
            <a:headEnd/>
            <a:tailEnd/>
          </a:ln>
        </p:spPr>
      </p:pic>
      <p:pic>
        <p:nvPicPr>
          <p:cNvPr id="12" name="Picture 11" descr="XilinxCores6.png"/>
          <p:cNvPicPr>
            <a:picLocks noChangeAspect="1"/>
          </p:cNvPicPr>
          <p:nvPr/>
        </p:nvPicPr>
        <p:blipFill>
          <a:blip r:embed="rId6" cstate="print"/>
          <a:srcRect/>
          <a:stretch>
            <a:fillRect/>
          </a:stretch>
        </p:blipFill>
        <p:spPr>
          <a:xfrm>
            <a:off x="4406814" y="4191756"/>
            <a:ext cx="3597868" cy="1472985"/>
          </a:xfrm>
          <a:prstGeom prst="roundRect">
            <a:avLst>
              <a:gd name="adj" fmla="val 5563"/>
            </a:avLst>
          </a:prstGeom>
        </p:spPr>
      </p:pic>
      <p:sp>
        <p:nvSpPr>
          <p:cNvPr id="3" name="Rectangle 2"/>
          <p:cNvSpPr/>
          <p:nvPr/>
        </p:nvSpPr>
        <p:spPr>
          <a:xfrm>
            <a:off x="2412641" y="5601984"/>
            <a:ext cx="7647345" cy="579646"/>
          </a:xfrm>
          <a:prstGeom prst="rect">
            <a:avLst/>
          </a:prstGeom>
        </p:spPr>
        <p:txBody>
          <a:bodyPr wrap="square">
            <a:spAutoFit/>
          </a:bodyPr>
          <a:lstStyle/>
          <a:p>
            <a:pPr defTabSz="914400" fontAlgn="base">
              <a:lnSpc>
                <a:spcPts val="3838"/>
              </a:lnSpc>
              <a:spcBef>
                <a:spcPct val="0"/>
              </a:spcBef>
              <a:spcAft>
                <a:spcPct val="0"/>
              </a:spcAft>
              <a:defRPr/>
            </a:pPr>
            <a:r>
              <a:rPr lang="en-US" sz="2000" i="1" kern="0" dirty="0"/>
              <a:t>Access Xilinx CORE Generator IP Libraries in </a:t>
            </a:r>
            <a:r>
              <a:rPr lang="en-US" sz="2000" i="1" kern="0" dirty="0" err="1"/>
              <a:t>LabVIEW</a:t>
            </a:r>
            <a:r>
              <a:rPr lang="en-US" sz="2000" i="1" kern="0" dirty="0"/>
              <a:t> FPGA</a:t>
            </a:r>
          </a:p>
        </p:txBody>
      </p:sp>
    </p:spTree>
    <p:custDataLst>
      <p:tags r:id="rId1"/>
    </p:custDataLst>
    <p:extLst>
      <p:ext uri="{BB962C8B-B14F-4D97-AF65-F5344CB8AC3E}">
        <p14:creationId xmlns:p14="http://schemas.microsoft.com/office/powerpoint/2010/main" val="7666683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a:xfrm>
            <a:off x="1" y="1106923"/>
            <a:ext cx="12191999" cy="47858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ounded Rectangle 26"/>
          <p:cNvSpPr/>
          <p:nvPr/>
        </p:nvSpPr>
        <p:spPr>
          <a:xfrm>
            <a:off x="4123924" y="-5155489"/>
            <a:ext cx="7401329" cy="1232448"/>
          </a:xfrm>
          <a:prstGeom prst="roundRect">
            <a:avLst>
              <a:gd name="adj" fmla="val 0"/>
            </a:avLst>
          </a:prstGeom>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smtClean="0"/>
              <a:t>Benefits of </a:t>
            </a:r>
            <a:r>
              <a:rPr lang="en-US" dirty="0" err="1" smtClean="0"/>
              <a:t>LabVIEW</a:t>
            </a:r>
            <a:r>
              <a:rPr lang="en-US" dirty="0" smtClean="0"/>
              <a:t> for Signal Processing</a:t>
            </a:r>
            <a:endParaRPr lang="en-US" dirty="0"/>
          </a:p>
        </p:txBody>
      </p:sp>
      <p:sp>
        <p:nvSpPr>
          <p:cNvPr id="22" name="TextBox 21"/>
          <p:cNvSpPr txBox="1"/>
          <p:nvPr/>
        </p:nvSpPr>
        <p:spPr>
          <a:xfrm>
            <a:off x="4123924" y="-5515393"/>
            <a:ext cx="7401328" cy="338554"/>
          </a:xfrm>
          <a:prstGeom prst="rect">
            <a:avLst/>
          </a:prstGeom>
          <a:solidFill>
            <a:schemeClr val="bg1">
              <a:lumMod val="75000"/>
            </a:schemeClr>
          </a:solidFill>
          <a:ln>
            <a:solidFill>
              <a:schemeClr val="bg1">
                <a:lumMod val="75000"/>
              </a:schemeClr>
            </a:solidFill>
          </a:ln>
        </p:spPr>
        <p:txBody>
          <a:bodyPr wrap="square" rtlCol="0">
            <a:spAutoFit/>
          </a:bodyPr>
          <a:lstStyle/>
          <a:p>
            <a:r>
              <a:rPr lang="en-US" sz="1600" dirty="0"/>
              <a:t>New Signal Processing Tools in </a:t>
            </a:r>
            <a:r>
              <a:rPr lang="en-US" sz="1600" dirty="0" err="1"/>
              <a:t>LabVIEW</a:t>
            </a:r>
            <a:r>
              <a:rPr lang="en-US" sz="1600" dirty="0"/>
              <a:t> Communications</a:t>
            </a:r>
          </a:p>
        </p:txBody>
      </p:sp>
      <p:sp>
        <p:nvSpPr>
          <p:cNvPr id="23" name="TextBox 22"/>
          <p:cNvSpPr txBox="1"/>
          <p:nvPr/>
        </p:nvSpPr>
        <p:spPr>
          <a:xfrm>
            <a:off x="4123923" y="-3608528"/>
            <a:ext cx="3382600" cy="338554"/>
          </a:xfrm>
          <a:prstGeom prst="rect">
            <a:avLst/>
          </a:prstGeom>
          <a:solidFill>
            <a:schemeClr val="bg1">
              <a:lumMod val="75000"/>
            </a:schemeClr>
          </a:solidFill>
          <a:ln>
            <a:solidFill>
              <a:schemeClr val="bg1">
                <a:lumMod val="75000"/>
              </a:schemeClr>
            </a:solidFill>
          </a:ln>
        </p:spPr>
        <p:txBody>
          <a:bodyPr wrap="square" rtlCol="0">
            <a:spAutoFit/>
          </a:bodyPr>
          <a:lstStyle/>
          <a:p>
            <a:r>
              <a:rPr lang="en-US" sz="1600" dirty="0"/>
              <a:t>Easy integration of C &amp; .m code</a:t>
            </a:r>
          </a:p>
        </p:txBody>
      </p:sp>
      <p:pic>
        <p:nvPicPr>
          <p:cNvPr id="24" name="Picture 23"/>
          <p:cNvPicPr>
            <a:picLocks noChangeAspect="1"/>
          </p:cNvPicPr>
          <p:nvPr/>
        </p:nvPicPr>
        <p:blipFill>
          <a:blip r:embed="rId3" cstate="print">
            <a:clrChange>
              <a:clrFrom>
                <a:srgbClr val="F7F7F7"/>
              </a:clrFrom>
              <a:clrTo>
                <a:srgbClr val="F7F7F7">
                  <a:alpha val="0"/>
                </a:srgbClr>
              </a:clrTo>
            </a:clrChange>
          </a:blip>
          <a:stretch>
            <a:fillRect/>
          </a:stretch>
        </p:blipFill>
        <p:spPr>
          <a:xfrm>
            <a:off x="5121404" y="-5072939"/>
            <a:ext cx="5406365" cy="1276124"/>
          </a:xfrm>
          <a:prstGeom prst="rect">
            <a:avLst/>
          </a:prstGeom>
        </p:spPr>
      </p:pic>
      <p:sp>
        <p:nvSpPr>
          <p:cNvPr id="26" name="TextBox 25"/>
          <p:cNvSpPr txBox="1"/>
          <p:nvPr/>
        </p:nvSpPr>
        <p:spPr>
          <a:xfrm>
            <a:off x="8142655" y="-3608529"/>
            <a:ext cx="3382597" cy="338554"/>
          </a:xfrm>
          <a:prstGeom prst="rect">
            <a:avLst/>
          </a:prstGeom>
          <a:noFill/>
          <a:ln>
            <a:noFill/>
          </a:ln>
        </p:spPr>
        <p:txBody>
          <a:bodyPr wrap="square" rtlCol="0">
            <a:spAutoFit/>
          </a:bodyPr>
          <a:lstStyle/>
          <a:p>
            <a:r>
              <a:rPr lang="en-US" sz="1600" dirty="0"/>
              <a:t>FPGA High-Level Synthesis</a:t>
            </a:r>
          </a:p>
        </p:txBody>
      </p:sp>
      <p:sp>
        <p:nvSpPr>
          <p:cNvPr id="9" name="Rectangle 8"/>
          <p:cNvSpPr/>
          <p:nvPr/>
        </p:nvSpPr>
        <p:spPr>
          <a:xfrm>
            <a:off x="943368" y="1346408"/>
            <a:ext cx="10291792" cy="666977"/>
          </a:xfrm>
          <a:prstGeom prst="rect">
            <a:avLst/>
          </a:prstGeom>
        </p:spPr>
        <p:txBody>
          <a:bodyPr wrap="square">
            <a:spAutoFit/>
          </a:bodyPr>
          <a:lstStyle/>
          <a:p>
            <a:r>
              <a:rPr lang="en-US" sz="1867" i="1" dirty="0" err="1"/>
              <a:t>LabVIEW</a:t>
            </a:r>
            <a:r>
              <a:rPr lang="en-US" sz="1867" i="1" dirty="0"/>
              <a:t> Communications has extensive and productive tools that allow you to create and reuse signal processing IP for multi-core processors and FPGAs – and do it faster!</a:t>
            </a:r>
          </a:p>
        </p:txBody>
      </p:sp>
      <p:grpSp>
        <p:nvGrpSpPr>
          <p:cNvPr id="12" name="Group 11"/>
          <p:cNvGrpSpPr/>
          <p:nvPr/>
        </p:nvGrpSpPr>
        <p:grpSpPr>
          <a:xfrm>
            <a:off x="505085" y="2473950"/>
            <a:ext cx="2654031" cy="2824853"/>
            <a:chOff x="448263" y="1800382"/>
            <a:chExt cx="1990523" cy="2118640"/>
          </a:xfrm>
        </p:grpSpPr>
        <p:sp>
          <p:nvSpPr>
            <p:cNvPr id="7" name="Rounded Rectangle 6"/>
            <p:cNvSpPr/>
            <p:nvPr/>
          </p:nvSpPr>
          <p:spPr>
            <a:xfrm>
              <a:off x="448263" y="1800382"/>
              <a:ext cx="1990523" cy="2118640"/>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6" name="TextBox 5"/>
            <p:cNvSpPr txBox="1"/>
            <p:nvPr/>
          </p:nvSpPr>
          <p:spPr>
            <a:xfrm>
              <a:off x="448263" y="1837463"/>
              <a:ext cx="1990523" cy="713465"/>
            </a:xfrm>
            <a:prstGeom prst="rect">
              <a:avLst/>
            </a:prstGeom>
            <a:noFill/>
          </p:spPr>
          <p:txBody>
            <a:bodyPr wrap="square" lIns="60960" rIns="60960" rtlCol="0">
              <a:spAutoFit/>
            </a:bodyPr>
            <a:lstStyle/>
            <a:p>
              <a:pPr algn="ctr" defTabSz="1219110">
                <a:spcBef>
                  <a:spcPts val="300"/>
                </a:spcBef>
                <a:buClr>
                  <a:schemeClr val="tx1"/>
                </a:buClr>
              </a:pPr>
              <a:r>
                <a:rPr lang="en-US" sz="1333" dirty="0"/>
                <a:t>FPGA programming through graphical high level synthesis (HLS) and IP containers for VHDL</a:t>
              </a:r>
            </a:p>
            <a:p>
              <a:pPr algn="ctr" defTabSz="1219110">
                <a:spcBef>
                  <a:spcPts val="300"/>
                </a:spcBef>
                <a:buClr>
                  <a:schemeClr val="tx1"/>
                </a:buClr>
              </a:pPr>
              <a:endParaRPr lang="en-CA" sz="1333" dirty="0">
                <a:solidFill>
                  <a:schemeClr val="tx1">
                    <a:lumMod val="85000"/>
                    <a:lumOff val="15000"/>
                  </a:schemeClr>
                </a:solidFill>
              </a:endParaRPr>
            </a:p>
          </p:txBody>
        </p:sp>
        <p:pic>
          <p:nvPicPr>
            <p:cNvPr id="25" name="Picture 24"/>
            <p:cNvPicPr>
              <a:picLocks noChangeAspect="1"/>
            </p:cNvPicPr>
            <p:nvPr/>
          </p:nvPicPr>
          <p:blipFill>
            <a:blip r:embed="rId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533117" y="2521019"/>
              <a:ext cx="1753559" cy="1082947"/>
            </a:xfrm>
            <a:prstGeom prst="rect">
              <a:avLst/>
            </a:prstGeom>
          </p:spPr>
        </p:pic>
      </p:grpSp>
      <p:grpSp>
        <p:nvGrpSpPr>
          <p:cNvPr id="11" name="Group 10"/>
          <p:cNvGrpSpPr/>
          <p:nvPr/>
        </p:nvGrpSpPr>
        <p:grpSpPr>
          <a:xfrm>
            <a:off x="3341529" y="2473950"/>
            <a:ext cx="2654031" cy="2824853"/>
            <a:chOff x="2689971" y="1800382"/>
            <a:chExt cx="1990523" cy="2118640"/>
          </a:xfrm>
        </p:grpSpPr>
        <p:sp>
          <p:nvSpPr>
            <p:cNvPr id="29" name="Rounded Rectangle 28"/>
            <p:cNvSpPr/>
            <p:nvPr/>
          </p:nvSpPr>
          <p:spPr>
            <a:xfrm>
              <a:off x="2689971" y="1800382"/>
              <a:ext cx="1990523" cy="2118640"/>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33" name="TextBox 32"/>
            <p:cNvSpPr txBox="1"/>
            <p:nvPr/>
          </p:nvSpPr>
          <p:spPr>
            <a:xfrm>
              <a:off x="2704231" y="1837463"/>
              <a:ext cx="1976263" cy="530771"/>
            </a:xfrm>
            <a:prstGeom prst="rect">
              <a:avLst/>
            </a:prstGeom>
            <a:noFill/>
          </p:spPr>
          <p:txBody>
            <a:bodyPr wrap="square" rIns="121920" rtlCol="0">
              <a:spAutoFit/>
            </a:bodyPr>
            <a:lstStyle/>
            <a:p>
              <a:pPr algn="ctr"/>
              <a:r>
                <a:rPr lang="en-US" sz="1333" dirty="0" err="1"/>
                <a:t>Multirate</a:t>
              </a:r>
              <a:r>
                <a:rPr lang="en-US" sz="1333" dirty="0"/>
                <a:t> Diagram with for more intuitive DSP algorithm design</a:t>
              </a:r>
            </a:p>
          </p:txBody>
        </p:sp>
        <p:pic>
          <p:nvPicPr>
            <p:cNvPr id="20" name="Picture 19"/>
            <p:cNvPicPr>
              <a:picLocks noChangeAspect="1"/>
            </p:cNvPicPr>
            <p:nvPr/>
          </p:nvPicPr>
          <p:blipFill rotWithShape="1">
            <a:blip r:embed="rId5" cstate="print">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2697304" y="2647809"/>
              <a:ext cx="1956122" cy="934534"/>
            </a:xfrm>
            <a:prstGeom prst="rect">
              <a:avLst/>
            </a:prstGeom>
          </p:spPr>
        </p:pic>
      </p:grpSp>
      <p:grpSp>
        <p:nvGrpSpPr>
          <p:cNvPr id="13" name="Group 12"/>
          <p:cNvGrpSpPr/>
          <p:nvPr/>
        </p:nvGrpSpPr>
        <p:grpSpPr>
          <a:xfrm>
            <a:off x="6158959" y="2473950"/>
            <a:ext cx="2654031" cy="2824853"/>
            <a:chOff x="4873178" y="1800382"/>
            <a:chExt cx="1990523" cy="2118640"/>
          </a:xfrm>
        </p:grpSpPr>
        <p:grpSp>
          <p:nvGrpSpPr>
            <p:cNvPr id="37" name="Group 36"/>
            <p:cNvGrpSpPr/>
            <p:nvPr/>
          </p:nvGrpSpPr>
          <p:grpSpPr>
            <a:xfrm>
              <a:off x="4873178" y="1800382"/>
              <a:ext cx="1990523" cy="2118640"/>
              <a:chOff x="2689971" y="1800382"/>
              <a:chExt cx="1990523" cy="2118640"/>
            </a:xfrm>
          </p:grpSpPr>
          <p:sp>
            <p:nvSpPr>
              <p:cNvPr id="38" name="Rounded Rectangle 37"/>
              <p:cNvSpPr/>
              <p:nvPr/>
            </p:nvSpPr>
            <p:spPr>
              <a:xfrm>
                <a:off x="2689971" y="1800382"/>
                <a:ext cx="1990523" cy="2118640"/>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39" name="TextBox 38"/>
              <p:cNvSpPr txBox="1"/>
              <p:nvPr/>
            </p:nvSpPr>
            <p:spPr>
              <a:xfrm>
                <a:off x="2704231" y="1837463"/>
                <a:ext cx="1976263" cy="376930"/>
              </a:xfrm>
              <a:prstGeom prst="rect">
                <a:avLst/>
              </a:prstGeom>
              <a:noFill/>
            </p:spPr>
            <p:txBody>
              <a:bodyPr wrap="square" rIns="121920" rtlCol="0">
                <a:spAutoFit/>
              </a:bodyPr>
              <a:lstStyle/>
              <a:p>
                <a:pPr algn="ctr"/>
                <a:r>
                  <a:rPr lang="en-US" sz="1333" dirty="0"/>
                  <a:t>Floating to fixed point conversion utilities</a:t>
                </a:r>
              </a:p>
            </p:txBody>
          </p:sp>
        </p:grpSp>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9554" y="2620676"/>
              <a:ext cx="1760155" cy="1109536"/>
            </a:xfrm>
            <a:prstGeom prst="rect">
              <a:avLst/>
            </a:prstGeom>
          </p:spPr>
        </p:pic>
      </p:grpSp>
      <p:grpSp>
        <p:nvGrpSpPr>
          <p:cNvPr id="14" name="Group 13"/>
          <p:cNvGrpSpPr/>
          <p:nvPr/>
        </p:nvGrpSpPr>
        <p:grpSpPr>
          <a:xfrm>
            <a:off x="8976389" y="2473950"/>
            <a:ext cx="2654031" cy="2824853"/>
            <a:chOff x="6986936" y="1786014"/>
            <a:chExt cx="1990523" cy="2118640"/>
          </a:xfrm>
        </p:grpSpPr>
        <p:grpSp>
          <p:nvGrpSpPr>
            <p:cNvPr id="42" name="Group 41"/>
            <p:cNvGrpSpPr/>
            <p:nvPr/>
          </p:nvGrpSpPr>
          <p:grpSpPr>
            <a:xfrm>
              <a:off x="6986936" y="1786014"/>
              <a:ext cx="1990523" cy="2118640"/>
              <a:chOff x="2689971" y="1800382"/>
              <a:chExt cx="1990523" cy="2118640"/>
            </a:xfrm>
          </p:grpSpPr>
          <p:sp>
            <p:nvSpPr>
              <p:cNvPr id="44" name="Rounded Rectangle 43"/>
              <p:cNvSpPr/>
              <p:nvPr/>
            </p:nvSpPr>
            <p:spPr>
              <a:xfrm>
                <a:off x="2689971" y="1800382"/>
                <a:ext cx="1990523" cy="2118640"/>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45" name="TextBox 44"/>
              <p:cNvSpPr txBox="1"/>
              <p:nvPr/>
            </p:nvSpPr>
            <p:spPr>
              <a:xfrm>
                <a:off x="2689971" y="1837463"/>
                <a:ext cx="1990523" cy="376930"/>
              </a:xfrm>
              <a:prstGeom prst="rect">
                <a:avLst/>
              </a:prstGeom>
              <a:noFill/>
            </p:spPr>
            <p:txBody>
              <a:bodyPr wrap="square" rIns="121920" rtlCol="0">
                <a:spAutoFit/>
              </a:bodyPr>
              <a:lstStyle/>
              <a:p>
                <a:pPr algn="ctr"/>
                <a:r>
                  <a:rPr lang="en-US" sz="1333" dirty="0"/>
                  <a:t>Import compiled C/C++ code and </a:t>
                </a:r>
                <a:r>
                  <a:rPr lang="en-US" sz="1333"/>
                  <a:t>natively compile .m IP</a:t>
                </a:r>
              </a:p>
            </p:txBody>
          </p:sp>
        </p:grpSp>
        <p:pic>
          <p:nvPicPr>
            <p:cNvPr id="5" name="Picture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79536" y="2456497"/>
              <a:ext cx="1732951" cy="1317157"/>
            </a:xfrm>
            <a:prstGeom prst="rect">
              <a:avLst/>
            </a:prstGeom>
          </p:spPr>
        </p:pic>
      </p:grpSp>
    </p:spTree>
    <p:extLst>
      <p:ext uri="{BB962C8B-B14F-4D97-AF65-F5344CB8AC3E}">
        <p14:creationId xmlns:p14="http://schemas.microsoft.com/office/powerpoint/2010/main" val="48031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PXI Spectrum Monitoring Options</a:t>
            </a:r>
            <a:endParaRPr lang="en-US" dirty="0"/>
          </a:p>
        </p:txBody>
      </p:sp>
      <p:sp>
        <p:nvSpPr>
          <p:cNvPr id="6" name="TextBox 5"/>
          <p:cNvSpPr txBox="1"/>
          <p:nvPr/>
        </p:nvSpPr>
        <p:spPr>
          <a:xfrm>
            <a:off x="7208130" y="1694823"/>
            <a:ext cx="3869264" cy="461665"/>
          </a:xfrm>
          <a:prstGeom prst="rect">
            <a:avLst/>
          </a:prstGeom>
          <a:noFill/>
        </p:spPr>
        <p:txBody>
          <a:bodyPr wrap="none" rtlCol="0">
            <a:spAutoFit/>
          </a:bodyPr>
          <a:lstStyle/>
          <a:p>
            <a:r>
              <a:rPr lang="en-US" sz="2400" smtClean="0"/>
              <a:t>PXI </a:t>
            </a:r>
            <a:r>
              <a:rPr lang="en-US" sz="2400" dirty="0" smtClean="0"/>
              <a:t>Vector </a:t>
            </a:r>
            <a:r>
              <a:rPr lang="en-US" sz="2400" smtClean="0"/>
              <a:t>Signal Analyzers</a:t>
            </a:r>
            <a:endParaRPr lang="en-US" sz="2400" dirty="0"/>
          </a:p>
        </p:txBody>
      </p:sp>
      <p:pic>
        <p:nvPicPr>
          <p:cNvPr id="7" name="Picture 6" descr="RTSA Chassi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3912" y="2462312"/>
            <a:ext cx="3873482" cy="163060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571" y="2279599"/>
            <a:ext cx="4073751" cy="2214075"/>
          </a:xfrm>
          <a:prstGeom prst="rect">
            <a:avLst/>
          </a:prstGeom>
        </p:spPr>
      </p:pic>
      <p:sp>
        <p:nvSpPr>
          <p:cNvPr id="9" name="TextBox 8"/>
          <p:cNvSpPr txBox="1"/>
          <p:nvPr/>
        </p:nvSpPr>
        <p:spPr>
          <a:xfrm>
            <a:off x="1565877" y="1694824"/>
            <a:ext cx="2698944" cy="461665"/>
          </a:xfrm>
          <a:prstGeom prst="rect">
            <a:avLst/>
          </a:prstGeom>
          <a:noFill/>
        </p:spPr>
        <p:txBody>
          <a:bodyPr wrap="none" rtlCol="0">
            <a:spAutoFit/>
          </a:bodyPr>
          <a:lstStyle/>
          <a:p>
            <a:r>
              <a:rPr lang="en-US" sz="2400" dirty="0" err="1" smtClean="0"/>
              <a:t>FlexRIO</a:t>
            </a:r>
            <a:r>
              <a:rPr lang="en-US" sz="2400" dirty="0" smtClean="0"/>
              <a:t> Receivers</a:t>
            </a:r>
            <a:endParaRPr lang="en-US" sz="2400" dirty="0"/>
          </a:p>
        </p:txBody>
      </p:sp>
      <p:sp>
        <p:nvSpPr>
          <p:cNvPr id="3" name="TextBox 2"/>
          <p:cNvSpPr txBox="1"/>
          <p:nvPr/>
        </p:nvSpPr>
        <p:spPr>
          <a:xfrm>
            <a:off x="1010571" y="4616784"/>
            <a:ext cx="4583235" cy="1200329"/>
          </a:xfrm>
          <a:prstGeom prst="rect">
            <a:avLst/>
          </a:prstGeom>
          <a:noFill/>
        </p:spPr>
        <p:txBody>
          <a:bodyPr wrap="square" rtlCol="0">
            <a:spAutoFit/>
          </a:bodyPr>
          <a:lstStyle/>
          <a:p>
            <a:pPr marL="285750" indent="-285750">
              <a:buFont typeface="Arial" charset="0"/>
              <a:buChar char="•"/>
            </a:pPr>
            <a:r>
              <a:rPr lang="en-US" dirty="0" smtClean="0"/>
              <a:t>Lowest cost</a:t>
            </a:r>
          </a:p>
          <a:p>
            <a:pPr marL="285750" indent="-285750">
              <a:buFont typeface="Arial" charset="0"/>
              <a:buChar char="•"/>
            </a:pPr>
            <a:r>
              <a:rPr lang="en-US" dirty="0" smtClean="0"/>
              <a:t>PXI &amp; embedded form factor</a:t>
            </a:r>
          </a:p>
          <a:p>
            <a:pPr marL="285750" indent="-285750">
              <a:buFont typeface="Arial" charset="0"/>
              <a:buChar char="•"/>
            </a:pPr>
            <a:r>
              <a:rPr lang="en-US" dirty="0" smtClean="0"/>
              <a:t>Direct conversion receivers up to 6 GHz</a:t>
            </a:r>
          </a:p>
          <a:p>
            <a:pPr marL="285750" indent="-285750">
              <a:buFont typeface="Arial" charset="0"/>
              <a:buChar char="•"/>
            </a:pPr>
            <a:endParaRPr lang="en-US" dirty="0"/>
          </a:p>
        </p:txBody>
      </p:sp>
      <p:sp>
        <p:nvSpPr>
          <p:cNvPr id="10" name="TextBox 9"/>
          <p:cNvSpPr txBox="1"/>
          <p:nvPr/>
        </p:nvSpPr>
        <p:spPr>
          <a:xfrm>
            <a:off x="6898891" y="4616784"/>
            <a:ext cx="4583235" cy="1200329"/>
          </a:xfrm>
          <a:prstGeom prst="rect">
            <a:avLst/>
          </a:prstGeom>
          <a:noFill/>
        </p:spPr>
        <p:txBody>
          <a:bodyPr wrap="square" rtlCol="0">
            <a:spAutoFit/>
          </a:bodyPr>
          <a:lstStyle/>
          <a:p>
            <a:pPr marL="285750" indent="-285750">
              <a:buFont typeface="Arial" charset="0"/>
              <a:buChar char="•"/>
            </a:pPr>
            <a:r>
              <a:rPr lang="en-US" dirty="0" smtClean="0"/>
              <a:t>Highest performance</a:t>
            </a:r>
          </a:p>
          <a:p>
            <a:pPr marL="285750" indent="-285750">
              <a:buFont typeface="Arial" charset="0"/>
              <a:buChar char="•"/>
            </a:pPr>
            <a:r>
              <a:rPr lang="en-US" dirty="0" smtClean="0"/>
              <a:t>PXI form factor only</a:t>
            </a:r>
          </a:p>
          <a:p>
            <a:pPr marL="285750" indent="-285750">
              <a:buFont typeface="Arial" charset="0"/>
              <a:buChar char="•"/>
            </a:pPr>
            <a:r>
              <a:rPr lang="en-US" dirty="0" smtClean="0"/>
              <a:t>Heterodyne receivers up to 26.5 GHz</a:t>
            </a:r>
          </a:p>
          <a:p>
            <a:pPr marL="285750" indent="-285750">
              <a:buFont typeface="Arial" charset="0"/>
              <a:buChar char="•"/>
            </a:pPr>
            <a:endParaRPr lang="en-US" dirty="0"/>
          </a:p>
        </p:txBody>
      </p:sp>
    </p:spTree>
    <p:extLst>
      <p:ext uri="{BB962C8B-B14F-4D97-AF65-F5344CB8AC3E}">
        <p14:creationId xmlns:p14="http://schemas.microsoft.com/office/powerpoint/2010/main" val="17268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chor="t"/>
          <a:lstStyle/>
          <a:p>
            <a:pPr eaLnBrk="1" hangingPunct="1"/>
            <a:r>
              <a:rPr lang="en-US" dirty="0" smtClean="0"/>
              <a:t>PXIe-5667 vs PXIe-5668R</a:t>
            </a:r>
            <a:endParaRPr lang="en-US" dirty="0"/>
          </a:p>
        </p:txBody>
      </p:sp>
      <p:graphicFrame>
        <p:nvGraphicFramePr>
          <p:cNvPr id="25" name="Table 24"/>
          <p:cNvGraphicFramePr>
            <a:graphicFrameLocks noGrp="1"/>
          </p:cNvGraphicFramePr>
          <p:nvPr>
            <p:extLst/>
          </p:nvPr>
        </p:nvGraphicFramePr>
        <p:xfrm>
          <a:off x="604467" y="1254525"/>
          <a:ext cx="5420293" cy="4533614"/>
        </p:xfrm>
        <a:graphic>
          <a:graphicData uri="http://schemas.openxmlformats.org/drawingml/2006/table">
            <a:tbl>
              <a:tblPr firstRow="1" bandRow="1">
                <a:tableStyleId>{5C22544A-7EE6-4342-B048-85BDC9FD1C3A}</a:tableStyleId>
              </a:tblPr>
              <a:tblGrid>
                <a:gridCol w="1800034">
                  <a:extLst>
                    <a:ext uri="{9D8B030D-6E8A-4147-A177-3AD203B41FA5}">
                      <a16:colId xmlns:a16="http://schemas.microsoft.com/office/drawing/2014/main" val="20000"/>
                    </a:ext>
                  </a:extLst>
                </a:gridCol>
                <a:gridCol w="1949837">
                  <a:extLst>
                    <a:ext uri="{9D8B030D-6E8A-4147-A177-3AD203B41FA5}">
                      <a16:colId xmlns:a16="http://schemas.microsoft.com/office/drawing/2014/main" val="20001"/>
                    </a:ext>
                  </a:extLst>
                </a:gridCol>
                <a:gridCol w="1670422">
                  <a:extLst>
                    <a:ext uri="{9D8B030D-6E8A-4147-A177-3AD203B41FA5}">
                      <a16:colId xmlns:a16="http://schemas.microsoft.com/office/drawing/2014/main" val="20002"/>
                    </a:ext>
                  </a:extLst>
                </a:gridCol>
              </a:tblGrid>
              <a:tr h="402245">
                <a:tc>
                  <a:txBody>
                    <a:bodyPr/>
                    <a:lstStyle/>
                    <a:p>
                      <a:pPr algn="ctr"/>
                      <a:r>
                        <a:rPr lang="en-US" sz="1600" dirty="0" smtClean="0"/>
                        <a:t>Characteristics</a:t>
                      </a:r>
                      <a:endParaRPr lang="en-US" sz="1600" dirty="0">
                        <a:solidFill>
                          <a:schemeClr val="bg1"/>
                        </a:solidFill>
                      </a:endParaRPr>
                    </a:p>
                  </a:txBody>
                  <a:tcPr/>
                </a:tc>
                <a:tc>
                  <a:txBody>
                    <a:bodyPr/>
                    <a:lstStyle/>
                    <a:p>
                      <a:pPr algn="ctr"/>
                      <a:r>
                        <a:rPr lang="en-US" sz="1600" dirty="0" smtClean="0"/>
                        <a:t>PXIe-5667</a:t>
                      </a:r>
                      <a:endParaRPr lang="en-US" sz="1600" dirty="0">
                        <a:solidFill>
                          <a:schemeClr val="bg1"/>
                        </a:solidFill>
                      </a:endParaRPr>
                    </a:p>
                  </a:txBody>
                  <a:tcPr/>
                </a:tc>
                <a:tc>
                  <a:txBody>
                    <a:bodyPr/>
                    <a:lstStyle/>
                    <a:p>
                      <a:pPr algn="ctr"/>
                      <a:r>
                        <a:rPr lang="en-US" sz="1600" dirty="0" smtClean="0"/>
                        <a:t>PXIe-5668R</a:t>
                      </a:r>
                      <a:endParaRPr lang="en-US" sz="1600" dirty="0">
                        <a:solidFill>
                          <a:schemeClr val="bg1"/>
                        </a:solidFill>
                      </a:endParaRPr>
                    </a:p>
                  </a:txBody>
                  <a:tcPr/>
                </a:tc>
                <a:extLst>
                  <a:ext uri="{0D108BD9-81ED-4DB2-BD59-A6C34878D82A}">
                    <a16:rowId xmlns:a16="http://schemas.microsoft.com/office/drawing/2014/main" val="10000"/>
                  </a:ext>
                </a:extLst>
              </a:tr>
              <a:tr h="669863">
                <a:tc>
                  <a:txBody>
                    <a:bodyPr/>
                    <a:lstStyle/>
                    <a:p>
                      <a:r>
                        <a:rPr lang="en-US" sz="1600" dirty="0" smtClean="0"/>
                        <a:t>Frequency Range</a:t>
                      </a:r>
                      <a:endParaRPr lang="en-US" sz="1600" dirty="0">
                        <a:solidFill>
                          <a:schemeClr val="tx1"/>
                        </a:solidFill>
                      </a:endParaRPr>
                    </a:p>
                  </a:txBody>
                  <a:tcPr/>
                </a:tc>
                <a:tc>
                  <a:txBody>
                    <a:bodyPr/>
                    <a:lstStyle/>
                    <a:p>
                      <a:pPr algn="ctr"/>
                      <a:r>
                        <a:rPr lang="en-US" sz="1600" dirty="0" smtClean="0"/>
                        <a:t>20 Hz  - 3.6</a:t>
                      </a:r>
                      <a:r>
                        <a:rPr lang="en-US" sz="1600" baseline="0" dirty="0" smtClean="0"/>
                        <a:t>  GHz</a:t>
                      </a:r>
                    </a:p>
                    <a:p>
                      <a:pPr algn="ctr"/>
                      <a:r>
                        <a:rPr lang="en-US" sz="1600" baseline="0" dirty="0" smtClean="0"/>
                        <a:t>20 Hz  - </a:t>
                      </a:r>
                      <a:r>
                        <a:rPr lang="en-US" sz="1600" dirty="0" smtClean="0"/>
                        <a:t>7.0 GHz</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a:t>
                      </a:r>
                      <a:r>
                        <a:rPr lang="en-US" sz="1600" baseline="0" dirty="0" smtClean="0"/>
                        <a:t> M</a:t>
                      </a:r>
                      <a:r>
                        <a:rPr lang="en-US" sz="1600" dirty="0" smtClean="0"/>
                        <a:t>Hz – 26.5 GHz</a:t>
                      </a:r>
                      <a:endParaRPr lang="en-US" sz="1600" dirty="0" smtClean="0">
                        <a:solidFill>
                          <a:schemeClr val="tx1"/>
                        </a:solidFill>
                      </a:endParaRPr>
                    </a:p>
                  </a:txBody>
                  <a:tcPr/>
                </a:tc>
                <a:extLst>
                  <a:ext uri="{0D108BD9-81ED-4DB2-BD59-A6C34878D82A}">
                    <a16:rowId xmlns:a16="http://schemas.microsoft.com/office/drawing/2014/main" val="10001"/>
                  </a:ext>
                </a:extLst>
              </a:tr>
              <a:tr h="402245">
                <a:tc>
                  <a:txBody>
                    <a:bodyPr/>
                    <a:lstStyle/>
                    <a:p>
                      <a:r>
                        <a:rPr lang="en-US" sz="1600" dirty="0" smtClean="0"/>
                        <a:t>Preselection</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Sub-octave Filters</a:t>
                      </a:r>
                      <a:endParaRPr lang="en-US" sz="1600" dirty="0" smtClean="0">
                        <a:solidFill>
                          <a:schemeClr val="tx1"/>
                        </a:solidFill>
                      </a:endParaRPr>
                    </a:p>
                  </a:txBody>
                  <a:tcPr/>
                </a:tc>
                <a:tc>
                  <a:txBody>
                    <a:bodyPr/>
                    <a:lstStyle/>
                    <a:p>
                      <a:pPr algn="ctr"/>
                      <a:r>
                        <a:rPr lang="en-US" sz="1600" dirty="0" smtClean="0">
                          <a:solidFill>
                            <a:schemeClr val="dk1"/>
                          </a:solidFill>
                        </a:rPr>
                        <a:t>50 MHz BW YTF</a:t>
                      </a:r>
                      <a:endParaRPr lang="en-US" sz="1600" dirty="0">
                        <a:solidFill>
                          <a:schemeClr val="tx1"/>
                        </a:solidFill>
                      </a:endParaRPr>
                    </a:p>
                  </a:txBody>
                  <a:tcPr/>
                </a:tc>
                <a:extLst>
                  <a:ext uri="{0D108BD9-81ED-4DB2-BD59-A6C34878D82A}">
                    <a16:rowId xmlns:a16="http://schemas.microsoft.com/office/drawing/2014/main" val="10002"/>
                  </a:ext>
                </a:extLst>
              </a:tr>
              <a:tr h="694286">
                <a:tc>
                  <a:txBody>
                    <a:bodyPr/>
                    <a:lstStyle/>
                    <a:p>
                      <a:r>
                        <a:rPr lang="en-US" sz="1600" dirty="0" smtClean="0"/>
                        <a:t>Noise Figure</a:t>
                      </a:r>
                      <a:endParaRPr lang="en-US" sz="1600" dirty="0">
                        <a:solidFill>
                          <a:schemeClr val="tx1"/>
                        </a:solidFill>
                      </a:endParaRPr>
                    </a:p>
                  </a:txBody>
                  <a:tcPr/>
                </a:tc>
                <a:tc>
                  <a:txBody>
                    <a:bodyPr/>
                    <a:lstStyle/>
                    <a:p>
                      <a:pPr algn="ctr"/>
                      <a:r>
                        <a:rPr lang="en-US" sz="1600" dirty="0" smtClean="0"/>
                        <a:t>12 dB &lt; 3 GHz</a:t>
                      </a:r>
                    </a:p>
                    <a:p>
                      <a:pPr algn="ctr"/>
                      <a:r>
                        <a:rPr lang="en-US" sz="1600" dirty="0" smtClean="0"/>
                        <a:t>14 dB &lt; 7 GHz</a:t>
                      </a:r>
                      <a:endParaRPr lang="en-US" sz="1600" dirty="0">
                        <a:solidFill>
                          <a:schemeClr val="tx1"/>
                        </a:solidFill>
                      </a:endParaRPr>
                    </a:p>
                  </a:txBody>
                  <a:tcPr/>
                </a:tc>
                <a:tc>
                  <a:txBody>
                    <a:bodyPr/>
                    <a:lstStyle/>
                    <a:p>
                      <a:pPr algn="ctr"/>
                      <a:r>
                        <a:rPr lang="en-US" sz="1600" dirty="0" smtClean="0"/>
                        <a:t>5 dB* &lt;10GHz</a:t>
                      </a:r>
                    </a:p>
                    <a:p>
                      <a:pPr algn="ctr"/>
                      <a:r>
                        <a:rPr lang="en-US" sz="1600" dirty="0" smtClean="0">
                          <a:solidFill>
                            <a:schemeClr val="tx1"/>
                          </a:solidFill>
                        </a:rPr>
                        <a:t>9 dB* &lt; 20GHz</a:t>
                      </a:r>
                      <a:endParaRPr lang="en-US" sz="1600" dirty="0">
                        <a:solidFill>
                          <a:schemeClr val="tx1"/>
                        </a:solidFill>
                      </a:endParaRPr>
                    </a:p>
                  </a:txBody>
                  <a:tcPr/>
                </a:tc>
                <a:extLst>
                  <a:ext uri="{0D108BD9-81ED-4DB2-BD59-A6C34878D82A}">
                    <a16:rowId xmlns:a16="http://schemas.microsoft.com/office/drawing/2014/main" val="10004"/>
                  </a:ext>
                </a:extLst>
              </a:tr>
              <a:tr h="402245">
                <a:tc>
                  <a:txBody>
                    <a:bodyPr/>
                    <a:lstStyle/>
                    <a:p>
                      <a:r>
                        <a:rPr lang="en-US" sz="1600" dirty="0" smtClean="0"/>
                        <a:t>Second Harmonic</a:t>
                      </a:r>
                      <a:r>
                        <a:rPr lang="en-US" sz="1600" baseline="0" dirty="0" smtClean="0"/>
                        <a:t> Intercept</a:t>
                      </a:r>
                      <a:endParaRPr lang="en-US" sz="1600" dirty="0">
                        <a:solidFill>
                          <a:schemeClr val="tx1"/>
                        </a:solidFill>
                      </a:endParaRPr>
                    </a:p>
                  </a:txBody>
                  <a:tcPr/>
                </a:tc>
                <a:tc>
                  <a:txBody>
                    <a:bodyPr/>
                    <a:lstStyle/>
                    <a:p>
                      <a:pPr algn="ctr"/>
                      <a:r>
                        <a:rPr lang="en-US" sz="1600" dirty="0" smtClean="0"/>
                        <a:t>&gt;+80 dBm</a:t>
                      </a:r>
                      <a:endParaRPr lang="en-US" sz="1600" dirty="0">
                        <a:solidFill>
                          <a:schemeClr val="tx1"/>
                        </a:solidFill>
                      </a:endParaRPr>
                    </a:p>
                  </a:txBody>
                  <a:tcPr/>
                </a:tc>
                <a:tc>
                  <a:txBody>
                    <a:bodyPr/>
                    <a:lstStyle/>
                    <a:p>
                      <a:pPr algn="ctr"/>
                      <a:r>
                        <a:rPr lang="en-US" sz="1600" dirty="0" smtClean="0"/>
                        <a:t>&gt;+60 </a:t>
                      </a:r>
                      <a:r>
                        <a:rPr lang="en-US" sz="1600" dirty="0" err="1" smtClean="0"/>
                        <a:t>dBM</a:t>
                      </a:r>
                      <a:endParaRPr lang="en-US" sz="1600" dirty="0">
                        <a:solidFill>
                          <a:schemeClr val="tx1"/>
                        </a:solidFill>
                      </a:endParaRPr>
                    </a:p>
                  </a:txBody>
                  <a:tcPr/>
                </a:tc>
                <a:extLst>
                  <a:ext uri="{0D108BD9-81ED-4DB2-BD59-A6C34878D82A}">
                    <a16:rowId xmlns:a16="http://schemas.microsoft.com/office/drawing/2014/main" val="10005"/>
                  </a:ext>
                </a:extLst>
              </a:tr>
              <a:tr h="402245">
                <a:tc>
                  <a:txBody>
                    <a:bodyPr/>
                    <a:lstStyle/>
                    <a:p>
                      <a:r>
                        <a:rPr lang="en-US" sz="1600" dirty="0" smtClean="0"/>
                        <a:t>IP3</a:t>
                      </a:r>
                      <a:endParaRPr lang="en-US" sz="1600" dirty="0">
                        <a:solidFill>
                          <a:schemeClr val="tx1"/>
                        </a:solidFill>
                      </a:endParaRPr>
                    </a:p>
                  </a:txBody>
                  <a:tcPr/>
                </a:tc>
                <a:tc>
                  <a:txBody>
                    <a:bodyPr/>
                    <a:lstStyle/>
                    <a:p>
                      <a:pPr algn="ctr"/>
                      <a:r>
                        <a:rPr lang="en-US" sz="1600" dirty="0" smtClean="0"/>
                        <a:t>&gt;+17 dBm</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dk1"/>
                          </a:solidFill>
                        </a:rPr>
                        <a:t>&gt;+20</a:t>
                      </a:r>
                      <a:r>
                        <a:rPr lang="en-US" sz="1600" baseline="0" dirty="0" smtClean="0">
                          <a:solidFill>
                            <a:schemeClr val="dk1"/>
                          </a:solidFill>
                        </a:rPr>
                        <a:t> </a:t>
                      </a:r>
                      <a:r>
                        <a:rPr lang="en-US" sz="1600" baseline="0" dirty="0" err="1" smtClean="0">
                          <a:solidFill>
                            <a:schemeClr val="dk1"/>
                          </a:solidFill>
                        </a:rPr>
                        <a:t>dBm</a:t>
                      </a:r>
                      <a:endParaRPr lang="en-US" sz="1600" dirty="0" smtClean="0">
                        <a:solidFill>
                          <a:schemeClr val="tx1"/>
                        </a:solidFill>
                      </a:endParaRPr>
                    </a:p>
                  </a:txBody>
                  <a:tcPr/>
                </a:tc>
                <a:extLst>
                  <a:ext uri="{0D108BD9-81ED-4DB2-BD59-A6C34878D82A}">
                    <a16:rowId xmlns:a16="http://schemas.microsoft.com/office/drawing/2014/main" val="10006"/>
                  </a:ext>
                </a:extLst>
              </a:tr>
              <a:tr h="402245">
                <a:tc>
                  <a:txBody>
                    <a:bodyPr/>
                    <a:lstStyle/>
                    <a:p>
                      <a:r>
                        <a:rPr lang="en-US" sz="1600" dirty="0" smtClean="0">
                          <a:solidFill>
                            <a:schemeClr val="tx1"/>
                          </a:solidFill>
                        </a:rPr>
                        <a:t>Phase Noise @ 10 kHz</a:t>
                      </a:r>
                      <a:endParaRPr lang="en-US" sz="1600" dirty="0">
                        <a:solidFill>
                          <a:schemeClr val="tx1"/>
                        </a:solidFill>
                      </a:endParaRPr>
                    </a:p>
                  </a:txBody>
                  <a:tcPr/>
                </a:tc>
                <a:tc>
                  <a:txBody>
                    <a:bodyPr/>
                    <a:lstStyle/>
                    <a:p>
                      <a:pPr algn="ctr"/>
                      <a:r>
                        <a:rPr lang="en-US" sz="1600" dirty="0" smtClean="0">
                          <a:solidFill>
                            <a:schemeClr val="tx1"/>
                          </a:solidFill>
                        </a:rPr>
                        <a:t>-129 dBc/Hz</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-129 dBc/Hz</a:t>
                      </a:r>
                    </a:p>
                  </a:txBody>
                  <a:tcPr/>
                </a:tc>
                <a:extLst>
                  <a:ext uri="{0D108BD9-81ED-4DB2-BD59-A6C34878D82A}">
                    <a16:rowId xmlns:a16="http://schemas.microsoft.com/office/drawing/2014/main" val="10007"/>
                  </a:ext>
                </a:extLst>
              </a:tr>
              <a:tr h="402245">
                <a:tc>
                  <a:txBody>
                    <a:bodyPr/>
                    <a:lstStyle/>
                    <a:p>
                      <a:r>
                        <a:rPr lang="en-US" sz="1600" dirty="0" smtClean="0"/>
                        <a:t>Scan Rate</a:t>
                      </a:r>
                      <a:endParaRPr lang="en-US" sz="1600" dirty="0">
                        <a:solidFill>
                          <a:schemeClr val="tx1"/>
                        </a:solidFill>
                      </a:endParaRPr>
                    </a:p>
                  </a:txBody>
                  <a:tcPr/>
                </a:tc>
                <a:tc>
                  <a:txBody>
                    <a:bodyPr/>
                    <a:lstStyle/>
                    <a:p>
                      <a:pPr algn="ctr"/>
                      <a:r>
                        <a:rPr lang="en-US" sz="1600" dirty="0" smtClean="0"/>
                        <a:t>30 GHz/sec</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dk1"/>
                          </a:solidFill>
                        </a:rPr>
                        <a:t>&gt; 30GHz/sec</a:t>
                      </a:r>
                      <a:endParaRPr lang="en-US" sz="1600" dirty="0" smtClean="0">
                        <a:solidFill>
                          <a:schemeClr val="tx1"/>
                        </a:solidFill>
                      </a:endParaRPr>
                    </a:p>
                  </a:txBody>
                  <a:tcPr/>
                </a:tc>
                <a:extLst>
                  <a:ext uri="{0D108BD9-81ED-4DB2-BD59-A6C34878D82A}">
                    <a16:rowId xmlns:a16="http://schemas.microsoft.com/office/drawing/2014/main" val="10008"/>
                  </a:ext>
                </a:extLst>
              </a:tr>
              <a:tr h="402245">
                <a:tc>
                  <a:txBody>
                    <a:bodyPr/>
                    <a:lstStyle/>
                    <a:p>
                      <a:r>
                        <a:rPr lang="en-US" sz="1600" dirty="0" smtClean="0">
                          <a:solidFill>
                            <a:schemeClr val="tx1"/>
                          </a:solidFill>
                        </a:rPr>
                        <a:t>Slots</a:t>
                      </a:r>
                      <a:endParaRPr lang="en-US" sz="1600" dirty="0">
                        <a:solidFill>
                          <a:schemeClr val="tx1"/>
                        </a:solidFill>
                      </a:endParaRPr>
                    </a:p>
                  </a:txBody>
                  <a:tcPr/>
                </a:tc>
                <a:tc>
                  <a:txBody>
                    <a:bodyPr/>
                    <a:lstStyle/>
                    <a:p>
                      <a:pPr algn="ctr"/>
                      <a:r>
                        <a:rPr lang="en-US" sz="1600" dirty="0" smtClean="0">
                          <a:solidFill>
                            <a:schemeClr val="tx1"/>
                          </a:solidFill>
                        </a:rPr>
                        <a:t>9</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a:t>
                      </a:r>
                    </a:p>
                  </a:txBody>
                  <a:tcPr/>
                </a:tc>
                <a:extLst>
                  <a:ext uri="{0D108BD9-81ED-4DB2-BD59-A6C34878D82A}">
                    <a16:rowId xmlns:a16="http://schemas.microsoft.com/office/drawing/2014/main" val="10009"/>
                  </a:ext>
                </a:extLst>
              </a:tr>
            </a:tbl>
          </a:graphicData>
        </a:graphic>
      </p:graphicFrame>
      <p:sp>
        <p:nvSpPr>
          <p:cNvPr id="2" name="TextBox 1"/>
          <p:cNvSpPr txBox="1"/>
          <p:nvPr/>
        </p:nvSpPr>
        <p:spPr>
          <a:xfrm>
            <a:off x="631916" y="5797242"/>
            <a:ext cx="3924472" cy="276999"/>
          </a:xfrm>
          <a:prstGeom prst="rect">
            <a:avLst/>
          </a:prstGeom>
          <a:noFill/>
        </p:spPr>
        <p:txBody>
          <a:bodyPr wrap="none" rtlCol="0">
            <a:spAutoFit/>
          </a:bodyPr>
          <a:lstStyle/>
          <a:p>
            <a:r>
              <a:rPr lang="en-US" sz="1200" dirty="0" smtClean="0"/>
              <a:t>*With PXIe-569x 26.5 GHz pre-amp</a:t>
            </a:r>
            <a:r>
              <a:rPr lang="en-US" sz="1200" smtClean="0"/>
              <a:t>, releasing Q2-2016</a:t>
            </a:r>
            <a:endParaRPr lang="en-US" sz="1200"/>
          </a:p>
        </p:txBody>
      </p:sp>
      <p:grpSp>
        <p:nvGrpSpPr>
          <p:cNvPr id="6" name="Group 5"/>
          <p:cNvGrpSpPr/>
          <p:nvPr/>
        </p:nvGrpSpPr>
        <p:grpSpPr>
          <a:xfrm>
            <a:off x="6278641" y="1254525"/>
            <a:ext cx="5593567" cy="2630114"/>
            <a:chOff x="6338603" y="2689694"/>
            <a:chExt cx="6345855" cy="2768912"/>
          </a:xfrm>
        </p:grpSpPr>
        <p:pic>
          <p:nvPicPr>
            <p:cNvPr id="12" name="Picture 11" descr="RTSA Chassi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8603" y="3867179"/>
              <a:ext cx="3780412" cy="1591427"/>
            </a:xfrm>
            <a:prstGeom prst="rect">
              <a:avLst/>
            </a:prstGeom>
          </p:spPr>
        </p:pic>
        <p:sp>
          <p:nvSpPr>
            <p:cNvPr id="13" name="Freeform 12"/>
            <p:cNvSpPr/>
            <p:nvPr/>
          </p:nvSpPr>
          <p:spPr>
            <a:xfrm>
              <a:off x="8477292" y="2689694"/>
              <a:ext cx="4207166" cy="2453896"/>
            </a:xfrm>
            <a:custGeom>
              <a:avLst/>
              <a:gdLst>
                <a:gd name="connsiteX0" fmla="*/ 11390 w 5609554"/>
                <a:gd name="connsiteY0" fmla="*/ 1423708 h 2841721"/>
                <a:gd name="connsiteX1" fmla="*/ 0 w 5609554"/>
                <a:gd name="connsiteY1" fmla="*/ 2841721 h 2841721"/>
                <a:gd name="connsiteX2" fmla="*/ 5609554 w 5609554"/>
                <a:gd name="connsiteY2" fmla="*/ 2579759 h 2841721"/>
                <a:gd name="connsiteX3" fmla="*/ 911196 w 5609554"/>
                <a:gd name="connsiteY3" fmla="*/ 0 h 2841721"/>
                <a:gd name="connsiteX4" fmla="*/ 11390 w 5609554"/>
                <a:gd name="connsiteY4" fmla="*/ 1423708 h 2841721"/>
                <a:gd name="connsiteX0" fmla="*/ 11390 w 5609554"/>
                <a:gd name="connsiteY0" fmla="*/ 1588899 h 3006912"/>
                <a:gd name="connsiteX1" fmla="*/ 0 w 5609554"/>
                <a:gd name="connsiteY1" fmla="*/ 3006912 h 3006912"/>
                <a:gd name="connsiteX2" fmla="*/ 5609554 w 5609554"/>
                <a:gd name="connsiteY2" fmla="*/ 2744950 h 3006912"/>
                <a:gd name="connsiteX3" fmla="*/ 529174 w 5609554"/>
                <a:gd name="connsiteY3" fmla="*/ 0 h 3006912"/>
                <a:gd name="connsiteX4" fmla="*/ 11390 w 5609554"/>
                <a:gd name="connsiteY4" fmla="*/ 1588899 h 3006912"/>
                <a:gd name="connsiteX0" fmla="*/ 11390 w 5609554"/>
                <a:gd name="connsiteY0" fmla="*/ 1599848 h 3017861"/>
                <a:gd name="connsiteX1" fmla="*/ 0 w 5609554"/>
                <a:gd name="connsiteY1" fmla="*/ 3017861 h 3017861"/>
                <a:gd name="connsiteX2" fmla="*/ 5609554 w 5609554"/>
                <a:gd name="connsiteY2" fmla="*/ 2755899 h 3017861"/>
                <a:gd name="connsiteX3" fmla="*/ 540122 w 5609554"/>
                <a:gd name="connsiteY3" fmla="*/ 0 h 3017861"/>
                <a:gd name="connsiteX4" fmla="*/ 11390 w 5609554"/>
                <a:gd name="connsiteY4" fmla="*/ 1599848 h 3017861"/>
                <a:gd name="connsiteX0" fmla="*/ 11390 w 5609554"/>
                <a:gd name="connsiteY0" fmla="*/ 1599848 h 3017861"/>
                <a:gd name="connsiteX1" fmla="*/ 0 w 5609554"/>
                <a:gd name="connsiteY1" fmla="*/ 3017861 h 3017861"/>
                <a:gd name="connsiteX2" fmla="*/ 5609554 w 5609554"/>
                <a:gd name="connsiteY2" fmla="*/ 2755899 h 3017861"/>
                <a:gd name="connsiteX3" fmla="*/ 512751 w 5609554"/>
                <a:gd name="connsiteY3" fmla="*/ 0 h 3017861"/>
                <a:gd name="connsiteX4" fmla="*/ 11390 w 5609554"/>
                <a:gd name="connsiteY4" fmla="*/ 1599848 h 3017861"/>
                <a:gd name="connsiteX0" fmla="*/ 11390 w 5609554"/>
                <a:gd name="connsiteY0" fmla="*/ 1853848 h 3271861"/>
                <a:gd name="connsiteX1" fmla="*/ 0 w 5609554"/>
                <a:gd name="connsiteY1" fmla="*/ 3271861 h 3271861"/>
                <a:gd name="connsiteX2" fmla="*/ 5609554 w 5609554"/>
                <a:gd name="connsiteY2" fmla="*/ 3009899 h 3271861"/>
                <a:gd name="connsiteX3" fmla="*/ 550851 w 5609554"/>
                <a:gd name="connsiteY3" fmla="*/ 0 h 3271861"/>
                <a:gd name="connsiteX4" fmla="*/ 11390 w 5609554"/>
                <a:gd name="connsiteY4" fmla="*/ 1853848 h 3271861"/>
                <a:gd name="connsiteX0" fmla="*/ 11390 w 5609554"/>
                <a:gd name="connsiteY0" fmla="*/ 1853848 h 3271861"/>
                <a:gd name="connsiteX1" fmla="*/ 0 w 5609554"/>
                <a:gd name="connsiteY1" fmla="*/ 3271861 h 3271861"/>
                <a:gd name="connsiteX2" fmla="*/ 5609554 w 5609554"/>
                <a:gd name="connsiteY2" fmla="*/ 2870199 h 3271861"/>
                <a:gd name="connsiteX3" fmla="*/ 550851 w 5609554"/>
                <a:gd name="connsiteY3" fmla="*/ 0 h 3271861"/>
                <a:gd name="connsiteX4" fmla="*/ 11390 w 5609554"/>
                <a:gd name="connsiteY4" fmla="*/ 1853848 h 327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554" h="3271861">
                  <a:moveTo>
                    <a:pt x="11390" y="1853848"/>
                  </a:moveTo>
                  <a:cubicBezTo>
                    <a:pt x="7593" y="2326519"/>
                    <a:pt x="3797" y="2799190"/>
                    <a:pt x="0" y="3271861"/>
                  </a:cubicBezTo>
                  <a:lnTo>
                    <a:pt x="5609554" y="2870199"/>
                  </a:lnTo>
                  <a:lnTo>
                    <a:pt x="550851" y="0"/>
                  </a:lnTo>
                  <a:cubicBezTo>
                    <a:pt x="383731" y="533283"/>
                    <a:pt x="178510" y="1320565"/>
                    <a:pt x="11390" y="1853848"/>
                  </a:cubicBezTo>
                  <a:close/>
                </a:path>
              </a:pathLst>
            </a:custGeom>
            <a:gradFill flip="none" rotWithShape="1">
              <a:gsLst>
                <a:gs pos="1000">
                  <a:schemeClr val="bg1">
                    <a:lumMod val="50000"/>
                    <a:alpha val="20000"/>
                  </a:schemeClr>
                </a:gs>
                <a:gs pos="47000">
                  <a:schemeClr val="bg1">
                    <a:lumMod val="50000"/>
                  </a:schemeClr>
                </a:gs>
              </a:gsLst>
              <a:lin ang="19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4" name="Picture 13" descr="new rtsa demo pane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4049" y="2689694"/>
              <a:ext cx="3820409" cy="2178581"/>
            </a:xfrm>
            <a:prstGeom prst="rect">
              <a:avLst/>
            </a:prstGeom>
          </p:spPr>
        </p:pic>
      </p:grpSp>
      <p:sp>
        <p:nvSpPr>
          <p:cNvPr id="7" name="TextBox 6"/>
          <p:cNvSpPr txBox="1"/>
          <p:nvPr/>
        </p:nvSpPr>
        <p:spPr>
          <a:xfrm>
            <a:off x="6278641" y="4054951"/>
            <a:ext cx="5593567" cy="1200329"/>
          </a:xfrm>
          <a:prstGeom prst="rect">
            <a:avLst/>
          </a:prstGeom>
          <a:noFill/>
        </p:spPr>
        <p:txBody>
          <a:bodyPr wrap="square" rtlCol="0">
            <a:spAutoFit/>
          </a:bodyPr>
          <a:lstStyle/>
          <a:p>
            <a:pPr marL="285750" indent="-285750">
              <a:buFont typeface="Arial" charset="0"/>
              <a:buChar char="•"/>
            </a:pPr>
            <a:r>
              <a:rPr lang="en-US" dirty="0" smtClean="0"/>
              <a:t>PXIe-5668R can stream at full data rate (765 MHz) to </a:t>
            </a:r>
            <a:r>
              <a:rPr lang="en-US" dirty="0" err="1" smtClean="0"/>
              <a:t>FlexRIO</a:t>
            </a:r>
            <a:r>
              <a:rPr lang="en-US" dirty="0" smtClean="0"/>
              <a:t> (peer-to-peer) OR hard disk</a:t>
            </a:r>
          </a:p>
          <a:p>
            <a:pPr marL="285750" indent="-285750">
              <a:buFont typeface="Arial" charset="0"/>
              <a:buChar char="•"/>
            </a:pPr>
            <a:r>
              <a:rPr lang="en-US" dirty="0" smtClean="0"/>
              <a:t>LO and sample clocks of PXI VSA’s can be shared for multi-channel applications</a:t>
            </a:r>
            <a:endParaRPr lang="en-US" dirty="0"/>
          </a:p>
        </p:txBody>
      </p:sp>
    </p:spTree>
    <p:extLst>
      <p:ext uri="{BB962C8B-B14F-4D97-AF65-F5344CB8AC3E}">
        <p14:creationId xmlns:p14="http://schemas.microsoft.com/office/powerpoint/2010/main" val="104662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Spectrum Monitoring System Considerations</a:t>
            </a:r>
            <a:endParaRPr lang="en-US" dirty="0"/>
          </a:p>
        </p:txBody>
      </p:sp>
      <p:sp>
        <p:nvSpPr>
          <p:cNvPr id="20483" name="Rectangle 3"/>
          <p:cNvSpPr>
            <a:spLocks noGrp="1" noChangeArrowheads="1"/>
          </p:cNvSpPr>
          <p:nvPr>
            <p:ph idx="1"/>
          </p:nvPr>
        </p:nvSpPr>
        <p:spPr>
          <a:xfrm>
            <a:off x="423453" y="4216652"/>
            <a:ext cx="3657600" cy="1828800"/>
          </a:xfrm>
          <a:noFill/>
          <a:effectLst>
            <a:outerShdw blurRad="50800" dist="38100" dir="2700000" sx="102000" sy="102000" algn="tl" rotWithShape="0">
              <a:prstClr val="black">
                <a:alpha val="40000"/>
              </a:prstClr>
            </a:outerShdw>
          </a:effectLst>
        </p:spPr>
        <p:txBody>
          <a:bodyPr>
            <a:noAutofit/>
          </a:bodyPr>
          <a:lstStyle/>
          <a:p>
            <a:pPr eaLnBrk="1" hangingPunct="1">
              <a:spcBef>
                <a:spcPts val="0"/>
              </a:spcBef>
              <a:buNone/>
            </a:pPr>
            <a:r>
              <a:rPr lang="en-US" sz="1400" b="1" dirty="0" smtClean="0"/>
              <a:t>Receiver Performance</a:t>
            </a:r>
            <a:endParaRPr lang="en-US" sz="1400" dirty="0" smtClean="0"/>
          </a:p>
          <a:p>
            <a:pPr>
              <a:spcBef>
                <a:spcPts val="0"/>
              </a:spcBef>
            </a:pPr>
            <a:r>
              <a:rPr lang="en-US" sz="1400" dirty="0" smtClean="0"/>
              <a:t>Scan Rate</a:t>
            </a:r>
          </a:p>
          <a:p>
            <a:pPr>
              <a:spcBef>
                <a:spcPts val="0"/>
              </a:spcBef>
            </a:pPr>
            <a:r>
              <a:rPr lang="en-US" sz="1400" dirty="0" err="1" smtClean="0"/>
              <a:t>Preselection</a:t>
            </a:r>
            <a:r>
              <a:rPr lang="en-US" sz="1400" dirty="0" smtClean="0"/>
              <a:t> &amp; Dynamic Range</a:t>
            </a:r>
          </a:p>
          <a:p>
            <a:pPr>
              <a:spcBef>
                <a:spcPts val="0"/>
              </a:spcBef>
            </a:pPr>
            <a:r>
              <a:rPr lang="en-US" sz="1400" dirty="0" smtClean="0"/>
              <a:t>Linearity (SHI and TOI)</a:t>
            </a:r>
          </a:p>
          <a:p>
            <a:pPr>
              <a:spcBef>
                <a:spcPts val="0"/>
              </a:spcBef>
            </a:pPr>
            <a:r>
              <a:rPr lang="en-US" sz="1400" dirty="0" smtClean="0"/>
              <a:t>Noise Figure / Sensitivity</a:t>
            </a:r>
          </a:p>
        </p:txBody>
      </p:sp>
      <p:pic>
        <p:nvPicPr>
          <p:cNvPr id="6" name="Picture 5" descr="Yosemite_3.6.tif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453" y="1586693"/>
            <a:ext cx="3005857" cy="2285511"/>
          </a:xfrm>
          <a:prstGeom prst="rect">
            <a:avLst/>
          </a:prstGeom>
        </p:spPr>
      </p:pic>
      <p:sp>
        <p:nvSpPr>
          <p:cNvPr id="7" name="Rectangle 3"/>
          <p:cNvSpPr txBox="1">
            <a:spLocks noChangeArrowheads="1"/>
          </p:cNvSpPr>
          <p:nvPr/>
        </p:nvSpPr>
        <p:spPr>
          <a:xfrm>
            <a:off x="7932969" y="4216652"/>
            <a:ext cx="3657600" cy="1828800"/>
          </a:xfrm>
          <a:prstGeom prst="rect">
            <a:avLst/>
          </a:prstGeom>
          <a:noFill/>
          <a:effectLst>
            <a:outerShdw blurRad="50800" dist="38100" dir="2700000" sx="102000" sy="102000" algn="tl" rotWithShape="0">
              <a:prstClr val="black">
                <a:alpha val="40000"/>
              </a:prstClr>
            </a:outerShdw>
          </a:effectLst>
        </p:spPr>
        <p:txBody>
          <a:bodyPr vert="horz" lIns="0" tIns="45717" rIns="0" bIns="45717" rtlCol="0">
            <a:noAutofit/>
          </a:bodyPr>
          <a:lstStyle>
            <a:lvl1pPr marL="230712" indent="-230712" algn="l" defTabSz="609550" rtl="0" eaLnBrk="1" latinLnBrk="0" hangingPunct="1">
              <a:spcBef>
                <a:spcPts val="764"/>
              </a:spcBef>
              <a:buClr>
                <a:schemeClr val="bg1">
                  <a:lumMod val="50000"/>
                </a:schemeClr>
              </a:buClr>
              <a:buSzPct val="70000"/>
              <a:buFont typeface="Arial" pitchFamily="34" charset="0"/>
              <a:buChar char="•"/>
              <a:defRPr sz="2667" b="0" i="0" kern="1200">
                <a:solidFill>
                  <a:schemeClr val="bg2">
                    <a:lumMod val="25000"/>
                  </a:schemeClr>
                </a:solidFill>
                <a:latin typeface="+mn-lt"/>
                <a:ea typeface="+mn-ea"/>
                <a:cs typeface="Univers LT Std 45 Light"/>
              </a:defRPr>
            </a:lvl1pPr>
            <a:lvl2pPr marL="856832" indent="-248422" algn="l" defTabSz="609550" rtl="0" eaLnBrk="1" latinLnBrk="0" hangingPunct="1">
              <a:spcBef>
                <a:spcPct val="20000"/>
              </a:spcBef>
              <a:buClr>
                <a:schemeClr val="bg1">
                  <a:lumMod val="50000"/>
                </a:schemeClr>
              </a:buClr>
              <a:buSzPct val="70000"/>
              <a:buFont typeface="Arial"/>
              <a:buChar char="•"/>
              <a:defRPr sz="2400" b="0" i="0" kern="1200">
                <a:solidFill>
                  <a:schemeClr val="bg2">
                    <a:lumMod val="25000"/>
                  </a:schemeClr>
                </a:solidFill>
                <a:latin typeface="+mn-lt"/>
                <a:ea typeface="+mn-ea"/>
                <a:cs typeface="Univers LT Std 45 Light"/>
              </a:defRPr>
            </a:lvl2pPr>
            <a:lvl3pPr marL="1442929" indent="-223133" algn="l" defTabSz="609550" rtl="0" eaLnBrk="1" latinLnBrk="0" hangingPunct="1">
              <a:spcBef>
                <a:spcPct val="20000"/>
              </a:spcBef>
              <a:buClr>
                <a:schemeClr val="bg1">
                  <a:lumMod val="50000"/>
                </a:schemeClr>
              </a:buClr>
              <a:buSzPct val="70000"/>
              <a:buFont typeface="Courier New"/>
              <a:buChar char="o"/>
              <a:defRPr sz="2133" b="0" i="0" kern="1200">
                <a:solidFill>
                  <a:schemeClr val="bg2">
                    <a:lumMod val="25000"/>
                  </a:schemeClr>
                </a:solidFill>
                <a:latin typeface="+mn-lt"/>
                <a:ea typeface="+mn-ea"/>
                <a:cs typeface="Univers LT Std 45 Light"/>
              </a:defRPr>
            </a:lvl3pPr>
            <a:lvl4pPr marL="2133427" indent="-304775" algn="l" defTabSz="609550" rtl="0" eaLnBrk="1" latinLnBrk="0" hangingPunct="1">
              <a:spcBef>
                <a:spcPct val="20000"/>
              </a:spcBef>
              <a:buClr>
                <a:schemeClr val="bg1">
                  <a:lumMod val="50000"/>
                </a:schemeClr>
              </a:buClr>
              <a:buSzPct val="70000"/>
              <a:buFont typeface="Arial"/>
              <a:buChar char="–"/>
              <a:defRPr sz="1867" b="0" i="0" kern="1200">
                <a:solidFill>
                  <a:schemeClr val="bg2">
                    <a:lumMod val="25000"/>
                  </a:schemeClr>
                </a:solidFill>
                <a:latin typeface="+mn-lt"/>
                <a:ea typeface="+mn-ea"/>
                <a:cs typeface="Univers LT Std 45 Light"/>
              </a:defRPr>
            </a:lvl4pPr>
            <a:lvl5pPr marL="2438203" indent="0" algn="l" defTabSz="609550" rtl="0" eaLnBrk="1" latinLnBrk="0" hangingPunct="1">
              <a:spcBef>
                <a:spcPct val="20000"/>
              </a:spcBef>
              <a:buClr>
                <a:schemeClr val="bg1">
                  <a:lumMod val="50000"/>
                </a:schemeClr>
              </a:buClr>
              <a:buSzPct val="70000"/>
              <a:buFont typeface="Arial"/>
              <a:buNone/>
              <a:defRPr sz="1867" kern="1200">
                <a:solidFill>
                  <a:schemeClr val="tx1"/>
                </a:solidFill>
                <a:latin typeface="+mn-lt"/>
                <a:ea typeface="+mn-ea"/>
                <a:cs typeface="Arial"/>
              </a:defRPr>
            </a:lvl5pPr>
            <a:lvl6pPr marL="3352528"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78"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28"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78" indent="-304775" algn="l" defTabSz="609550"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0"/>
              </a:spcBef>
              <a:buFont typeface="Arial" pitchFamily="34" charset="0"/>
              <a:buNone/>
            </a:pPr>
            <a:r>
              <a:rPr lang="en-US" sz="1400" b="1" dirty="0" smtClean="0"/>
              <a:t>System Completion</a:t>
            </a:r>
            <a:endParaRPr lang="en-US" sz="1400" dirty="0" smtClean="0"/>
          </a:p>
          <a:p>
            <a:pPr>
              <a:spcBef>
                <a:spcPts val="0"/>
              </a:spcBef>
            </a:pPr>
            <a:r>
              <a:rPr lang="en-US" sz="1400" dirty="0"/>
              <a:t>Transportable (</a:t>
            </a:r>
            <a:r>
              <a:rPr lang="en-US" sz="1400" dirty="0" smtClean="0"/>
              <a:t>SWAP)</a:t>
            </a:r>
          </a:p>
          <a:p>
            <a:pPr>
              <a:spcBef>
                <a:spcPts val="0"/>
              </a:spcBef>
            </a:pPr>
            <a:r>
              <a:rPr lang="en-US" sz="1400" dirty="0" smtClean="0"/>
              <a:t>Graphical display</a:t>
            </a:r>
          </a:p>
          <a:p>
            <a:pPr>
              <a:spcBef>
                <a:spcPts val="0"/>
              </a:spcBef>
            </a:pPr>
            <a:r>
              <a:rPr lang="en-US" sz="1400" dirty="0" smtClean="0"/>
              <a:t>Data storage and playback</a:t>
            </a:r>
          </a:p>
          <a:p>
            <a:pPr>
              <a:spcBef>
                <a:spcPts val="0"/>
              </a:spcBef>
            </a:pPr>
            <a:r>
              <a:rPr lang="en-US" sz="1400" dirty="0" smtClean="0"/>
              <a:t>Multi-channel and multi-system synchronization and GPS time stamping</a:t>
            </a:r>
          </a:p>
        </p:txBody>
      </p:sp>
      <p:sp>
        <p:nvSpPr>
          <p:cNvPr id="8" name="Rectangle 3"/>
          <p:cNvSpPr txBox="1">
            <a:spLocks noChangeArrowheads="1"/>
          </p:cNvSpPr>
          <p:nvPr/>
        </p:nvSpPr>
        <p:spPr>
          <a:xfrm>
            <a:off x="4081053" y="4216652"/>
            <a:ext cx="3657600" cy="1828800"/>
          </a:xfrm>
          <a:prstGeom prst="rect">
            <a:avLst/>
          </a:prstGeom>
          <a:noFill/>
          <a:effectLst>
            <a:outerShdw blurRad="50800" dist="38100" dir="2700000" sx="102000" sy="102000" algn="tl" rotWithShape="0">
              <a:prstClr val="black">
                <a:alpha val="40000"/>
              </a:prstClr>
            </a:outerShdw>
          </a:effectLst>
        </p:spPr>
        <p:txBody>
          <a:bodyPr vert="horz" lIns="0" tIns="45717" rIns="0" bIns="45717" rtlCol="0">
            <a:noAutofit/>
          </a:bodyPr>
          <a:lstStyle>
            <a:lvl1pPr marL="230712" indent="-230712" algn="l" defTabSz="609550" rtl="0" eaLnBrk="1" latinLnBrk="0" hangingPunct="1">
              <a:spcBef>
                <a:spcPts val="764"/>
              </a:spcBef>
              <a:buClr>
                <a:schemeClr val="bg1">
                  <a:lumMod val="50000"/>
                </a:schemeClr>
              </a:buClr>
              <a:buSzPct val="70000"/>
              <a:buFont typeface="Arial" pitchFamily="34" charset="0"/>
              <a:buChar char="•"/>
              <a:defRPr sz="2667" b="0" i="0" kern="1200">
                <a:solidFill>
                  <a:schemeClr val="bg2">
                    <a:lumMod val="25000"/>
                  </a:schemeClr>
                </a:solidFill>
                <a:latin typeface="+mn-lt"/>
                <a:ea typeface="+mn-ea"/>
                <a:cs typeface="Univers LT Std 45 Light"/>
              </a:defRPr>
            </a:lvl1pPr>
            <a:lvl2pPr marL="856832" indent="-248422" algn="l" defTabSz="609550" rtl="0" eaLnBrk="1" latinLnBrk="0" hangingPunct="1">
              <a:spcBef>
                <a:spcPct val="20000"/>
              </a:spcBef>
              <a:buClr>
                <a:schemeClr val="bg1">
                  <a:lumMod val="50000"/>
                </a:schemeClr>
              </a:buClr>
              <a:buSzPct val="70000"/>
              <a:buFont typeface="Arial"/>
              <a:buChar char="•"/>
              <a:defRPr sz="2400" b="0" i="0" kern="1200">
                <a:solidFill>
                  <a:schemeClr val="bg2">
                    <a:lumMod val="25000"/>
                  </a:schemeClr>
                </a:solidFill>
                <a:latin typeface="+mn-lt"/>
                <a:ea typeface="+mn-ea"/>
                <a:cs typeface="Univers LT Std 45 Light"/>
              </a:defRPr>
            </a:lvl2pPr>
            <a:lvl3pPr marL="1442929" indent="-223133" algn="l" defTabSz="609550" rtl="0" eaLnBrk="1" latinLnBrk="0" hangingPunct="1">
              <a:spcBef>
                <a:spcPct val="20000"/>
              </a:spcBef>
              <a:buClr>
                <a:schemeClr val="bg1">
                  <a:lumMod val="50000"/>
                </a:schemeClr>
              </a:buClr>
              <a:buSzPct val="70000"/>
              <a:buFont typeface="Courier New"/>
              <a:buChar char="o"/>
              <a:defRPr sz="2133" b="0" i="0" kern="1200">
                <a:solidFill>
                  <a:schemeClr val="bg2">
                    <a:lumMod val="25000"/>
                  </a:schemeClr>
                </a:solidFill>
                <a:latin typeface="+mn-lt"/>
                <a:ea typeface="+mn-ea"/>
                <a:cs typeface="Univers LT Std 45 Light"/>
              </a:defRPr>
            </a:lvl3pPr>
            <a:lvl4pPr marL="2133427" indent="-304775" algn="l" defTabSz="609550" rtl="0" eaLnBrk="1" latinLnBrk="0" hangingPunct="1">
              <a:spcBef>
                <a:spcPct val="20000"/>
              </a:spcBef>
              <a:buClr>
                <a:schemeClr val="bg1">
                  <a:lumMod val="50000"/>
                </a:schemeClr>
              </a:buClr>
              <a:buSzPct val="70000"/>
              <a:buFont typeface="Arial"/>
              <a:buChar char="–"/>
              <a:defRPr sz="1867" b="0" i="0" kern="1200">
                <a:solidFill>
                  <a:schemeClr val="bg2">
                    <a:lumMod val="25000"/>
                  </a:schemeClr>
                </a:solidFill>
                <a:latin typeface="+mn-lt"/>
                <a:ea typeface="+mn-ea"/>
                <a:cs typeface="Univers LT Std 45 Light"/>
              </a:defRPr>
            </a:lvl4pPr>
            <a:lvl5pPr marL="2438203" indent="0" algn="l" defTabSz="609550" rtl="0" eaLnBrk="1" latinLnBrk="0" hangingPunct="1">
              <a:spcBef>
                <a:spcPct val="20000"/>
              </a:spcBef>
              <a:buClr>
                <a:schemeClr val="bg1">
                  <a:lumMod val="50000"/>
                </a:schemeClr>
              </a:buClr>
              <a:buSzPct val="70000"/>
              <a:buFont typeface="Arial"/>
              <a:buNone/>
              <a:defRPr sz="1867" kern="1200">
                <a:solidFill>
                  <a:schemeClr val="tx1"/>
                </a:solidFill>
                <a:latin typeface="+mn-lt"/>
                <a:ea typeface="+mn-ea"/>
                <a:cs typeface="Arial"/>
              </a:defRPr>
            </a:lvl5pPr>
            <a:lvl6pPr marL="3352528"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78"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28"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78" indent="-304775" algn="l" defTabSz="609550"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0"/>
              </a:spcBef>
              <a:buFont typeface="Arial" pitchFamily="34" charset="0"/>
              <a:buNone/>
            </a:pPr>
            <a:r>
              <a:rPr lang="en-US" sz="1400" b="1" dirty="0" smtClean="0"/>
              <a:t>Signal Processing</a:t>
            </a:r>
            <a:endParaRPr lang="en-US" sz="1400" dirty="0" smtClean="0"/>
          </a:p>
          <a:p>
            <a:pPr>
              <a:spcBef>
                <a:spcPts val="0"/>
              </a:spcBef>
            </a:pPr>
            <a:r>
              <a:rPr lang="en-US" sz="1400" dirty="0" smtClean="0"/>
              <a:t>Modulation/Signal Recognition </a:t>
            </a:r>
          </a:p>
          <a:p>
            <a:pPr>
              <a:spcBef>
                <a:spcPts val="0"/>
              </a:spcBef>
            </a:pPr>
            <a:r>
              <a:rPr lang="en-US" sz="1400" dirty="0" smtClean="0"/>
              <a:t>Digital </a:t>
            </a:r>
            <a:r>
              <a:rPr lang="en-US" sz="1400" dirty="0" err="1" smtClean="0"/>
              <a:t>downconversion</a:t>
            </a:r>
            <a:r>
              <a:rPr lang="en-US" sz="1400" dirty="0" smtClean="0"/>
              <a:t>/channelization</a:t>
            </a:r>
          </a:p>
          <a:p>
            <a:pPr>
              <a:spcBef>
                <a:spcPts val="0"/>
              </a:spcBef>
            </a:pPr>
            <a:r>
              <a:rPr lang="en-US" sz="1400" dirty="0" smtClean="0"/>
              <a:t>Filtering and windowing functions</a:t>
            </a:r>
          </a:p>
        </p:txBody>
      </p:sp>
      <p:pic>
        <p:nvPicPr>
          <p:cNvPr id="9" name="Picture 8" descr="rtsa ism2400 120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680" y="1921047"/>
            <a:ext cx="2981877" cy="161680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31308" y="1758284"/>
            <a:ext cx="2860923" cy="2309843"/>
          </a:xfrm>
          <a:prstGeom prst="rect">
            <a:avLst/>
          </a:prstGeom>
        </p:spPr>
      </p:pic>
    </p:spTree>
    <p:extLst>
      <p:ext uri="{BB962C8B-B14F-4D97-AF65-F5344CB8AC3E}">
        <p14:creationId xmlns:p14="http://schemas.microsoft.com/office/powerpoint/2010/main" val="15898211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27" descr="RTSA Chassis.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19083" y="1729185"/>
            <a:ext cx="4720602" cy="1987216"/>
          </a:xfrm>
          <a:prstGeom prst="rect">
            <a:avLst/>
          </a:prstGeom>
        </p:spPr>
      </p:pic>
      <p:sp>
        <p:nvSpPr>
          <p:cNvPr id="2" name="Title 1"/>
          <p:cNvSpPr>
            <a:spLocks noGrp="1"/>
          </p:cNvSpPr>
          <p:nvPr>
            <p:ph type="title"/>
          </p:nvPr>
        </p:nvSpPr>
        <p:spPr/>
        <p:txBody>
          <a:bodyPr/>
          <a:lstStyle/>
          <a:p>
            <a:r>
              <a:rPr lang="en-US" dirty="0" smtClean="0"/>
              <a:t>RTSA Application for PXIe-5668R</a:t>
            </a:r>
            <a:endParaRPr lang="en-US" dirty="0"/>
          </a:p>
        </p:txBody>
      </p:sp>
      <p:sp>
        <p:nvSpPr>
          <p:cNvPr id="4" name="Rectangle 3"/>
          <p:cNvSpPr/>
          <p:nvPr>
            <p:custDataLst>
              <p:tags r:id="rId1"/>
            </p:custDataLst>
          </p:nvPr>
        </p:nvSpPr>
        <p:spPr>
          <a:xfrm>
            <a:off x="6196364" y="1106922"/>
            <a:ext cx="5334000" cy="36576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200" dirty="0" smtClean="0">
                <a:solidFill>
                  <a:schemeClr val="tx1"/>
                </a:solidFill>
              </a:rPr>
              <a:t>FlexRIO FPGA Module</a:t>
            </a:r>
            <a:endParaRPr lang="en-US" sz="1200" dirty="0">
              <a:solidFill>
                <a:schemeClr val="tx1"/>
              </a:solidFill>
            </a:endParaRPr>
          </a:p>
        </p:txBody>
      </p:sp>
      <p:sp>
        <p:nvSpPr>
          <p:cNvPr id="5" name="Rectangle 4"/>
          <p:cNvSpPr/>
          <p:nvPr>
            <p:custDataLst>
              <p:tags r:id="rId2"/>
            </p:custDataLst>
          </p:nvPr>
        </p:nvSpPr>
        <p:spPr>
          <a:xfrm>
            <a:off x="6958364" y="1385632"/>
            <a:ext cx="1210213" cy="720436"/>
          </a:xfrm>
          <a:prstGeom prst="rect">
            <a:avLst/>
          </a:prstGeom>
          <a:solidFill>
            <a:srgbClr val="BBE0E3"/>
          </a:solidFill>
          <a:ln w="25400" cap="flat" cmpd="sng" algn="ctr">
            <a:solidFill>
              <a:prstClr val="black"/>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endParaRPr lang="en-US" sz="1200" dirty="0" smtClean="0"/>
          </a:p>
          <a:p>
            <a:r>
              <a:rPr lang="en-US" sz="1200" dirty="0" smtClean="0"/>
              <a:t> </a:t>
            </a:r>
          </a:p>
          <a:p>
            <a:r>
              <a:rPr lang="en-US" sz="1200" dirty="0" smtClean="0"/>
              <a:t> </a:t>
            </a:r>
          </a:p>
          <a:p>
            <a:pPr algn="ctr"/>
            <a:endParaRPr lang="en-US" sz="1200" dirty="0"/>
          </a:p>
        </p:txBody>
      </p:sp>
      <p:sp>
        <p:nvSpPr>
          <p:cNvPr id="6" name="Bent-Up Arrow 5"/>
          <p:cNvSpPr/>
          <p:nvPr>
            <p:custDataLst>
              <p:tags r:id="rId3"/>
            </p:custDataLst>
          </p:nvPr>
        </p:nvSpPr>
        <p:spPr>
          <a:xfrm rot="5400000">
            <a:off x="8345894" y="2104449"/>
            <a:ext cx="1274618" cy="720436"/>
          </a:xfrm>
          <a:prstGeom prst="bentUpArrow">
            <a:avLst/>
          </a:prstGeom>
          <a:solidFill>
            <a:schemeClr val="bg1">
              <a:lumMod val="65000"/>
            </a:schemeClr>
          </a:solid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a:p>
        </p:txBody>
      </p:sp>
      <p:sp>
        <p:nvSpPr>
          <p:cNvPr id="7" name="Bent-Up Arrow 6"/>
          <p:cNvSpPr/>
          <p:nvPr>
            <p:custDataLst>
              <p:tags r:id="rId4"/>
            </p:custDataLst>
          </p:nvPr>
        </p:nvSpPr>
        <p:spPr>
          <a:xfrm rot="5400000">
            <a:off x="7791712" y="2658631"/>
            <a:ext cx="2382982" cy="720436"/>
          </a:xfrm>
          <a:prstGeom prst="bentUpArrow">
            <a:avLst/>
          </a:prstGeom>
          <a:solidFill>
            <a:srgbClr val="BBE0E3"/>
          </a:solidFill>
          <a:ln w="25400" cap="flat" cmpd="sng" algn="ctr">
            <a:solidFill>
              <a:prstClr val="black"/>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Spectral Data</a:t>
            </a:r>
            <a:endParaRPr lang="en-US" sz="1200" dirty="0"/>
          </a:p>
        </p:txBody>
      </p:sp>
      <p:sp>
        <p:nvSpPr>
          <p:cNvPr id="8" name="Right Arrow 7"/>
          <p:cNvSpPr/>
          <p:nvPr>
            <p:custDataLst>
              <p:tags r:id="rId5"/>
            </p:custDataLst>
          </p:nvPr>
        </p:nvSpPr>
        <p:spPr>
          <a:xfrm>
            <a:off x="8194211" y="1550267"/>
            <a:ext cx="1149210" cy="387927"/>
          </a:xfrm>
          <a:prstGeom prst="rightArrow">
            <a:avLst/>
          </a:prstGeom>
          <a:solidFill>
            <a:schemeClr val="bg1">
              <a:lumMod val="65000"/>
            </a:schemeClr>
          </a:solid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pic>
        <p:nvPicPr>
          <p:cNvPr id="9" name="Picture 2"/>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9371879" y="1393000"/>
            <a:ext cx="1240961" cy="720436"/>
          </a:xfrm>
          <a:prstGeom prst="rect">
            <a:avLst/>
          </a:prstGeom>
          <a:ln w="38100" cap="sq">
            <a:solidFill>
              <a:schemeClr val="bg1">
                <a:lumMod val="65000"/>
              </a:schemeClr>
            </a:solidFill>
            <a:miter lim="800000"/>
          </a:ln>
          <a:effectLst/>
        </p:spPr>
      </p:pic>
      <p:pic>
        <p:nvPicPr>
          <p:cNvPr id="10" name="Picture 3"/>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9388180" y="2543195"/>
            <a:ext cx="1262807" cy="683204"/>
          </a:xfrm>
          <a:prstGeom prst="rect">
            <a:avLst/>
          </a:prstGeom>
          <a:ln w="38100" cap="sq">
            <a:solidFill>
              <a:schemeClr val="bg1">
                <a:lumMod val="65000"/>
              </a:schemeClr>
            </a:solidFill>
            <a:miter lim="800000"/>
          </a:ln>
          <a:effectLst/>
        </p:spPr>
      </p:pic>
      <p:pic>
        <p:nvPicPr>
          <p:cNvPr id="11" name="Picture 4"/>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9378296" y="3656158"/>
            <a:ext cx="1244389" cy="720436"/>
          </a:xfrm>
          <a:prstGeom prst="rect">
            <a:avLst/>
          </a:prstGeom>
          <a:ln w="38100" cap="sq">
            <a:solidFill>
              <a:schemeClr val="bg1">
                <a:lumMod val="65000"/>
              </a:schemeClr>
            </a:solidFill>
            <a:miter lim="800000"/>
          </a:ln>
          <a:effectLst/>
        </p:spPr>
      </p:pic>
      <p:pic>
        <p:nvPicPr>
          <p:cNvPr id="12" name="Picture 1"/>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7107542" y="1535247"/>
            <a:ext cx="917622" cy="443345"/>
          </a:xfrm>
          <a:prstGeom prst="rect">
            <a:avLst/>
          </a:prstGeom>
          <a:noFill/>
        </p:spPr>
      </p:pic>
      <p:sp>
        <p:nvSpPr>
          <p:cNvPr id="13" name="Right Arrow 12"/>
          <p:cNvSpPr/>
          <p:nvPr>
            <p:custDataLst>
              <p:tags r:id="rId6"/>
            </p:custDataLst>
          </p:nvPr>
        </p:nvSpPr>
        <p:spPr>
          <a:xfrm>
            <a:off x="5586764" y="1554410"/>
            <a:ext cx="1345966" cy="387927"/>
          </a:xfrm>
          <a:prstGeom prst="rightArrow">
            <a:avLst/>
          </a:prstGeom>
          <a:solidFill>
            <a:srgbClr val="BBE0E3"/>
          </a:solidFill>
          <a:ln w="25400" cap="flat" cmpd="sng" algn="ctr">
            <a:solidFill>
              <a:prstClr val="black"/>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IQ Data</a:t>
            </a:r>
            <a:endParaRPr lang="en-US" sz="1200" dirty="0"/>
          </a:p>
        </p:txBody>
      </p:sp>
      <p:sp>
        <p:nvSpPr>
          <p:cNvPr id="14" name="Right Arrow 13"/>
          <p:cNvSpPr/>
          <p:nvPr>
            <p:custDataLst>
              <p:tags r:id="rId7"/>
            </p:custDataLst>
          </p:nvPr>
        </p:nvSpPr>
        <p:spPr>
          <a:xfrm>
            <a:off x="10618040" y="1550267"/>
            <a:ext cx="1521924" cy="387927"/>
          </a:xfrm>
          <a:prstGeom prst="rightArrow">
            <a:avLst/>
          </a:prstGeom>
          <a:solidFill>
            <a:srgbClr val="BBE0E3"/>
          </a:solidFill>
          <a:ln w="25400" cap="flat" cmpd="sng" algn="ctr">
            <a:solidFill>
              <a:prstClr val="black"/>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To Host</a:t>
            </a:r>
            <a:endParaRPr lang="en-US" sz="1200" dirty="0"/>
          </a:p>
        </p:txBody>
      </p:sp>
      <p:sp>
        <p:nvSpPr>
          <p:cNvPr id="15" name="Right Arrow 14"/>
          <p:cNvSpPr/>
          <p:nvPr>
            <p:custDataLst>
              <p:tags r:id="rId8"/>
            </p:custDataLst>
          </p:nvPr>
        </p:nvSpPr>
        <p:spPr>
          <a:xfrm>
            <a:off x="10692164" y="2715546"/>
            <a:ext cx="1484480" cy="387927"/>
          </a:xfrm>
          <a:prstGeom prst="rightArrow">
            <a:avLst/>
          </a:prstGeom>
          <a:solidFill>
            <a:srgbClr val="BBE0E3"/>
          </a:solidFill>
          <a:ln w="25400" cap="flat" cmpd="sng" algn="ctr">
            <a:solidFill>
              <a:prstClr val="black"/>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To Host</a:t>
            </a:r>
            <a:endParaRPr lang="en-US" sz="1200" dirty="0"/>
          </a:p>
        </p:txBody>
      </p:sp>
      <p:sp>
        <p:nvSpPr>
          <p:cNvPr id="16" name="Right Arrow 15"/>
          <p:cNvSpPr/>
          <p:nvPr>
            <p:custDataLst>
              <p:tags r:id="rId9"/>
            </p:custDataLst>
          </p:nvPr>
        </p:nvSpPr>
        <p:spPr>
          <a:xfrm>
            <a:off x="10636012" y="3536776"/>
            <a:ext cx="1503952" cy="387927"/>
          </a:xfrm>
          <a:prstGeom prst="rightArrow">
            <a:avLst/>
          </a:prstGeom>
          <a:solidFill>
            <a:srgbClr val="BBE0E3"/>
          </a:solidFill>
          <a:ln w="25400" cap="flat" cmpd="sng" algn="ctr">
            <a:solidFill>
              <a:prstClr val="black"/>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To Host</a:t>
            </a:r>
            <a:endParaRPr lang="en-US" sz="1200" dirty="0"/>
          </a:p>
        </p:txBody>
      </p:sp>
      <p:sp>
        <p:nvSpPr>
          <p:cNvPr id="17" name="TextBox 16"/>
          <p:cNvSpPr txBox="1"/>
          <p:nvPr>
            <p:custDataLst>
              <p:tags r:id="rId10"/>
            </p:custDataLst>
          </p:nvPr>
        </p:nvSpPr>
        <p:spPr>
          <a:xfrm>
            <a:off x="9398840" y="2104449"/>
            <a:ext cx="1219200" cy="276999"/>
          </a:xfrm>
          <a:prstGeom prst="rect">
            <a:avLst/>
          </a:prstGeom>
          <a:noFill/>
          <a:effectLst/>
        </p:spPr>
        <p:txBody>
          <a:bodyPr wrap="square" rtlCol="0">
            <a:spAutoFit/>
          </a:bodyPr>
          <a:lstStyle/>
          <a:p>
            <a:pPr algn="ctr"/>
            <a:r>
              <a:rPr lang="en-US" sz="1200" dirty="0" smtClean="0"/>
              <a:t>Persistence</a:t>
            </a:r>
            <a:endParaRPr lang="en-US" sz="1200" dirty="0"/>
          </a:p>
        </p:txBody>
      </p:sp>
      <p:sp>
        <p:nvSpPr>
          <p:cNvPr id="18" name="TextBox 17"/>
          <p:cNvSpPr txBox="1"/>
          <p:nvPr>
            <p:custDataLst>
              <p:tags r:id="rId11"/>
            </p:custDataLst>
          </p:nvPr>
        </p:nvSpPr>
        <p:spPr>
          <a:xfrm>
            <a:off x="9380866" y="3221299"/>
            <a:ext cx="1219200" cy="276999"/>
          </a:xfrm>
          <a:prstGeom prst="rect">
            <a:avLst/>
          </a:prstGeom>
          <a:noFill/>
          <a:effectLst/>
        </p:spPr>
        <p:txBody>
          <a:bodyPr wrap="square" rtlCol="0">
            <a:spAutoFit/>
          </a:bodyPr>
          <a:lstStyle/>
          <a:p>
            <a:pPr algn="ctr"/>
            <a:r>
              <a:rPr lang="en-US" sz="1200" dirty="0" smtClean="0"/>
              <a:t>Spectrogram</a:t>
            </a:r>
            <a:endParaRPr lang="en-US" sz="1200" dirty="0"/>
          </a:p>
        </p:txBody>
      </p:sp>
      <p:sp>
        <p:nvSpPr>
          <p:cNvPr id="19" name="TextBox 18"/>
          <p:cNvSpPr txBox="1"/>
          <p:nvPr>
            <p:custDataLst>
              <p:tags r:id="rId12"/>
            </p:custDataLst>
          </p:nvPr>
        </p:nvSpPr>
        <p:spPr>
          <a:xfrm>
            <a:off x="8787164" y="4385081"/>
            <a:ext cx="2438400" cy="276999"/>
          </a:xfrm>
          <a:prstGeom prst="rect">
            <a:avLst/>
          </a:prstGeom>
          <a:noFill/>
          <a:effectLst/>
        </p:spPr>
        <p:txBody>
          <a:bodyPr wrap="square" rtlCol="0">
            <a:spAutoFit/>
          </a:bodyPr>
          <a:lstStyle/>
          <a:p>
            <a:pPr algn="ctr"/>
            <a:r>
              <a:rPr lang="en-US" sz="1200" dirty="0" smtClean="0"/>
              <a:t>Frequency Mask + Trace Math</a:t>
            </a:r>
            <a:endParaRPr lang="en-US" sz="1200" dirty="0"/>
          </a:p>
        </p:txBody>
      </p:sp>
      <p:sp>
        <p:nvSpPr>
          <p:cNvPr id="20" name="Right Arrow 19"/>
          <p:cNvSpPr/>
          <p:nvPr>
            <p:custDataLst>
              <p:tags r:id="rId13"/>
            </p:custDataLst>
          </p:nvPr>
        </p:nvSpPr>
        <p:spPr>
          <a:xfrm>
            <a:off x="10636012" y="4096719"/>
            <a:ext cx="1503952" cy="387927"/>
          </a:xfrm>
          <a:prstGeom prst="rightArrow">
            <a:avLst/>
          </a:prstGeom>
          <a:solidFill>
            <a:srgbClr val="BBE0E3"/>
          </a:solidFill>
          <a:ln w="25400" cap="flat" cmpd="sng" algn="ctr">
            <a:solidFill>
              <a:prstClr val="black"/>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Triggers</a:t>
            </a:r>
            <a:endParaRPr lang="en-US" sz="1200" dirty="0"/>
          </a:p>
        </p:txBody>
      </p:sp>
      <p:sp>
        <p:nvSpPr>
          <p:cNvPr id="21" name="Rectangle 20"/>
          <p:cNvSpPr/>
          <p:nvPr>
            <p:custDataLst>
              <p:tags r:id="rId14"/>
            </p:custDataLst>
          </p:nvPr>
        </p:nvSpPr>
        <p:spPr>
          <a:xfrm>
            <a:off x="4384500" y="1384012"/>
            <a:ext cx="1210213" cy="720436"/>
          </a:xfrm>
          <a:prstGeom prst="rect">
            <a:avLst/>
          </a:prstGeom>
          <a:solidFill>
            <a:srgbClr val="BBE0E3"/>
          </a:solidFill>
          <a:ln w="25400" cap="flat" cmpd="sng" algn="ctr">
            <a:solidFill>
              <a:prstClr val="black"/>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endParaRPr lang="en-US" sz="1200" dirty="0" smtClean="0"/>
          </a:p>
          <a:p>
            <a:r>
              <a:rPr lang="en-US" sz="1200" dirty="0" smtClean="0"/>
              <a:t> </a:t>
            </a:r>
          </a:p>
          <a:p>
            <a:r>
              <a:rPr lang="en-US" sz="1200" dirty="0" smtClean="0"/>
              <a:t> </a:t>
            </a:r>
          </a:p>
          <a:p>
            <a:pPr algn="ctr"/>
            <a:endParaRPr lang="en-US" sz="1200" dirty="0"/>
          </a:p>
        </p:txBody>
      </p:sp>
      <p:sp>
        <p:nvSpPr>
          <p:cNvPr id="22" name="Rectangle 21"/>
          <p:cNvSpPr/>
          <p:nvPr/>
        </p:nvSpPr>
        <p:spPr>
          <a:xfrm>
            <a:off x="4657790" y="1568862"/>
            <a:ext cx="614912" cy="369332"/>
          </a:xfrm>
          <a:prstGeom prst="rect">
            <a:avLst/>
          </a:prstGeom>
        </p:spPr>
        <p:txBody>
          <a:bodyPr wrap="none">
            <a:spAutoFit/>
          </a:bodyPr>
          <a:lstStyle/>
          <a:p>
            <a:r>
              <a:rPr lang="en-US" dirty="0"/>
              <a:t>VSA</a:t>
            </a:r>
          </a:p>
        </p:txBody>
      </p:sp>
      <p:sp>
        <p:nvSpPr>
          <p:cNvPr id="23" name="Rectangle 22"/>
          <p:cNvSpPr/>
          <p:nvPr/>
        </p:nvSpPr>
        <p:spPr>
          <a:xfrm>
            <a:off x="5941792" y="1868922"/>
            <a:ext cx="548548" cy="338554"/>
          </a:xfrm>
          <a:prstGeom prst="rect">
            <a:avLst/>
          </a:prstGeom>
          <a:solidFill>
            <a:schemeClr val="tx2">
              <a:lumMod val="60000"/>
              <a:lumOff val="40000"/>
              <a:alpha val="82000"/>
            </a:schemeClr>
          </a:solidFill>
        </p:spPr>
        <p:txBody>
          <a:bodyPr wrap="none">
            <a:spAutoFit/>
          </a:bodyPr>
          <a:lstStyle/>
          <a:p>
            <a:r>
              <a:rPr lang="en-US" sz="1600" b="1" dirty="0" smtClean="0"/>
              <a:t>P2P</a:t>
            </a:r>
            <a:endParaRPr lang="en-US" sz="1600" b="1" dirty="0"/>
          </a:p>
        </p:txBody>
      </p:sp>
      <p:graphicFrame>
        <p:nvGraphicFramePr>
          <p:cNvPr id="3" name="Table 2"/>
          <p:cNvGraphicFramePr>
            <a:graphicFrameLocks noGrp="1"/>
          </p:cNvGraphicFramePr>
          <p:nvPr>
            <p:custDataLst>
              <p:tags r:id="rId15"/>
            </p:custDataLst>
            <p:extLst>
              <p:ext uri="{D42A27DB-BD31-4B8C-83A1-F6EECF244321}">
                <p14:modId xmlns:p14="http://schemas.microsoft.com/office/powerpoint/2010/main" val="1393259480"/>
              </p:ext>
            </p:extLst>
          </p:nvPr>
        </p:nvGraphicFramePr>
        <p:xfrm>
          <a:off x="445627" y="4210340"/>
          <a:ext cx="7262191" cy="2072640"/>
        </p:xfrm>
        <a:graphic>
          <a:graphicData uri="http://schemas.openxmlformats.org/drawingml/2006/table">
            <a:tbl>
              <a:tblPr firstRow="1" bandRow="1">
                <a:tableStyleId>{5C22544A-7EE6-4342-B048-85BDC9FD1C3A}</a:tableStyleId>
              </a:tblPr>
              <a:tblGrid>
                <a:gridCol w="2906301">
                  <a:extLst>
                    <a:ext uri="{9D8B030D-6E8A-4147-A177-3AD203B41FA5}">
                      <a16:colId xmlns:a16="http://schemas.microsoft.com/office/drawing/2014/main" val="20000"/>
                    </a:ext>
                  </a:extLst>
                </a:gridCol>
                <a:gridCol w="1388440">
                  <a:extLst>
                    <a:ext uri="{9D8B030D-6E8A-4147-A177-3AD203B41FA5}">
                      <a16:colId xmlns:a16="http://schemas.microsoft.com/office/drawing/2014/main" val="20001"/>
                    </a:ext>
                  </a:extLst>
                </a:gridCol>
                <a:gridCol w="1483725">
                  <a:extLst>
                    <a:ext uri="{9D8B030D-6E8A-4147-A177-3AD203B41FA5}">
                      <a16:colId xmlns:a16="http://schemas.microsoft.com/office/drawing/2014/main" val="20002"/>
                    </a:ext>
                  </a:extLst>
                </a:gridCol>
                <a:gridCol w="1483725">
                  <a:extLst>
                    <a:ext uri="{9D8B030D-6E8A-4147-A177-3AD203B41FA5}">
                      <a16:colId xmlns:a16="http://schemas.microsoft.com/office/drawing/2014/main" val="20003"/>
                    </a:ext>
                  </a:extLst>
                </a:gridCol>
              </a:tblGrid>
              <a:tr h="530030">
                <a:tc>
                  <a:txBody>
                    <a:bodyPr/>
                    <a:lstStyle/>
                    <a:p>
                      <a:r>
                        <a:rPr lang="en-US" sz="1600" dirty="0" smtClean="0"/>
                        <a:t>Product</a:t>
                      </a:r>
                      <a:endParaRPr lang="en-US" sz="1600" dirty="0"/>
                    </a:p>
                  </a:txBody>
                  <a:tcPr marL="121920" marR="121920" marT="60960" marB="60960"/>
                </a:tc>
                <a:tc>
                  <a:txBody>
                    <a:bodyPr/>
                    <a:lstStyle/>
                    <a:p>
                      <a:r>
                        <a:rPr lang="en-US" sz="1600" dirty="0" smtClean="0"/>
                        <a:t>Real-Time</a:t>
                      </a:r>
                      <a:r>
                        <a:rPr lang="en-US" sz="1600" baseline="0" dirty="0" smtClean="0"/>
                        <a:t> Bandwidth</a:t>
                      </a:r>
                      <a:endParaRPr lang="en-US" sz="1600" dirty="0"/>
                    </a:p>
                  </a:txBody>
                  <a:tcPr marL="121920" marR="121920" marT="60960" marB="60960"/>
                </a:tc>
                <a:tc>
                  <a:txBody>
                    <a:bodyPr/>
                    <a:lstStyle/>
                    <a:p>
                      <a:r>
                        <a:rPr lang="en-US" sz="1600" dirty="0" smtClean="0"/>
                        <a:t>Maximum Frequency</a:t>
                      </a:r>
                      <a:endParaRPr lang="en-US" sz="1600" dirty="0"/>
                    </a:p>
                  </a:txBody>
                  <a:tcPr marL="121920" marR="121920" marT="60960" marB="60960"/>
                </a:tc>
                <a:tc>
                  <a:txBody>
                    <a:bodyPr/>
                    <a:lstStyle/>
                    <a:p>
                      <a:r>
                        <a:rPr lang="en-US" sz="1600" dirty="0" smtClean="0"/>
                        <a:t>100%</a:t>
                      </a:r>
                      <a:r>
                        <a:rPr lang="en-US" sz="1600" baseline="0" dirty="0" smtClean="0"/>
                        <a:t> POI</a:t>
                      </a:r>
                      <a:endParaRPr lang="en-US" sz="1600" dirty="0"/>
                    </a:p>
                  </a:txBody>
                  <a:tcPr marL="121920" marR="121920" marT="60960" marB="60960"/>
                </a:tc>
                <a:extLst>
                  <a:ext uri="{0D108BD9-81ED-4DB2-BD59-A6C34878D82A}">
                    <a16:rowId xmlns:a16="http://schemas.microsoft.com/office/drawing/2014/main" val="10000"/>
                  </a:ext>
                </a:extLst>
              </a:tr>
              <a:tr h="314263">
                <a:tc>
                  <a:txBody>
                    <a:bodyPr/>
                    <a:lstStyle/>
                    <a:p>
                      <a:r>
                        <a:rPr lang="en-US" sz="1600" b="1" dirty="0" smtClean="0"/>
                        <a:t>NI PXIe-5668R+7976R</a:t>
                      </a:r>
                      <a:endParaRPr lang="en-US" sz="1600" b="1" dirty="0"/>
                    </a:p>
                  </a:txBody>
                  <a:tcPr marL="121920" marR="121920" marT="60960" marB="60960"/>
                </a:tc>
                <a:tc>
                  <a:txBody>
                    <a:bodyPr/>
                    <a:lstStyle/>
                    <a:p>
                      <a:r>
                        <a:rPr lang="en-US" sz="1600" b="1" dirty="0" smtClean="0">
                          <a:solidFill>
                            <a:schemeClr val="tx1"/>
                          </a:solidFill>
                          <a:latin typeface="+mj-lt"/>
                        </a:rPr>
                        <a:t>765 MHz</a:t>
                      </a:r>
                      <a:endParaRPr lang="en-US" sz="1600" b="1" dirty="0">
                        <a:solidFill>
                          <a:schemeClr val="tx1"/>
                        </a:solidFill>
                        <a:latin typeface="+mj-lt"/>
                      </a:endParaRPr>
                    </a:p>
                  </a:txBody>
                  <a:tcPr marL="121920" marR="121920" marT="60960" marB="60960"/>
                </a:tc>
                <a:tc>
                  <a:txBody>
                    <a:bodyPr/>
                    <a:lstStyle/>
                    <a:p>
                      <a:r>
                        <a:rPr lang="en-US" sz="1600" b="1" dirty="0" smtClean="0"/>
                        <a:t>26.5 GHz</a:t>
                      </a:r>
                      <a:endParaRPr lang="en-US" sz="1600" b="1" dirty="0"/>
                    </a:p>
                  </a:txBody>
                  <a:tcPr marL="121920" marR="121920" marT="60960" marB="60960"/>
                </a:tc>
                <a:tc>
                  <a:txBody>
                    <a:bodyPr/>
                    <a:lstStyle/>
                    <a:p>
                      <a:r>
                        <a:rPr lang="en-US" sz="1600" b="1" dirty="0" smtClean="0">
                          <a:solidFill>
                            <a:schemeClr val="tx1"/>
                          </a:solidFill>
                          <a:latin typeface="+mj-lt"/>
                        </a:rPr>
                        <a:t>1.5 µs</a:t>
                      </a:r>
                      <a:endParaRPr lang="en-US" sz="1600" b="1" dirty="0">
                        <a:solidFill>
                          <a:schemeClr val="tx1"/>
                        </a:solidFill>
                        <a:latin typeface="+mj-lt"/>
                      </a:endParaRPr>
                    </a:p>
                  </a:txBody>
                  <a:tcPr marL="121920" marR="121920" marT="60960" marB="60960"/>
                </a:tc>
                <a:extLst>
                  <a:ext uri="{0D108BD9-81ED-4DB2-BD59-A6C34878D82A}">
                    <a16:rowId xmlns:a16="http://schemas.microsoft.com/office/drawing/2014/main" val="10001"/>
                  </a:ext>
                </a:extLst>
              </a:tr>
              <a:tr h="314263">
                <a:tc>
                  <a:txBody>
                    <a:bodyPr/>
                    <a:lstStyle/>
                    <a:p>
                      <a:r>
                        <a:rPr lang="en-US" sz="1600" dirty="0" err="1" smtClean="0"/>
                        <a:t>Keysight</a:t>
                      </a:r>
                      <a:r>
                        <a:rPr lang="en-US" sz="1600" dirty="0" smtClean="0"/>
                        <a:t> UXA</a:t>
                      </a:r>
                      <a:endParaRPr lang="en-US" sz="1600" dirty="0"/>
                    </a:p>
                  </a:txBody>
                  <a:tcPr marL="121920" marR="121920" marT="60960" marB="60960"/>
                </a:tc>
                <a:tc>
                  <a:txBody>
                    <a:bodyPr/>
                    <a:lstStyle/>
                    <a:p>
                      <a:r>
                        <a:rPr lang="en-US" sz="1600" dirty="0" smtClean="0"/>
                        <a:t>510 MHz</a:t>
                      </a:r>
                      <a:endParaRPr lang="en-US" sz="1600" dirty="0"/>
                    </a:p>
                  </a:txBody>
                  <a:tcPr marL="121920" marR="121920" marT="60960" marB="60960"/>
                </a:tc>
                <a:tc>
                  <a:txBody>
                    <a:bodyPr/>
                    <a:lstStyle/>
                    <a:p>
                      <a:r>
                        <a:rPr lang="en-US" sz="1600" dirty="0" smtClean="0"/>
                        <a:t>26.5 GHz</a:t>
                      </a:r>
                      <a:endParaRPr lang="en-US" sz="1600" dirty="0"/>
                    </a:p>
                  </a:txBody>
                  <a:tcPr marL="121920" marR="121920" marT="60960" marB="60960"/>
                </a:tc>
                <a:tc>
                  <a:txBody>
                    <a:bodyPr/>
                    <a:lstStyle/>
                    <a:p>
                      <a:pPr marL="0" marR="0" indent="0" algn="l" defTabSz="457174" rtl="0" eaLnBrk="1" fontAlgn="auto" latinLnBrk="0" hangingPunct="1">
                        <a:lnSpc>
                          <a:spcPct val="100000"/>
                        </a:lnSpc>
                        <a:spcBef>
                          <a:spcPts val="0"/>
                        </a:spcBef>
                        <a:spcAft>
                          <a:spcPts val="0"/>
                        </a:spcAft>
                        <a:buClrTx/>
                        <a:buSzTx/>
                        <a:buFontTx/>
                        <a:buNone/>
                        <a:tabLst/>
                        <a:defRPr/>
                      </a:pPr>
                      <a:r>
                        <a:rPr lang="en-US" sz="1600" dirty="0" smtClean="0"/>
                        <a:t>3.51</a:t>
                      </a:r>
                      <a:r>
                        <a:rPr lang="en-US" sz="1600" baseline="0" dirty="0" smtClean="0"/>
                        <a:t> </a:t>
                      </a:r>
                      <a:r>
                        <a:rPr lang="en-US" sz="1600" b="0" dirty="0" smtClean="0"/>
                        <a:t>µs</a:t>
                      </a:r>
                    </a:p>
                  </a:txBody>
                  <a:tcPr marL="121920" marR="121920" marT="60960" marB="60960"/>
                </a:tc>
                <a:extLst>
                  <a:ext uri="{0D108BD9-81ED-4DB2-BD59-A6C34878D82A}">
                    <a16:rowId xmlns:a16="http://schemas.microsoft.com/office/drawing/2014/main" val="10002"/>
                  </a:ext>
                </a:extLst>
              </a:tr>
              <a:tr h="314263">
                <a:tc>
                  <a:txBody>
                    <a:bodyPr/>
                    <a:lstStyle/>
                    <a:p>
                      <a:r>
                        <a:rPr lang="en-US" sz="1600" dirty="0" smtClean="0"/>
                        <a:t>R&amp;S FSW</a:t>
                      </a:r>
                      <a:endParaRPr lang="en-US" sz="1600" dirty="0"/>
                    </a:p>
                  </a:txBody>
                  <a:tcPr marL="121920" marR="121920" marT="60960" marB="60960"/>
                </a:tc>
                <a:tc>
                  <a:txBody>
                    <a:bodyPr/>
                    <a:lstStyle/>
                    <a:p>
                      <a:r>
                        <a:rPr lang="en-US" sz="1600" dirty="0" smtClean="0"/>
                        <a:t>160 MHz</a:t>
                      </a:r>
                      <a:endParaRPr lang="en-US" sz="1600" dirty="0"/>
                    </a:p>
                  </a:txBody>
                  <a:tcPr marL="121920" marR="121920" marT="60960" marB="60960"/>
                </a:tc>
                <a:tc>
                  <a:txBody>
                    <a:bodyPr/>
                    <a:lstStyle/>
                    <a:p>
                      <a:r>
                        <a:rPr lang="en-US" sz="1600" b="1" dirty="0" smtClean="0">
                          <a:solidFill>
                            <a:schemeClr val="tx1"/>
                          </a:solidFill>
                          <a:latin typeface="+mj-lt"/>
                        </a:rPr>
                        <a:t>67 GHz</a:t>
                      </a:r>
                      <a:endParaRPr lang="en-US" sz="1600" b="1" dirty="0">
                        <a:solidFill>
                          <a:schemeClr val="tx1"/>
                        </a:solidFill>
                        <a:latin typeface="+mj-lt"/>
                      </a:endParaRPr>
                    </a:p>
                  </a:txBody>
                  <a:tcPr marL="121920" marR="121920" marT="60960" marB="60960"/>
                </a:tc>
                <a:tc>
                  <a:txBody>
                    <a:bodyPr/>
                    <a:lstStyle/>
                    <a:p>
                      <a:r>
                        <a:rPr lang="en-US" sz="1600" dirty="0" smtClean="0"/>
                        <a:t>1.87 </a:t>
                      </a:r>
                      <a:r>
                        <a:rPr lang="en-US" sz="1600" b="0" dirty="0" smtClean="0"/>
                        <a:t>µs</a:t>
                      </a:r>
                      <a:endParaRPr lang="en-US" sz="1600" dirty="0"/>
                    </a:p>
                  </a:txBody>
                  <a:tcPr marL="121920" marR="121920" marT="60960" marB="60960"/>
                </a:tc>
                <a:extLst>
                  <a:ext uri="{0D108BD9-81ED-4DB2-BD59-A6C34878D82A}">
                    <a16:rowId xmlns:a16="http://schemas.microsoft.com/office/drawing/2014/main" val="10003"/>
                  </a:ext>
                </a:extLst>
              </a:tr>
              <a:tr h="322471">
                <a:tc>
                  <a:txBody>
                    <a:bodyPr/>
                    <a:lstStyle/>
                    <a:p>
                      <a:r>
                        <a:rPr lang="en-US" sz="1600" dirty="0" smtClean="0"/>
                        <a:t>Tektronix RSA5000/RSA6000</a:t>
                      </a:r>
                      <a:endParaRPr lang="en-US" sz="1600" dirty="0"/>
                    </a:p>
                  </a:txBody>
                  <a:tcPr marL="121920" marR="121920" marT="60960" marB="60960"/>
                </a:tc>
                <a:tc>
                  <a:txBody>
                    <a:bodyPr/>
                    <a:lstStyle/>
                    <a:p>
                      <a:r>
                        <a:rPr lang="en-US" sz="1600" dirty="0" smtClean="0"/>
                        <a:t>165 MHz</a:t>
                      </a:r>
                      <a:endParaRPr lang="en-US" sz="1600" dirty="0"/>
                    </a:p>
                  </a:txBody>
                  <a:tcPr marL="121920" marR="121920" marT="60960" marB="60960"/>
                </a:tc>
                <a:tc>
                  <a:txBody>
                    <a:bodyPr/>
                    <a:lstStyle/>
                    <a:p>
                      <a:r>
                        <a:rPr lang="en-US" sz="1600" dirty="0" smtClean="0"/>
                        <a:t>26.5 GHz</a:t>
                      </a:r>
                      <a:endParaRPr lang="en-US" sz="1600" dirty="0"/>
                    </a:p>
                  </a:txBody>
                  <a:tcPr marL="121920" marR="121920" marT="60960" marB="60960"/>
                </a:tc>
                <a:tc>
                  <a:txBody>
                    <a:bodyPr/>
                    <a:lstStyle/>
                    <a:p>
                      <a:r>
                        <a:rPr lang="en-US" sz="1600" dirty="0" smtClean="0"/>
                        <a:t>3.7 </a:t>
                      </a:r>
                      <a:r>
                        <a:rPr lang="en-US" sz="1600" b="0" dirty="0" smtClean="0"/>
                        <a:t>µs</a:t>
                      </a:r>
                      <a:endParaRPr lang="en-US" sz="1600" dirty="0"/>
                    </a:p>
                  </a:txBody>
                  <a:tcPr marL="121920" marR="121920" marT="60960" marB="60960"/>
                </a:tc>
                <a:extLst>
                  <a:ext uri="{0D108BD9-81ED-4DB2-BD59-A6C34878D82A}">
                    <a16:rowId xmlns:a16="http://schemas.microsoft.com/office/drawing/2014/main" val="10004"/>
                  </a:ext>
                </a:extLst>
              </a:tr>
            </a:tbl>
          </a:graphicData>
        </a:graphic>
      </p:graphicFrame>
      <p:sp>
        <p:nvSpPr>
          <p:cNvPr id="24" name="TextBox 23"/>
          <p:cNvSpPr txBox="1"/>
          <p:nvPr/>
        </p:nvSpPr>
        <p:spPr>
          <a:xfrm>
            <a:off x="463821" y="3844962"/>
            <a:ext cx="4465966" cy="338554"/>
          </a:xfrm>
          <a:prstGeom prst="rect">
            <a:avLst/>
          </a:prstGeom>
          <a:noFill/>
        </p:spPr>
        <p:txBody>
          <a:bodyPr wrap="none" rtlCol="0">
            <a:spAutoFit/>
          </a:bodyPr>
          <a:lstStyle/>
          <a:p>
            <a:r>
              <a:rPr lang="en-US" sz="1600" i="1" dirty="0" smtClean="0"/>
              <a:t>Comparison </a:t>
            </a:r>
            <a:r>
              <a:rPr lang="en-US" sz="1600" i="1" smtClean="0"/>
              <a:t>with traditional RF signal analyzers</a:t>
            </a:r>
            <a:endParaRPr lang="en-US" sz="1600" i="1"/>
          </a:p>
        </p:txBody>
      </p:sp>
      <p:sp>
        <p:nvSpPr>
          <p:cNvPr id="30" name="Rectangle 29"/>
          <p:cNvSpPr/>
          <p:nvPr/>
        </p:nvSpPr>
        <p:spPr>
          <a:xfrm>
            <a:off x="1141546" y="1315075"/>
            <a:ext cx="1489190" cy="307777"/>
          </a:xfrm>
          <a:prstGeom prst="rect">
            <a:avLst/>
          </a:prstGeom>
        </p:spPr>
        <p:txBody>
          <a:bodyPr wrap="none">
            <a:spAutoFit/>
          </a:bodyPr>
          <a:lstStyle/>
          <a:p>
            <a:pPr algn="ctr"/>
            <a:r>
              <a:rPr lang="en-US" sz="1400" dirty="0"/>
              <a:t>PXIe-5668R VSA</a:t>
            </a:r>
          </a:p>
        </p:txBody>
      </p:sp>
      <p:sp>
        <p:nvSpPr>
          <p:cNvPr id="31" name="Rectangle 30"/>
          <p:cNvSpPr/>
          <p:nvPr/>
        </p:nvSpPr>
        <p:spPr>
          <a:xfrm>
            <a:off x="2184952" y="1057035"/>
            <a:ext cx="1803314" cy="307777"/>
          </a:xfrm>
          <a:prstGeom prst="rect">
            <a:avLst/>
          </a:prstGeom>
        </p:spPr>
        <p:txBody>
          <a:bodyPr wrap="none">
            <a:spAutoFit/>
          </a:bodyPr>
          <a:lstStyle/>
          <a:p>
            <a:r>
              <a:rPr lang="en-US" sz="1400" dirty="0"/>
              <a:t>PXIe-7976R </a:t>
            </a:r>
            <a:r>
              <a:rPr lang="en-US" sz="1400" dirty="0" err="1"/>
              <a:t>FlexRIO</a:t>
            </a:r>
            <a:endParaRPr lang="en-US" sz="1400" dirty="0"/>
          </a:p>
        </p:txBody>
      </p:sp>
      <p:cxnSp>
        <p:nvCxnSpPr>
          <p:cNvPr id="36" name="Straight Arrow Connector 35"/>
          <p:cNvCxnSpPr/>
          <p:nvPr/>
        </p:nvCxnSpPr>
        <p:spPr>
          <a:xfrm>
            <a:off x="1900540" y="1617010"/>
            <a:ext cx="0" cy="50382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086609" y="1384012"/>
            <a:ext cx="1148" cy="73682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42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chor="t"/>
          <a:lstStyle/>
          <a:p>
            <a:pPr eaLnBrk="1" hangingPunct="1"/>
            <a:r>
              <a:rPr lang="en-US" dirty="0" smtClean="0"/>
              <a:t>PXIe-5667 vs PXIe-5668R vs </a:t>
            </a:r>
            <a:r>
              <a:rPr lang="en-US" dirty="0" err="1" smtClean="0"/>
              <a:t>FlexRIO</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303935755"/>
              </p:ext>
            </p:extLst>
          </p:nvPr>
        </p:nvGraphicFramePr>
        <p:xfrm>
          <a:off x="604466" y="1254525"/>
          <a:ext cx="7105180" cy="4533614"/>
        </p:xfrm>
        <a:graphic>
          <a:graphicData uri="http://schemas.openxmlformats.org/drawingml/2006/table">
            <a:tbl>
              <a:tblPr firstRow="1" bandRow="1">
                <a:tableStyleId>{5C22544A-7EE6-4342-B048-85BDC9FD1C3A}</a:tableStyleId>
              </a:tblPr>
              <a:tblGrid>
                <a:gridCol w="1803705">
                  <a:extLst>
                    <a:ext uri="{9D8B030D-6E8A-4147-A177-3AD203B41FA5}">
                      <a16:colId xmlns:a16="http://schemas.microsoft.com/office/drawing/2014/main" val="20000"/>
                    </a:ext>
                  </a:extLst>
                </a:gridCol>
                <a:gridCol w="1953815">
                  <a:extLst>
                    <a:ext uri="{9D8B030D-6E8A-4147-A177-3AD203B41FA5}">
                      <a16:colId xmlns:a16="http://schemas.microsoft.com/office/drawing/2014/main" val="20001"/>
                    </a:ext>
                  </a:extLst>
                </a:gridCol>
                <a:gridCol w="1673830">
                  <a:extLst>
                    <a:ext uri="{9D8B030D-6E8A-4147-A177-3AD203B41FA5}">
                      <a16:colId xmlns:a16="http://schemas.microsoft.com/office/drawing/2014/main" val="20002"/>
                    </a:ext>
                  </a:extLst>
                </a:gridCol>
                <a:gridCol w="1673830">
                  <a:extLst>
                    <a:ext uri="{9D8B030D-6E8A-4147-A177-3AD203B41FA5}">
                      <a16:colId xmlns:a16="http://schemas.microsoft.com/office/drawing/2014/main" val="20003"/>
                    </a:ext>
                  </a:extLst>
                </a:gridCol>
              </a:tblGrid>
              <a:tr h="402245">
                <a:tc>
                  <a:txBody>
                    <a:bodyPr/>
                    <a:lstStyle/>
                    <a:p>
                      <a:pPr algn="ctr"/>
                      <a:r>
                        <a:rPr lang="en-US" sz="1600" dirty="0" smtClean="0"/>
                        <a:t>Characteristics</a:t>
                      </a:r>
                      <a:endParaRPr lang="en-US" sz="1600" dirty="0">
                        <a:solidFill>
                          <a:schemeClr val="bg1"/>
                        </a:solidFill>
                      </a:endParaRPr>
                    </a:p>
                  </a:txBody>
                  <a:tcPr/>
                </a:tc>
                <a:tc>
                  <a:txBody>
                    <a:bodyPr/>
                    <a:lstStyle/>
                    <a:p>
                      <a:pPr algn="ctr"/>
                      <a:r>
                        <a:rPr lang="en-US" sz="1600" dirty="0" smtClean="0"/>
                        <a:t>PXIe-5667</a:t>
                      </a:r>
                      <a:endParaRPr lang="en-US" sz="1600" dirty="0">
                        <a:solidFill>
                          <a:schemeClr val="bg1"/>
                        </a:solidFill>
                      </a:endParaRPr>
                    </a:p>
                  </a:txBody>
                  <a:tcPr/>
                </a:tc>
                <a:tc>
                  <a:txBody>
                    <a:bodyPr/>
                    <a:lstStyle/>
                    <a:p>
                      <a:pPr algn="ctr"/>
                      <a:r>
                        <a:rPr lang="en-US" sz="1600" dirty="0" smtClean="0"/>
                        <a:t>PXIe-5668R</a:t>
                      </a:r>
                      <a:endParaRPr lang="en-US" sz="1600" dirty="0">
                        <a:solidFill>
                          <a:schemeClr val="bg1"/>
                        </a:solidFill>
                      </a:endParaRPr>
                    </a:p>
                  </a:txBody>
                  <a:tcPr/>
                </a:tc>
                <a:tc>
                  <a:txBody>
                    <a:bodyPr/>
                    <a:lstStyle/>
                    <a:p>
                      <a:pPr algn="ctr"/>
                      <a:r>
                        <a:rPr lang="en-US" sz="1600" dirty="0" smtClean="0">
                          <a:solidFill>
                            <a:schemeClr val="bg1"/>
                          </a:solidFill>
                        </a:rPr>
                        <a:t>NI 5792R</a:t>
                      </a:r>
                      <a:endParaRPr lang="en-US" sz="1600" dirty="0">
                        <a:solidFill>
                          <a:schemeClr val="bg1"/>
                        </a:solidFill>
                      </a:endParaRPr>
                    </a:p>
                  </a:txBody>
                  <a:tcPr/>
                </a:tc>
                <a:extLst>
                  <a:ext uri="{0D108BD9-81ED-4DB2-BD59-A6C34878D82A}">
                    <a16:rowId xmlns:a16="http://schemas.microsoft.com/office/drawing/2014/main" val="10000"/>
                  </a:ext>
                </a:extLst>
              </a:tr>
              <a:tr h="669863">
                <a:tc>
                  <a:txBody>
                    <a:bodyPr/>
                    <a:lstStyle/>
                    <a:p>
                      <a:r>
                        <a:rPr lang="en-US" sz="1600" dirty="0" smtClean="0"/>
                        <a:t>Frequency Range</a:t>
                      </a:r>
                      <a:endParaRPr lang="en-US" sz="1600" dirty="0">
                        <a:solidFill>
                          <a:schemeClr val="tx1"/>
                        </a:solidFill>
                      </a:endParaRPr>
                    </a:p>
                  </a:txBody>
                  <a:tcPr/>
                </a:tc>
                <a:tc>
                  <a:txBody>
                    <a:bodyPr/>
                    <a:lstStyle/>
                    <a:p>
                      <a:pPr algn="ctr"/>
                      <a:r>
                        <a:rPr lang="en-US" sz="1600" dirty="0" smtClean="0"/>
                        <a:t>20 Hz  - 3.6</a:t>
                      </a:r>
                      <a:r>
                        <a:rPr lang="en-US" sz="1600" baseline="0" dirty="0" smtClean="0"/>
                        <a:t>  GHz</a:t>
                      </a:r>
                    </a:p>
                    <a:p>
                      <a:pPr algn="ctr"/>
                      <a:r>
                        <a:rPr lang="en-US" sz="1600" baseline="0" dirty="0" smtClean="0"/>
                        <a:t>20 Hz  - </a:t>
                      </a:r>
                      <a:r>
                        <a:rPr lang="en-US" sz="1600" dirty="0" smtClean="0"/>
                        <a:t>7.0 GHz</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a:t>
                      </a:r>
                      <a:r>
                        <a:rPr lang="en-US" sz="1600" baseline="0" dirty="0" smtClean="0"/>
                        <a:t> M</a:t>
                      </a:r>
                      <a:r>
                        <a:rPr lang="en-US" sz="1600" dirty="0" smtClean="0"/>
                        <a:t>Hz – 26.5 GHz</a:t>
                      </a:r>
                      <a:endParaRPr lang="en-US" sz="16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200 MHz to 4.4 GHz</a:t>
                      </a:r>
                    </a:p>
                  </a:txBody>
                  <a:tcPr/>
                </a:tc>
                <a:extLst>
                  <a:ext uri="{0D108BD9-81ED-4DB2-BD59-A6C34878D82A}">
                    <a16:rowId xmlns:a16="http://schemas.microsoft.com/office/drawing/2014/main" val="10001"/>
                  </a:ext>
                </a:extLst>
              </a:tr>
              <a:tr h="402245">
                <a:tc>
                  <a:txBody>
                    <a:bodyPr/>
                    <a:lstStyle/>
                    <a:p>
                      <a:r>
                        <a:rPr lang="en-US" sz="1600" dirty="0" smtClean="0"/>
                        <a:t>Preselection</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Sub-octave Filters</a:t>
                      </a:r>
                      <a:endParaRPr lang="en-US" sz="1600" dirty="0" smtClean="0">
                        <a:solidFill>
                          <a:schemeClr val="tx1"/>
                        </a:solidFill>
                      </a:endParaRPr>
                    </a:p>
                  </a:txBody>
                  <a:tcPr/>
                </a:tc>
                <a:tc>
                  <a:txBody>
                    <a:bodyPr/>
                    <a:lstStyle/>
                    <a:p>
                      <a:pPr algn="ctr"/>
                      <a:r>
                        <a:rPr lang="en-US" sz="1600" dirty="0" smtClean="0">
                          <a:solidFill>
                            <a:schemeClr val="dk1"/>
                          </a:solidFill>
                        </a:rPr>
                        <a:t>50 MHz BW YTF</a:t>
                      </a:r>
                      <a:endParaRPr lang="en-US" sz="1600" dirty="0">
                        <a:solidFill>
                          <a:schemeClr val="tx1"/>
                        </a:solidFill>
                      </a:endParaRPr>
                    </a:p>
                  </a:txBody>
                  <a:tcPr/>
                </a:tc>
                <a:tc>
                  <a:txBody>
                    <a:bodyPr/>
                    <a:lstStyle/>
                    <a:p>
                      <a:pPr algn="ctr"/>
                      <a:r>
                        <a:rPr lang="en-US" sz="1600" dirty="0" smtClean="0">
                          <a:solidFill>
                            <a:schemeClr val="tx1"/>
                          </a:solidFill>
                        </a:rPr>
                        <a:t>Selectable</a:t>
                      </a:r>
                      <a:r>
                        <a:rPr lang="en-US" sz="1600" baseline="0" dirty="0" smtClean="0">
                          <a:solidFill>
                            <a:schemeClr val="tx1"/>
                          </a:solidFill>
                        </a:rPr>
                        <a:t> LPF</a:t>
                      </a:r>
                      <a:endParaRPr lang="en-US" sz="1600" dirty="0">
                        <a:solidFill>
                          <a:schemeClr val="tx1"/>
                        </a:solidFill>
                      </a:endParaRPr>
                    </a:p>
                  </a:txBody>
                  <a:tcPr/>
                </a:tc>
                <a:extLst>
                  <a:ext uri="{0D108BD9-81ED-4DB2-BD59-A6C34878D82A}">
                    <a16:rowId xmlns:a16="http://schemas.microsoft.com/office/drawing/2014/main" val="10002"/>
                  </a:ext>
                </a:extLst>
              </a:tr>
              <a:tr h="694286">
                <a:tc>
                  <a:txBody>
                    <a:bodyPr/>
                    <a:lstStyle/>
                    <a:p>
                      <a:r>
                        <a:rPr lang="en-US" sz="1600" dirty="0" smtClean="0"/>
                        <a:t>Noise Figure</a:t>
                      </a:r>
                      <a:endParaRPr lang="en-US" sz="1600" dirty="0">
                        <a:solidFill>
                          <a:schemeClr val="tx1"/>
                        </a:solidFill>
                      </a:endParaRPr>
                    </a:p>
                  </a:txBody>
                  <a:tcPr/>
                </a:tc>
                <a:tc>
                  <a:txBody>
                    <a:bodyPr/>
                    <a:lstStyle/>
                    <a:p>
                      <a:pPr algn="ctr"/>
                      <a:r>
                        <a:rPr lang="en-US" sz="1600" dirty="0" smtClean="0"/>
                        <a:t>12 dB &lt; 3 GHz</a:t>
                      </a:r>
                    </a:p>
                    <a:p>
                      <a:pPr algn="ctr"/>
                      <a:r>
                        <a:rPr lang="en-US" sz="1600" dirty="0" smtClean="0"/>
                        <a:t>14 dB &lt; 7 GHz</a:t>
                      </a:r>
                      <a:endParaRPr lang="en-US" sz="1600" dirty="0">
                        <a:solidFill>
                          <a:schemeClr val="tx1"/>
                        </a:solidFill>
                      </a:endParaRPr>
                    </a:p>
                  </a:txBody>
                  <a:tcPr/>
                </a:tc>
                <a:tc>
                  <a:txBody>
                    <a:bodyPr/>
                    <a:lstStyle/>
                    <a:p>
                      <a:pPr algn="ctr"/>
                      <a:r>
                        <a:rPr lang="en-US" sz="1600" dirty="0" smtClean="0"/>
                        <a:t>5 dB* &lt;10GHz</a:t>
                      </a:r>
                    </a:p>
                    <a:p>
                      <a:pPr algn="ctr"/>
                      <a:r>
                        <a:rPr lang="en-US" sz="1600" dirty="0" smtClean="0">
                          <a:solidFill>
                            <a:schemeClr val="tx1"/>
                          </a:solidFill>
                        </a:rPr>
                        <a:t>9 dB* &lt; 20GHz</a:t>
                      </a:r>
                      <a:endParaRPr lang="en-US" sz="1600" dirty="0">
                        <a:solidFill>
                          <a:schemeClr val="tx1"/>
                        </a:solidFill>
                      </a:endParaRPr>
                    </a:p>
                  </a:txBody>
                  <a:tcPr/>
                </a:tc>
                <a:tc>
                  <a:txBody>
                    <a:bodyPr/>
                    <a:lstStyle/>
                    <a:p>
                      <a:pPr algn="ctr"/>
                      <a:r>
                        <a:rPr lang="en-US" sz="1600" dirty="0" smtClean="0"/>
                        <a:t>10</a:t>
                      </a:r>
                      <a:r>
                        <a:rPr lang="en-US" sz="1600" baseline="0" dirty="0" smtClean="0"/>
                        <a:t> </a:t>
                      </a:r>
                      <a:r>
                        <a:rPr lang="en-US" sz="1600" dirty="0" smtClean="0"/>
                        <a:t>dB &lt; 3 GHz</a:t>
                      </a:r>
                    </a:p>
                    <a:p>
                      <a:pPr algn="ctr"/>
                      <a:r>
                        <a:rPr lang="en-US" sz="1600" dirty="0" smtClean="0"/>
                        <a:t>14 dB &lt; 4 GHz</a:t>
                      </a:r>
                      <a:endParaRPr lang="en-US" sz="1600" dirty="0" smtClean="0">
                        <a:solidFill>
                          <a:schemeClr val="tx1"/>
                        </a:solidFill>
                      </a:endParaRPr>
                    </a:p>
                  </a:txBody>
                  <a:tcPr/>
                </a:tc>
                <a:extLst>
                  <a:ext uri="{0D108BD9-81ED-4DB2-BD59-A6C34878D82A}">
                    <a16:rowId xmlns:a16="http://schemas.microsoft.com/office/drawing/2014/main" val="10004"/>
                  </a:ext>
                </a:extLst>
              </a:tr>
              <a:tr h="402245">
                <a:tc>
                  <a:txBody>
                    <a:bodyPr/>
                    <a:lstStyle/>
                    <a:p>
                      <a:r>
                        <a:rPr lang="en-US" sz="1600" dirty="0" smtClean="0"/>
                        <a:t>Second Harmonic</a:t>
                      </a:r>
                      <a:r>
                        <a:rPr lang="en-US" sz="1600" baseline="0" dirty="0" smtClean="0"/>
                        <a:t> Intercept</a:t>
                      </a:r>
                      <a:endParaRPr lang="en-US" sz="1600" dirty="0">
                        <a:solidFill>
                          <a:schemeClr val="tx1"/>
                        </a:solidFill>
                      </a:endParaRPr>
                    </a:p>
                  </a:txBody>
                  <a:tcPr/>
                </a:tc>
                <a:tc>
                  <a:txBody>
                    <a:bodyPr/>
                    <a:lstStyle/>
                    <a:p>
                      <a:pPr algn="ctr"/>
                      <a:r>
                        <a:rPr lang="en-US" sz="1600" dirty="0" smtClean="0"/>
                        <a:t>&gt;+80 dBm</a:t>
                      </a:r>
                      <a:endParaRPr lang="en-US" sz="1600" dirty="0">
                        <a:solidFill>
                          <a:schemeClr val="tx1"/>
                        </a:solidFill>
                      </a:endParaRPr>
                    </a:p>
                  </a:txBody>
                  <a:tcPr/>
                </a:tc>
                <a:tc>
                  <a:txBody>
                    <a:bodyPr/>
                    <a:lstStyle/>
                    <a:p>
                      <a:pPr algn="ctr"/>
                      <a:r>
                        <a:rPr lang="en-US" sz="1600" dirty="0" smtClean="0"/>
                        <a:t>&gt;+60 </a:t>
                      </a:r>
                      <a:r>
                        <a:rPr lang="en-US" sz="1600" dirty="0" err="1" smtClean="0"/>
                        <a:t>dBM</a:t>
                      </a:r>
                      <a:endParaRPr lang="en-US" sz="1600" dirty="0">
                        <a:solidFill>
                          <a:schemeClr val="tx1"/>
                        </a:solidFill>
                      </a:endParaRPr>
                    </a:p>
                  </a:txBody>
                  <a:tcPr/>
                </a:tc>
                <a:tc>
                  <a:txBody>
                    <a:bodyPr/>
                    <a:lstStyle/>
                    <a:p>
                      <a:pPr algn="ctr"/>
                      <a:r>
                        <a:rPr lang="en-US" sz="1600" dirty="0" smtClean="0">
                          <a:solidFill>
                            <a:schemeClr val="tx1"/>
                          </a:solidFill>
                        </a:rPr>
                        <a:t>-</a:t>
                      </a:r>
                      <a:endParaRPr lang="en-US" sz="1600" dirty="0">
                        <a:solidFill>
                          <a:schemeClr val="tx1"/>
                        </a:solidFill>
                      </a:endParaRPr>
                    </a:p>
                  </a:txBody>
                  <a:tcPr/>
                </a:tc>
                <a:extLst>
                  <a:ext uri="{0D108BD9-81ED-4DB2-BD59-A6C34878D82A}">
                    <a16:rowId xmlns:a16="http://schemas.microsoft.com/office/drawing/2014/main" val="10005"/>
                  </a:ext>
                </a:extLst>
              </a:tr>
              <a:tr h="402245">
                <a:tc>
                  <a:txBody>
                    <a:bodyPr/>
                    <a:lstStyle/>
                    <a:p>
                      <a:r>
                        <a:rPr lang="en-US" sz="1600" dirty="0" smtClean="0"/>
                        <a:t>IP3</a:t>
                      </a:r>
                      <a:endParaRPr lang="en-US" sz="1600" dirty="0">
                        <a:solidFill>
                          <a:schemeClr val="tx1"/>
                        </a:solidFill>
                      </a:endParaRPr>
                    </a:p>
                  </a:txBody>
                  <a:tcPr/>
                </a:tc>
                <a:tc>
                  <a:txBody>
                    <a:bodyPr/>
                    <a:lstStyle/>
                    <a:p>
                      <a:pPr algn="ctr"/>
                      <a:r>
                        <a:rPr lang="en-US" sz="1600" dirty="0" smtClean="0"/>
                        <a:t>&gt;+17 dBm</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dk1"/>
                          </a:solidFill>
                        </a:rPr>
                        <a:t>&gt;+20</a:t>
                      </a:r>
                      <a:r>
                        <a:rPr lang="en-US" sz="1600" baseline="0" dirty="0" smtClean="0">
                          <a:solidFill>
                            <a:schemeClr val="dk1"/>
                          </a:solidFill>
                        </a:rPr>
                        <a:t> </a:t>
                      </a:r>
                      <a:r>
                        <a:rPr lang="en-US" sz="1600" baseline="0" dirty="0" err="1" smtClean="0">
                          <a:solidFill>
                            <a:schemeClr val="dk1"/>
                          </a:solidFill>
                        </a:rPr>
                        <a:t>dBm</a:t>
                      </a:r>
                      <a:endParaRPr lang="en-US" sz="16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- 6 </a:t>
                      </a:r>
                      <a:r>
                        <a:rPr lang="en-US" sz="1600" dirty="0" err="1" smtClean="0">
                          <a:solidFill>
                            <a:schemeClr val="tx1"/>
                          </a:solidFill>
                        </a:rPr>
                        <a:t>dBm</a:t>
                      </a:r>
                      <a:endParaRPr lang="en-US" sz="1600" dirty="0" smtClean="0">
                        <a:solidFill>
                          <a:schemeClr val="tx1"/>
                        </a:solidFill>
                      </a:endParaRPr>
                    </a:p>
                  </a:txBody>
                  <a:tcPr/>
                </a:tc>
                <a:extLst>
                  <a:ext uri="{0D108BD9-81ED-4DB2-BD59-A6C34878D82A}">
                    <a16:rowId xmlns:a16="http://schemas.microsoft.com/office/drawing/2014/main" val="10006"/>
                  </a:ext>
                </a:extLst>
              </a:tr>
              <a:tr h="402245">
                <a:tc>
                  <a:txBody>
                    <a:bodyPr/>
                    <a:lstStyle/>
                    <a:p>
                      <a:r>
                        <a:rPr lang="en-US" sz="1600" dirty="0" smtClean="0">
                          <a:solidFill>
                            <a:schemeClr val="tx1"/>
                          </a:solidFill>
                        </a:rPr>
                        <a:t>Phase Noise @ 10 kHz</a:t>
                      </a:r>
                      <a:endParaRPr lang="en-US" sz="1600" dirty="0">
                        <a:solidFill>
                          <a:schemeClr val="tx1"/>
                        </a:solidFill>
                      </a:endParaRPr>
                    </a:p>
                  </a:txBody>
                  <a:tcPr/>
                </a:tc>
                <a:tc>
                  <a:txBody>
                    <a:bodyPr/>
                    <a:lstStyle/>
                    <a:p>
                      <a:pPr algn="ctr"/>
                      <a:r>
                        <a:rPr lang="en-US" sz="1600" dirty="0" smtClean="0">
                          <a:solidFill>
                            <a:schemeClr val="tx1"/>
                          </a:solidFill>
                        </a:rPr>
                        <a:t>-129 dBc/Hz</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-129 dBc/Hz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-100 </a:t>
                      </a:r>
                      <a:r>
                        <a:rPr lang="en-US" sz="1600" dirty="0" err="1" smtClean="0">
                          <a:solidFill>
                            <a:schemeClr val="tx1"/>
                          </a:solidFill>
                        </a:rPr>
                        <a:t>dBc</a:t>
                      </a:r>
                      <a:r>
                        <a:rPr lang="en-US" sz="1600" dirty="0" smtClean="0">
                          <a:solidFill>
                            <a:schemeClr val="tx1"/>
                          </a:solidFill>
                        </a:rPr>
                        <a:t>/Hz</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a:tc>
                <a:extLst>
                  <a:ext uri="{0D108BD9-81ED-4DB2-BD59-A6C34878D82A}">
                    <a16:rowId xmlns:a16="http://schemas.microsoft.com/office/drawing/2014/main" val="10007"/>
                  </a:ext>
                </a:extLst>
              </a:tr>
              <a:tr h="402245">
                <a:tc>
                  <a:txBody>
                    <a:bodyPr/>
                    <a:lstStyle/>
                    <a:p>
                      <a:r>
                        <a:rPr lang="en-US" sz="1600" dirty="0" smtClean="0"/>
                        <a:t>Scan Rate</a:t>
                      </a:r>
                      <a:endParaRPr lang="en-US" sz="1600" dirty="0">
                        <a:solidFill>
                          <a:schemeClr val="tx1"/>
                        </a:solidFill>
                      </a:endParaRPr>
                    </a:p>
                  </a:txBody>
                  <a:tcPr/>
                </a:tc>
                <a:tc>
                  <a:txBody>
                    <a:bodyPr/>
                    <a:lstStyle/>
                    <a:p>
                      <a:pPr algn="ctr"/>
                      <a:r>
                        <a:rPr lang="en-US" sz="1600" dirty="0" smtClean="0"/>
                        <a:t>30 GHz/sec</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dk1"/>
                          </a:solidFill>
                        </a:rPr>
                        <a:t>&gt; 30GHz/sec</a:t>
                      </a:r>
                      <a:endParaRPr lang="en-US" sz="16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tc>
                <a:extLst>
                  <a:ext uri="{0D108BD9-81ED-4DB2-BD59-A6C34878D82A}">
                    <a16:rowId xmlns:a16="http://schemas.microsoft.com/office/drawing/2014/main" val="10008"/>
                  </a:ext>
                </a:extLst>
              </a:tr>
              <a:tr h="402245">
                <a:tc>
                  <a:txBody>
                    <a:bodyPr/>
                    <a:lstStyle/>
                    <a:p>
                      <a:r>
                        <a:rPr lang="en-US" sz="1600" dirty="0" smtClean="0">
                          <a:solidFill>
                            <a:schemeClr val="tx1"/>
                          </a:solidFill>
                        </a:rPr>
                        <a:t>Slots</a:t>
                      </a:r>
                      <a:endParaRPr lang="en-US" sz="1600" dirty="0">
                        <a:solidFill>
                          <a:schemeClr val="tx1"/>
                        </a:solidFill>
                      </a:endParaRPr>
                    </a:p>
                  </a:txBody>
                  <a:tcPr/>
                </a:tc>
                <a:tc>
                  <a:txBody>
                    <a:bodyPr/>
                    <a:lstStyle/>
                    <a:p>
                      <a:pPr algn="ctr"/>
                      <a:r>
                        <a:rPr lang="en-US" sz="1600" dirty="0" smtClean="0">
                          <a:solidFill>
                            <a:schemeClr val="tx1"/>
                          </a:solidFill>
                        </a:rPr>
                        <a:t>9</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a:t>
                      </a:r>
                    </a:p>
                  </a:txBody>
                  <a:tcPr/>
                </a:tc>
                <a:extLst>
                  <a:ext uri="{0D108BD9-81ED-4DB2-BD59-A6C34878D82A}">
                    <a16:rowId xmlns:a16="http://schemas.microsoft.com/office/drawing/2014/main" val="10009"/>
                  </a:ext>
                </a:extLst>
              </a:tr>
            </a:tbl>
          </a:graphicData>
        </a:graphic>
      </p:graphicFrame>
      <p:sp>
        <p:nvSpPr>
          <p:cNvPr id="2" name="TextBox 1"/>
          <p:cNvSpPr txBox="1"/>
          <p:nvPr/>
        </p:nvSpPr>
        <p:spPr>
          <a:xfrm>
            <a:off x="631916" y="5797242"/>
            <a:ext cx="3924472" cy="276999"/>
          </a:xfrm>
          <a:prstGeom prst="rect">
            <a:avLst/>
          </a:prstGeom>
          <a:noFill/>
        </p:spPr>
        <p:txBody>
          <a:bodyPr wrap="none" rtlCol="0">
            <a:spAutoFit/>
          </a:bodyPr>
          <a:lstStyle/>
          <a:p>
            <a:r>
              <a:rPr lang="en-US" sz="1200" dirty="0" smtClean="0"/>
              <a:t>*With PXIe-569x 26.5 GHz pre-amp</a:t>
            </a:r>
            <a:r>
              <a:rPr lang="en-US" sz="1200" smtClean="0"/>
              <a:t>, releasing Q2-2016</a:t>
            </a:r>
            <a:endParaRPr lang="en-US" sz="120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7209" y="1254525"/>
            <a:ext cx="4073751" cy="2214075"/>
          </a:xfrm>
          <a:prstGeom prst="rect">
            <a:avLst/>
          </a:prstGeom>
        </p:spPr>
      </p:pic>
      <p:sp>
        <p:nvSpPr>
          <p:cNvPr id="3" name="TextBox 2"/>
          <p:cNvSpPr txBox="1"/>
          <p:nvPr/>
        </p:nvSpPr>
        <p:spPr>
          <a:xfrm>
            <a:off x="9051527" y="1115683"/>
            <a:ext cx="1825115" cy="369332"/>
          </a:xfrm>
          <a:prstGeom prst="rect">
            <a:avLst/>
          </a:prstGeom>
          <a:noFill/>
        </p:spPr>
        <p:txBody>
          <a:bodyPr wrap="none" rtlCol="0">
            <a:spAutoFit/>
          </a:bodyPr>
          <a:lstStyle/>
          <a:p>
            <a:r>
              <a:rPr lang="en-US" dirty="0" smtClean="0"/>
              <a:t>PXI Form Factor</a:t>
            </a:r>
            <a:endParaRPr lang="en-US" dirty="0"/>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582" y="4486543"/>
            <a:ext cx="2687004" cy="1328630"/>
          </a:xfrm>
          <a:prstGeom prst="rect">
            <a:avLst/>
          </a:prstGeom>
        </p:spPr>
      </p:pic>
      <p:sp>
        <p:nvSpPr>
          <p:cNvPr id="16" name="TextBox 15"/>
          <p:cNvSpPr txBox="1"/>
          <p:nvPr/>
        </p:nvSpPr>
        <p:spPr>
          <a:xfrm>
            <a:off x="8613073" y="4035093"/>
            <a:ext cx="2702022" cy="369332"/>
          </a:xfrm>
          <a:prstGeom prst="rect">
            <a:avLst/>
          </a:prstGeom>
          <a:noFill/>
        </p:spPr>
        <p:txBody>
          <a:bodyPr wrap="none" rtlCol="0">
            <a:spAutoFit/>
          </a:bodyPr>
          <a:lstStyle/>
          <a:p>
            <a:r>
              <a:rPr lang="en-US" dirty="0" smtClean="0"/>
              <a:t>NI Controller for </a:t>
            </a:r>
            <a:r>
              <a:rPr lang="en-US" dirty="0" err="1" smtClean="0"/>
              <a:t>FlexRIO</a:t>
            </a:r>
            <a:endParaRPr lang="en-US" dirty="0"/>
          </a:p>
        </p:txBody>
      </p:sp>
      <p:sp>
        <p:nvSpPr>
          <p:cNvPr id="4" name="TextBox 3"/>
          <p:cNvSpPr txBox="1"/>
          <p:nvPr/>
        </p:nvSpPr>
        <p:spPr>
          <a:xfrm>
            <a:off x="6154544" y="5806068"/>
            <a:ext cx="1411669" cy="338554"/>
          </a:xfrm>
          <a:prstGeom prst="rect">
            <a:avLst/>
          </a:prstGeom>
          <a:noFill/>
        </p:spPr>
        <p:txBody>
          <a:bodyPr wrap="none" rtlCol="0">
            <a:spAutoFit/>
          </a:bodyPr>
          <a:lstStyle/>
          <a:p>
            <a:r>
              <a:rPr lang="en-US" sz="1600" dirty="0" smtClean="0"/>
              <a:t>200 MHz BW</a:t>
            </a:r>
            <a:endParaRPr lang="en-US" sz="1600" dirty="0"/>
          </a:p>
        </p:txBody>
      </p:sp>
    </p:spTree>
    <p:extLst>
      <p:ext uri="{BB962C8B-B14F-4D97-AF65-F5344CB8AC3E}">
        <p14:creationId xmlns:p14="http://schemas.microsoft.com/office/powerpoint/2010/main" val="118439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631916" y="142830"/>
            <a:ext cx="10893337" cy="964092"/>
          </a:xfrm>
          <a:effectLst/>
        </p:spPr>
        <p:txBody>
          <a:bodyPr/>
          <a:lstStyle/>
          <a:p>
            <a:r>
              <a:rPr lang="en-US" dirty="0" err="1" smtClean="0"/>
              <a:t>FlexRIO</a:t>
            </a:r>
            <a:r>
              <a:rPr lang="en-US" dirty="0" smtClean="0"/>
              <a:t> Form Factor &amp; Deployment Options</a:t>
            </a:r>
            <a:endParaRPr lang="en-US" dirty="0"/>
          </a:p>
        </p:txBody>
      </p:sp>
      <p:sp>
        <p:nvSpPr>
          <p:cNvPr id="32" name="Right Arrow 31"/>
          <p:cNvSpPr/>
          <p:nvPr/>
        </p:nvSpPr>
        <p:spPr>
          <a:xfrm>
            <a:off x="5274085" y="2737219"/>
            <a:ext cx="1379933" cy="99876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TextBox 25"/>
          <p:cNvSpPr txBox="1"/>
          <p:nvPr/>
        </p:nvSpPr>
        <p:spPr>
          <a:xfrm>
            <a:off x="2138287" y="2027711"/>
            <a:ext cx="1743401" cy="400110"/>
          </a:xfrm>
          <a:prstGeom prst="rect">
            <a:avLst/>
          </a:prstGeom>
          <a:noFill/>
        </p:spPr>
        <p:txBody>
          <a:bodyPr wrap="square" rtlCol="0">
            <a:spAutoFit/>
          </a:bodyPr>
          <a:lstStyle/>
          <a:p>
            <a:pPr algn="ctr"/>
            <a:r>
              <a:rPr lang="en-US" sz="2000" dirty="0"/>
              <a:t>Prototype</a:t>
            </a:r>
          </a:p>
        </p:txBody>
      </p:sp>
      <p:sp>
        <p:nvSpPr>
          <p:cNvPr id="27" name="TextBox 26"/>
          <p:cNvSpPr txBox="1"/>
          <p:nvPr/>
        </p:nvSpPr>
        <p:spPr>
          <a:xfrm>
            <a:off x="7515483" y="2027711"/>
            <a:ext cx="2042044" cy="400110"/>
          </a:xfrm>
          <a:prstGeom prst="rect">
            <a:avLst/>
          </a:prstGeom>
          <a:noFill/>
        </p:spPr>
        <p:txBody>
          <a:bodyPr wrap="square" rtlCol="0">
            <a:spAutoFit/>
          </a:bodyPr>
          <a:lstStyle/>
          <a:p>
            <a:pPr algn="ctr"/>
            <a:r>
              <a:rPr lang="en-US" sz="2000" dirty="0"/>
              <a:t>Deploy</a:t>
            </a: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1872" y="2648103"/>
            <a:ext cx="2429267" cy="1201188"/>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3377" y="2293602"/>
            <a:ext cx="3514622" cy="1910190"/>
          </a:xfrm>
          <a:prstGeom prst="rect">
            <a:avLst/>
          </a:prstGeom>
        </p:spPr>
      </p:pic>
      <p:sp>
        <p:nvSpPr>
          <p:cNvPr id="6" name="Rectangle 5"/>
          <p:cNvSpPr/>
          <p:nvPr/>
        </p:nvSpPr>
        <p:spPr>
          <a:xfrm>
            <a:off x="6926459" y="4022436"/>
            <a:ext cx="4598794" cy="1846659"/>
          </a:xfrm>
          <a:prstGeom prst="rect">
            <a:avLst/>
          </a:prstGeom>
        </p:spPr>
        <p:txBody>
          <a:bodyPr wrap="square">
            <a:spAutoFit/>
          </a:bodyPr>
          <a:lstStyle/>
          <a:p>
            <a:r>
              <a:rPr lang="en-US" sz="1600" b="1" dirty="0" smtClean="0"/>
              <a:t>Features and Specifications</a:t>
            </a:r>
          </a:p>
          <a:p>
            <a:pPr marL="285750" indent="-285750">
              <a:buFont typeface="Arial" charset="0"/>
              <a:buChar char="•"/>
            </a:pPr>
            <a:r>
              <a:rPr lang="en-US" sz="1600" dirty="0" smtClean="0"/>
              <a:t>667MHz </a:t>
            </a:r>
            <a:r>
              <a:rPr lang="en-US" sz="1600" dirty="0"/>
              <a:t>Dual-Core ARM A9 Processor</a:t>
            </a:r>
          </a:p>
          <a:p>
            <a:pPr marL="285750" indent="-285750">
              <a:buFont typeface="Arial" charset="0"/>
              <a:buChar char="•"/>
            </a:pPr>
            <a:r>
              <a:rPr lang="en-US" sz="1600" dirty="0" smtClean="0"/>
              <a:t>NI </a:t>
            </a:r>
            <a:r>
              <a:rPr lang="en-US" sz="1600" dirty="0"/>
              <a:t>Linux Real-Time OS</a:t>
            </a:r>
          </a:p>
          <a:p>
            <a:pPr marL="285750" indent="-285750">
              <a:buFont typeface="Arial" charset="0"/>
              <a:buChar char="•"/>
            </a:pPr>
            <a:r>
              <a:rPr lang="en-US" sz="1600" dirty="0" err="1" smtClean="0"/>
              <a:t>uSD</a:t>
            </a:r>
            <a:r>
              <a:rPr lang="en-US" sz="1600" dirty="0" smtClean="0"/>
              <a:t> </a:t>
            </a:r>
            <a:r>
              <a:rPr lang="en-US" sz="1600" dirty="0"/>
              <a:t>Storage, USB, and 1 </a:t>
            </a:r>
            <a:r>
              <a:rPr lang="en-US" sz="1600" dirty="0" err="1"/>
              <a:t>GbE</a:t>
            </a:r>
            <a:r>
              <a:rPr lang="en-US" sz="1600" dirty="0"/>
              <a:t> Connectivity</a:t>
            </a:r>
          </a:p>
          <a:p>
            <a:pPr marL="285750" indent="-285750">
              <a:buFont typeface="Arial" charset="0"/>
              <a:buChar char="•"/>
            </a:pPr>
            <a:r>
              <a:rPr lang="en-US" sz="1600" dirty="0" smtClean="0"/>
              <a:t>Optimized </a:t>
            </a:r>
            <a:r>
              <a:rPr lang="en-US" sz="1600" dirty="0"/>
              <a:t>for size, weight, and power</a:t>
            </a:r>
          </a:p>
          <a:p>
            <a:pPr marL="285750" indent="-285750">
              <a:buFont typeface="Arial" charset="0"/>
              <a:buChar char="•"/>
            </a:pPr>
            <a:r>
              <a:rPr lang="en-US" sz="1600" dirty="0" smtClean="0"/>
              <a:t>1.75 </a:t>
            </a:r>
            <a:r>
              <a:rPr lang="en-US" sz="1600" dirty="0"/>
              <a:t>x 5.5 x 9.2 inches</a:t>
            </a:r>
          </a:p>
          <a:p>
            <a:r>
              <a:rPr lang="en-US" sz="1600" dirty="0"/>
              <a:t>	</a:t>
            </a:r>
          </a:p>
        </p:txBody>
      </p:sp>
      <p:sp>
        <p:nvSpPr>
          <p:cNvPr id="15" name="Rectangle 14"/>
          <p:cNvSpPr/>
          <p:nvPr/>
        </p:nvSpPr>
        <p:spPr>
          <a:xfrm>
            <a:off x="1185354" y="4164290"/>
            <a:ext cx="4598794" cy="1323439"/>
          </a:xfrm>
          <a:prstGeom prst="rect">
            <a:avLst/>
          </a:prstGeom>
        </p:spPr>
        <p:txBody>
          <a:bodyPr wrap="square">
            <a:spAutoFit/>
          </a:bodyPr>
          <a:lstStyle/>
          <a:p>
            <a:r>
              <a:rPr lang="en-US" sz="1600" b="1" dirty="0" smtClean="0"/>
              <a:t>Features and Specifications</a:t>
            </a:r>
          </a:p>
          <a:p>
            <a:pPr marL="285750" indent="-285750">
              <a:buFont typeface="Arial" charset="0"/>
              <a:buChar char="•"/>
            </a:pPr>
            <a:r>
              <a:rPr lang="en-US" sz="1600" dirty="0" smtClean="0"/>
              <a:t>High-performance Xeon processors</a:t>
            </a:r>
            <a:endParaRPr lang="en-US" sz="1600" dirty="0"/>
          </a:p>
          <a:p>
            <a:pPr marL="285750" indent="-285750">
              <a:buFont typeface="Arial" charset="0"/>
              <a:buChar char="•"/>
            </a:pPr>
            <a:r>
              <a:rPr lang="en-US" sz="1600" dirty="0" smtClean="0"/>
              <a:t>Windows OS or NI Linux Real-Time OS</a:t>
            </a:r>
            <a:endParaRPr lang="en-US" sz="1600" dirty="0"/>
          </a:p>
          <a:p>
            <a:pPr marL="285750" indent="-285750">
              <a:buFont typeface="Arial" charset="0"/>
              <a:buChar char="•"/>
            </a:pPr>
            <a:r>
              <a:rPr lang="en-US" sz="1600" dirty="0" smtClean="0"/>
              <a:t>Up to 17 </a:t>
            </a:r>
            <a:r>
              <a:rPr lang="en-US" sz="1600" dirty="0" err="1" smtClean="0"/>
              <a:t>FlexRIO</a:t>
            </a:r>
            <a:r>
              <a:rPr lang="en-US" sz="1600" dirty="0" smtClean="0"/>
              <a:t> modules per system</a:t>
            </a:r>
            <a:endParaRPr lang="en-US" sz="1600" dirty="0"/>
          </a:p>
          <a:p>
            <a:pPr marL="285750" indent="-285750">
              <a:buFont typeface="Arial" charset="0"/>
              <a:buChar char="•"/>
            </a:pPr>
            <a:r>
              <a:rPr lang="en-US" sz="1600" dirty="0" smtClean="0"/>
              <a:t>High-performance RAID options</a:t>
            </a:r>
          </a:p>
        </p:txBody>
      </p:sp>
      <p:grpSp>
        <p:nvGrpSpPr>
          <p:cNvPr id="17" name="Group 16"/>
          <p:cNvGrpSpPr/>
          <p:nvPr/>
        </p:nvGrpSpPr>
        <p:grpSpPr>
          <a:xfrm>
            <a:off x="722611" y="1137174"/>
            <a:ext cx="10711944" cy="4731922"/>
            <a:chOff x="541958" y="325657"/>
            <a:chExt cx="8033958" cy="9221686"/>
          </a:xfrm>
        </p:grpSpPr>
        <p:sp>
          <p:nvSpPr>
            <p:cNvPr id="18" name="Rounded Rectangle 17"/>
            <p:cNvSpPr/>
            <p:nvPr/>
          </p:nvSpPr>
          <p:spPr>
            <a:xfrm>
              <a:off x="541958" y="1345477"/>
              <a:ext cx="8033958" cy="8201866"/>
            </a:xfrm>
            <a:prstGeom prst="roundRect">
              <a:avLst>
                <a:gd name="adj" fmla="val 4079"/>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19" name="Round Same Side Corner Rectangle 18"/>
            <p:cNvSpPr/>
            <p:nvPr/>
          </p:nvSpPr>
          <p:spPr>
            <a:xfrm>
              <a:off x="736669" y="325657"/>
              <a:ext cx="5623711" cy="1029529"/>
            </a:xfrm>
            <a:prstGeom prst="round2SameRect">
              <a:avLst>
                <a:gd name="adj1" fmla="val 28173"/>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67" dirty="0" smtClean="0">
                  <a:solidFill>
                    <a:schemeClr val="bg1"/>
                  </a:solidFill>
                </a:rPr>
                <a:t>NI’s </a:t>
              </a:r>
              <a:r>
                <a:rPr lang="en-US" sz="1867" dirty="0" err="1" smtClean="0">
                  <a:solidFill>
                    <a:schemeClr val="bg1"/>
                  </a:solidFill>
                </a:rPr>
                <a:t>LabVIEW</a:t>
              </a:r>
              <a:r>
                <a:rPr lang="en-US" sz="1867" dirty="0" smtClean="0">
                  <a:solidFill>
                    <a:schemeClr val="bg1"/>
                  </a:solidFill>
                </a:rPr>
                <a:t> Software Environment</a:t>
              </a:r>
            </a:p>
          </p:txBody>
        </p:sp>
      </p:grpSp>
    </p:spTree>
    <p:custDataLst>
      <p:tags r:id="rId1"/>
    </p:custDataLst>
    <p:extLst>
      <p:ext uri="{BB962C8B-B14F-4D97-AF65-F5344CB8AC3E}">
        <p14:creationId xmlns:p14="http://schemas.microsoft.com/office/powerpoint/2010/main" val="101230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195664" y="1133874"/>
            <a:ext cx="3328381" cy="2791181"/>
          </a:xfrm>
          <a:prstGeom prst="rect">
            <a:avLst/>
          </a:prstGeom>
        </p:spPr>
      </p:pic>
      <p:sp>
        <p:nvSpPr>
          <p:cNvPr id="2" name="Title 1"/>
          <p:cNvSpPr>
            <a:spLocks noGrp="1"/>
          </p:cNvSpPr>
          <p:nvPr>
            <p:ph type="title"/>
            <p:custDataLst>
              <p:tags r:id="rId2"/>
            </p:custDataLst>
          </p:nvPr>
        </p:nvSpPr>
        <p:spPr>
          <a:xfrm>
            <a:off x="631916" y="142830"/>
            <a:ext cx="10893337" cy="964092"/>
          </a:xfrm>
        </p:spPr>
        <p:txBody>
          <a:bodyPr/>
          <a:lstStyle/>
          <a:p>
            <a:r>
              <a:rPr lang="en-US" sz="3200" dirty="0"/>
              <a:t>LabVIEW FPGA Channelizer Reference Application</a:t>
            </a:r>
          </a:p>
        </p:txBody>
      </p:sp>
      <p:sp>
        <p:nvSpPr>
          <p:cNvPr id="7" name="Content Placeholder 6"/>
          <p:cNvSpPr>
            <a:spLocks noGrp="1"/>
          </p:cNvSpPr>
          <p:nvPr>
            <p:ph idx="1"/>
            <p:custDataLst>
              <p:tags r:id="rId3"/>
            </p:custDataLst>
          </p:nvPr>
        </p:nvSpPr>
        <p:spPr>
          <a:xfrm>
            <a:off x="428274" y="1121384"/>
            <a:ext cx="7986132" cy="4949008"/>
          </a:xfrm>
        </p:spPr>
        <p:txBody>
          <a:bodyPr/>
          <a:lstStyle/>
          <a:p>
            <a:pPr marL="0" indent="0">
              <a:buNone/>
            </a:pPr>
            <a:r>
              <a:rPr lang="en-US" sz="2400" dirty="0">
                <a:solidFill>
                  <a:schemeClr val="tx2"/>
                </a:solidFill>
              </a:rPr>
              <a:t>Pipelined Frequency Transform Channelizer</a:t>
            </a:r>
          </a:p>
          <a:p>
            <a:pPr lvl="1"/>
            <a:r>
              <a:rPr lang="en-US" sz="2133" dirty="0"/>
              <a:t>Continuous real-time operation</a:t>
            </a:r>
          </a:p>
          <a:p>
            <a:pPr lvl="1"/>
            <a:r>
              <a:rPr lang="en-US" sz="2133" dirty="0"/>
              <a:t>Up to 512 channels</a:t>
            </a:r>
          </a:p>
          <a:p>
            <a:pPr lvl="1"/>
            <a:r>
              <a:rPr lang="en-US" sz="2133" dirty="0"/>
              <a:t>Up to 100 MHz aggregate, contiguous bandwidth</a:t>
            </a:r>
          </a:p>
          <a:p>
            <a:pPr lvl="1"/>
            <a:r>
              <a:rPr lang="en-US" sz="2133" dirty="0"/>
              <a:t>Variable channel BW and center frequency</a:t>
            </a:r>
          </a:p>
          <a:p>
            <a:pPr marL="0" indent="0">
              <a:buNone/>
            </a:pPr>
            <a:r>
              <a:rPr lang="en-US" sz="2400" dirty="0">
                <a:solidFill>
                  <a:schemeClr val="tx2"/>
                </a:solidFill>
              </a:rPr>
              <a:t>VITA-49 Radio Transport Protocol over 10 GbE UDP</a:t>
            </a:r>
          </a:p>
          <a:p>
            <a:pPr lvl="1"/>
            <a:r>
              <a:rPr lang="en-US" sz="2133" dirty="0"/>
              <a:t>Industry standard IQ data encapsulation</a:t>
            </a:r>
          </a:p>
        </p:txBody>
      </p:sp>
      <p:pic>
        <p:nvPicPr>
          <p:cNvPr id="6" name="Picture 5"/>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131546" y="3076768"/>
            <a:ext cx="1943089" cy="1038241"/>
          </a:xfrm>
          <a:prstGeom prst="rect">
            <a:avLst/>
          </a:prstGeom>
        </p:spPr>
      </p:pic>
      <p:sp>
        <p:nvSpPr>
          <p:cNvPr id="9" name="Right Triangle 8"/>
          <p:cNvSpPr/>
          <p:nvPr/>
        </p:nvSpPr>
        <p:spPr>
          <a:xfrm rot="10800000">
            <a:off x="9739824" y="0"/>
            <a:ext cx="2441048" cy="2441048"/>
          </a:xfrm>
          <a:prstGeom prst="rtTriangle">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p:cNvSpPr txBox="1"/>
          <p:nvPr/>
        </p:nvSpPr>
        <p:spPr>
          <a:xfrm rot="2700000">
            <a:off x="10522734" y="496556"/>
            <a:ext cx="1704313" cy="584775"/>
          </a:xfrm>
          <a:prstGeom prst="rect">
            <a:avLst/>
          </a:prstGeom>
          <a:noFill/>
        </p:spPr>
        <p:txBody>
          <a:bodyPr wrap="none" rtlCol="0">
            <a:spAutoFit/>
          </a:bodyPr>
          <a:lstStyle/>
          <a:p>
            <a:r>
              <a:rPr lang="en-US" sz="3200" dirty="0">
                <a:solidFill>
                  <a:schemeClr val="bg1"/>
                </a:solidFill>
              </a:rPr>
              <a:t>Q2-2016</a:t>
            </a:r>
          </a:p>
        </p:txBody>
      </p:sp>
      <p:grpSp>
        <p:nvGrpSpPr>
          <p:cNvPr id="46" name="Group 45"/>
          <p:cNvGrpSpPr/>
          <p:nvPr/>
        </p:nvGrpSpPr>
        <p:grpSpPr>
          <a:xfrm flipH="1">
            <a:off x="2747520" y="4159393"/>
            <a:ext cx="6782520" cy="2275427"/>
            <a:chOff x="-427519" y="2476574"/>
            <a:chExt cx="7560839" cy="2536539"/>
          </a:xfrm>
        </p:grpSpPr>
        <p:sp>
          <p:nvSpPr>
            <p:cNvPr id="19" name="Rectangle 18"/>
            <p:cNvSpPr/>
            <p:nvPr>
              <p:custDataLst>
                <p:tags r:id="rId4"/>
              </p:custDataLst>
            </p:nvPr>
          </p:nvSpPr>
          <p:spPr>
            <a:xfrm rot="5400000">
              <a:off x="5513765" y="3258294"/>
              <a:ext cx="2401274" cy="8378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33" dirty="0">
                  <a:latin typeface="+mj-lt"/>
                </a:rPr>
                <a:t>RF Receiver</a:t>
              </a:r>
            </a:p>
            <a:p>
              <a:pPr algn="ctr"/>
              <a:r>
                <a:rPr lang="en-US" sz="1067" dirty="0">
                  <a:latin typeface="+mj-lt"/>
                </a:rPr>
                <a:t>NI 5792</a:t>
              </a:r>
            </a:p>
          </p:txBody>
        </p:sp>
        <p:grpSp>
          <p:nvGrpSpPr>
            <p:cNvPr id="20" name="Group 19"/>
            <p:cNvGrpSpPr/>
            <p:nvPr>
              <p:custDataLst>
                <p:tags r:id="rId5"/>
              </p:custDataLst>
            </p:nvPr>
          </p:nvGrpSpPr>
          <p:grpSpPr>
            <a:xfrm>
              <a:off x="713954" y="2476574"/>
              <a:ext cx="5888304" cy="2536539"/>
              <a:chOff x="1719643" y="1671908"/>
              <a:chExt cx="7452952" cy="3210552"/>
            </a:xfrm>
          </p:grpSpPr>
          <p:sp>
            <p:nvSpPr>
              <p:cNvPr id="22" name="Rounded Rectangle 21"/>
              <p:cNvSpPr/>
              <p:nvPr>
                <p:custDataLst>
                  <p:tags r:id="rId7"/>
                </p:custDataLst>
              </p:nvPr>
            </p:nvSpPr>
            <p:spPr>
              <a:xfrm>
                <a:off x="4609163" y="1671908"/>
                <a:ext cx="4053612" cy="3039346"/>
              </a:xfrm>
              <a:prstGeom prst="roundRect">
                <a:avLst>
                  <a:gd name="adj" fmla="val 0"/>
                </a:avLst>
              </a:prstGeom>
              <a:solidFill>
                <a:schemeClr val="accent3"/>
              </a:solidFill>
              <a:ln>
                <a:noFill/>
              </a:ln>
              <a:effectLst>
                <a:softEdge rad="0"/>
              </a:effectLst>
              <a:scene3d>
                <a:camera prst="orthographicFront"/>
                <a:lightRig rig="threePt" dir="t"/>
              </a:scene3d>
              <a:sp3d prstMaterial="meta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t>Controller for FlexRIO</a:t>
                </a:r>
              </a:p>
            </p:txBody>
          </p:sp>
          <p:sp>
            <p:nvSpPr>
              <p:cNvPr id="23" name="Rectangle 22"/>
              <p:cNvSpPr/>
              <p:nvPr>
                <p:custDataLst>
                  <p:tags r:id="rId8"/>
                </p:custDataLst>
              </p:nvPr>
            </p:nvSpPr>
            <p:spPr>
              <a:xfrm>
                <a:off x="5113377" y="3156439"/>
                <a:ext cx="2578931" cy="13563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33" dirty="0">
                    <a:latin typeface="+mj-lt"/>
                  </a:rPr>
                  <a:t>FPGA </a:t>
                </a:r>
              </a:p>
            </p:txBody>
          </p:sp>
          <p:sp>
            <p:nvSpPr>
              <p:cNvPr id="24" name="Rectangle 23"/>
              <p:cNvSpPr/>
              <p:nvPr>
                <p:custDataLst>
                  <p:tags r:id="rId9"/>
                </p:custDataLst>
              </p:nvPr>
            </p:nvSpPr>
            <p:spPr>
              <a:xfrm>
                <a:off x="5192555" y="2095646"/>
                <a:ext cx="774113" cy="6708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latin typeface="+mj-lt"/>
                  </a:rPr>
                  <a:t>RT</a:t>
                </a:r>
                <a:endParaRPr lang="en-US" sz="1467" dirty="0">
                  <a:latin typeface="+mj-lt"/>
                </a:endParaRPr>
              </a:p>
            </p:txBody>
          </p:sp>
          <p:sp>
            <p:nvSpPr>
              <p:cNvPr id="25" name="TextBox 24"/>
              <p:cNvSpPr txBox="1"/>
              <p:nvPr>
                <p:custDataLst>
                  <p:tags r:id="rId10"/>
                </p:custDataLst>
              </p:nvPr>
            </p:nvSpPr>
            <p:spPr>
              <a:xfrm>
                <a:off x="1826157" y="3825393"/>
                <a:ext cx="2728602" cy="1057067"/>
              </a:xfrm>
              <a:prstGeom prst="rect">
                <a:avLst/>
              </a:prstGeom>
              <a:noFill/>
            </p:spPr>
            <p:txBody>
              <a:bodyPr wrap="square" rtlCol="0" anchor="ctr">
                <a:spAutoFit/>
              </a:bodyPr>
              <a:lstStyle/>
              <a:p>
                <a:pPr algn="ctr"/>
                <a:r>
                  <a:rPr lang="en-US" sz="1067" b="1" dirty="0">
                    <a:latin typeface="+mj-lt"/>
                  </a:rPr>
                  <a:t>10 GbE</a:t>
                </a:r>
              </a:p>
              <a:p>
                <a:pPr algn="ctr"/>
                <a:r>
                  <a:rPr lang="en-US" sz="1067" dirty="0">
                    <a:latin typeface="+mj-lt"/>
                  </a:rPr>
                  <a:t>Raw Channelized IQ Data</a:t>
                </a:r>
              </a:p>
              <a:p>
                <a:pPr algn="ctr"/>
                <a:r>
                  <a:rPr lang="en-US" sz="1067" dirty="0">
                    <a:latin typeface="+mj-lt"/>
                  </a:rPr>
                  <a:t>1 UDP port per channel</a:t>
                </a:r>
              </a:p>
              <a:p>
                <a:pPr algn="ctr"/>
                <a:r>
                  <a:rPr lang="en-US" sz="1067" dirty="0">
                    <a:latin typeface="+mj-lt"/>
                  </a:rPr>
                  <a:t>VITA-49 Packing</a:t>
                </a:r>
              </a:p>
            </p:txBody>
          </p:sp>
          <p:sp>
            <p:nvSpPr>
              <p:cNvPr id="27" name="Rectangle 26"/>
              <p:cNvSpPr/>
              <p:nvPr>
                <p:custDataLst>
                  <p:tags r:id="rId11"/>
                </p:custDataLst>
              </p:nvPr>
            </p:nvSpPr>
            <p:spPr>
              <a:xfrm>
                <a:off x="6744582" y="2095648"/>
                <a:ext cx="774113" cy="6708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800" dirty="0">
                    <a:solidFill>
                      <a:schemeClr val="bg1"/>
                    </a:solidFill>
                  </a:rPr>
                  <a:t>DRAM</a:t>
                </a:r>
              </a:p>
            </p:txBody>
          </p:sp>
          <p:cxnSp>
            <p:nvCxnSpPr>
              <p:cNvPr id="29" name="Straight Arrow Connector 28"/>
              <p:cNvCxnSpPr/>
              <p:nvPr/>
            </p:nvCxnSpPr>
            <p:spPr>
              <a:xfrm flipH="1">
                <a:off x="1719643" y="3850817"/>
                <a:ext cx="3393732" cy="0"/>
              </a:xfrm>
              <a:prstGeom prst="straightConnector1">
                <a:avLst/>
              </a:prstGeom>
              <a:ln w="12700">
                <a:solidFill>
                  <a:schemeClr val="tx1">
                    <a:lumMod val="75000"/>
                    <a:lumOff val="25000"/>
                  </a:schemeClr>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5579017" y="2752967"/>
                <a:ext cx="0" cy="430063"/>
              </a:xfrm>
              <a:prstGeom prst="straightConnector1">
                <a:avLst/>
              </a:prstGeom>
              <a:ln w="12700">
                <a:solidFill>
                  <a:schemeClr val="tx1">
                    <a:lumMod val="75000"/>
                    <a:lumOff val="25000"/>
                  </a:schemeClr>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32" name="TextBox 31"/>
              <p:cNvSpPr txBox="1"/>
              <p:nvPr>
                <p:custDataLst>
                  <p:tags r:id="rId12"/>
                </p:custDataLst>
              </p:nvPr>
            </p:nvSpPr>
            <p:spPr>
              <a:xfrm>
                <a:off x="1719643" y="2251324"/>
                <a:ext cx="2889520" cy="1230772"/>
              </a:xfrm>
              <a:prstGeom prst="rect">
                <a:avLst/>
              </a:prstGeom>
              <a:noFill/>
            </p:spPr>
            <p:txBody>
              <a:bodyPr wrap="square" rtlCol="0" anchor="ctr">
                <a:spAutoFit/>
              </a:bodyPr>
              <a:lstStyle/>
              <a:p>
                <a:pPr algn="ctr"/>
                <a:r>
                  <a:rPr lang="en-US" sz="1067" b="1" dirty="0">
                    <a:latin typeface="+mj-lt"/>
                  </a:rPr>
                  <a:t>1 GbE</a:t>
                </a:r>
              </a:p>
              <a:p>
                <a:pPr algn="ctr"/>
                <a:r>
                  <a:rPr lang="en-US" sz="1067" dirty="0">
                    <a:latin typeface="+mj-lt"/>
                  </a:rPr>
                  <a:t>Spectrogram</a:t>
                </a:r>
              </a:p>
              <a:p>
                <a:pPr algn="ctr"/>
                <a:r>
                  <a:rPr lang="en-US" sz="1067" dirty="0">
                    <a:latin typeface="+mj-lt"/>
                  </a:rPr>
                  <a:t>Configuration</a:t>
                </a:r>
              </a:p>
              <a:p>
                <a:pPr algn="ctr"/>
                <a:r>
                  <a:rPr lang="en-US" sz="1067" dirty="0">
                    <a:latin typeface="+mj-lt"/>
                  </a:rPr>
                  <a:t>Channel Power Spectrum</a:t>
                </a:r>
              </a:p>
              <a:p>
                <a:pPr algn="ctr"/>
                <a:endParaRPr lang="en-US" sz="800" dirty="0">
                  <a:latin typeface="+mj-lt"/>
                </a:endParaRPr>
              </a:p>
            </p:txBody>
          </p:sp>
          <p:cxnSp>
            <p:nvCxnSpPr>
              <p:cNvPr id="36" name="Straight Arrow Connector 35"/>
              <p:cNvCxnSpPr/>
              <p:nvPr/>
            </p:nvCxnSpPr>
            <p:spPr>
              <a:xfrm flipH="1">
                <a:off x="7802294" y="3850817"/>
                <a:ext cx="1370301" cy="0"/>
              </a:xfrm>
              <a:prstGeom prst="straightConnector1">
                <a:avLst/>
              </a:prstGeom>
              <a:ln w="12700">
                <a:solidFill>
                  <a:schemeClr val="tx1">
                    <a:lumMod val="75000"/>
                    <a:lumOff val="25000"/>
                  </a:schemeClr>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a:off x="1719643" y="2265827"/>
                <a:ext cx="3450231" cy="0"/>
              </a:xfrm>
              <a:prstGeom prst="straightConnector1">
                <a:avLst/>
              </a:prstGeom>
              <a:ln w="12700">
                <a:solidFill>
                  <a:schemeClr val="tx1">
                    <a:lumMod val="75000"/>
                    <a:lumOff val="25000"/>
                  </a:schemeClr>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49" name="TextBox 48"/>
              <p:cNvSpPr txBox="1"/>
              <p:nvPr>
                <p:custDataLst>
                  <p:tags r:id="rId13"/>
                </p:custDataLst>
              </p:nvPr>
            </p:nvSpPr>
            <p:spPr>
              <a:xfrm>
                <a:off x="5242715" y="3543132"/>
                <a:ext cx="2392168" cy="1085386"/>
              </a:xfrm>
              <a:prstGeom prst="rect">
                <a:avLst/>
              </a:prstGeom>
              <a:noFill/>
            </p:spPr>
            <p:txBody>
              <a:bodyPr wrap="square" rtlCol="0" anchor="ctr">
                <a:spAutoFit/>
              </a:bodyPr>
              <a:lstStyle/>
              <a:p>
                <a:pPr algn="ctr"/>
                <a:r>
                  <a:rPr lang="en-US" sz="933" dirty="0">
                    <a:solidFill>
                      <a:schemeClr val="bg1"/>
                    </a:solidFill>
                    <a:latin typeface="+mj-lt"/>
                  </a:rPr>
                  <a:t>PFT Channelizer</a:t>
                </a:r>
              </a:p>
              <a:p>
                <a:pPr algn="ctr"/>
                <a:r>
                  <a:rPr lang="en-US" sz="933" dirty="0">
                    <a:solidFill>
                      <a:schemeClr val="bg1"/>
                    </a:solidFill>
                    <a:latin typeface="+mj-lt"/>
                  </a:rPr>
                  <a:t>DRAM Reordering</a:t>
                </a:r>
              </a:p>
              <a:p>
                <a:pPr algn="ctr"/>
                <a:r>
                  <a:rPr lang="en-US" sz="933" dirty="0">
                    <a:solidFill>
                      <a:schemeClr val="bg1"/>
                    </a:solidFill>
                    <a:latin typeface="+mj-lt"/>
                  </a:rPr>
                  <a:t>VITA-49 Packing</a:t>
                </a:r>
              </a:p>
              <a:p>
                <a:pPr algn="ctr"/>
                <a:r>
                  <a:rPr lang="en-US" sz="933" dirty="0">
                    <a:solidFill>
                      <a:schemeClr val="bg1"/>
                    </a:solidFill>
                    <a:latin typeface="+mj-lt"/>
                  </a:rPr>
                  <a:t>10 GbE UDP</a:t>
                </a:r>
              </a:p>
              <a:p>
                <a:pPr algn="ctr"/>
                <a:endParaRPr lang="en-US" sz="667" dirty="0">
                  <a:latin typeface="+mj-lt"/>
                </a:endParaRPr>
              </a:p>
            </p:txBody>
          </p:sp>
          <p:cxnSp>
            <p:nvCxnSpPr>
              <p:cNvPr id="60" name="Straight Arrow Connector 59"/>
              <p:cNvCxnSpPr/>
              <p:nvPr/>
            </p:nvCxnSpPr>
            <p:spPr>
              <a:xfrm flipV="1">
                <a:off x="7128318" y="2752967"/>
                <a:ext cx="0" cy="430063"/>
              </a:xfrm>
              <a:prstGeom prst="straightConnector1">
                <a:avLst/>
              </a:prstGeom>
              <a:ln w="12700">
                <a:solidFill>
                  <a:schemeClr val="tx1">
                    <a:lumMod val="75000"/>
                    <a:lumOff val="25000"/>
                  </a:schemeClr>
                </a:solidFill>
                <a:headEnd type="triangle"/>
                <a:tailEnd type="triangle"/>
              </a:ln>
              <a:effectLst/>
            </p:spPr>
            <p:style>
              <a:lnRef idx="3">
                <a:schemeClr val="dk1"/>
              </a:lnRef>
              <a:fillRef idx="0">
                <a:schemeClr val="dk1"/>
              </a:fillRef>
              <a:effectRef idx="2">
                <a:schemeClr val="dk1"/>
              </a:effectRef>
              <a:fontRef idx="minor">
                <a:schemeClr val="tx1"/>
              </a:fontRef>
            </p:style>
          </p:cxnSp>
        </p:grpSp>
        <p:sp>
          <p:nvSpPr>
            <p:cNvPr id="43" name="Rectangle 42"/>
            <p:cNvSpPr/>
            <p:nvPr>
              <p:custDataLst>
                <p:tags r:id="rId6"/>
              </p:custDataLst>
            </p:nvPr>
          </p:nvSpPr>
          <p:spPr>
            <a:xfrm>
              <a:off x="-427519" y="2476574"/>
              <a:ext cx="1077736" cy="238776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latin typeface="+mj-lt"/>
                </a:rPr>
                <a:t>Desktop</a:t>
              </a:r>
            </a:p>
            <a:p>
              <a:pPr algn="ctr"/>
              <a:r>
                <a:rPr lang="en-US" sz="1200" dirty="0">
                  <a:latin typeface="+mj-lt"/>
                </a:rPr>
                <a:t>PC</a:t>
              </a:r>
            </a:p>
          </p:txBody>
        </p:sp>
      </p:grpSp>
      <p:pic>
        <p:nvPicPr>
          <p:cNvPr id="53" name="Picture 52"/>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562110" y="4878151"/>
            <a:ext cx="671156" cy="704451"/>
          </a:xfrm>
          <a:prstGeom prst="rect">
            <a:avLst/>
          </a:prstGeom>
        </p:spPr>
      </p:pic>
    </p:spTree>
    <p:custDataLst>
      <p:tags r:id="rId1"/>
    </p:custDataLst>
    <p:extLst>
      <p:ext uri="{BB962C8B-B14F-4D97-AF65-F5344CB8AC3E}">
        <p14:creationId xmlns:p14="http://schemas.microsoft.com/office/powerpoint/2010/main" val="164451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71835" y="2103518"/>
            <a:ext cx="5437365" cy="2752399"/>
          </a:xfrm>
          <a:prstGeom prst="rect">
            <a:avLst/>
          </a:prstGeom>
        </p:spPr>
      </p:pic>
      <p:sp>
        <p:nvSpPr>
          <p:cNvPr id="2" name="Title 1"/>
          <p:cNvSpPr>
            <a:spLocks noGrp="1"/>
          </p:cNvSpPr>
          <p:nvPr>
            <p:ph type="title"/>
          </p:nvPr>
        </p:nvSpPr>
        <p:spPr/>
        <p:txBody>
          <a:bodyPr/>
          <a:lstStyle/>
          <a:p>
            <a:r>
              <a:rPr lang="en-US" dirty="0" smtClean="0"/>
              <a:t>Controller for FlexRIO</a:t>
            </a:r>
            <a:endParaRPr lang="en-US" dirty="0"/>
          </a:p>
        </p:txBody>
      </p:sp>
      <p:sp>
        <p:nvSpPr>
          <p:cNvPr id="14" name="TextBox 13"/>
          <p:cNvSpPr txBox="1"/>
          <p:nvPr/>
        </p:nvSpPr>
        <p:spPr>
          <a:xfrm>
            <a:off x="821793" y="995446"/>
            <a:ext cx="6649617" cy="6247479"/>
          </a:xfrm>
          <a:prstGeom prst="rect">
            <a:avLst/>
          </a:prstGeom>
          <a:noFill/>
        </p:spPr>
        <p:txBody>
          <a:bodyPr wrap="square" rtlCol="0">
            <a:spAutoFit/>
          </a:bodyPr>
          <a:lstStyle/>
          <a:p>
            <a:r>
              <a:rPr lang="en-US" sz="2133" dirty="0">
                <a:solidFill>
                  <a:schemeClr val="accent1"/>
                </a:solidFill>
              </a:rPr>
              <a:t>Program with LabVIEW</a:t>
            </a:r>
          </a:p>
          <a:p>
            <a:pPr marL="609585"/>
            <a:r>
              <a:rPr lang="en-US" sz="1600" dirty="0"/>
              <a:t>Decrease development time with a single development environment to target both FPGAs and Processors</a:t>
            </a:r>
          </a:p>
          <a:p>
            <a:pPr marL="609585"/>
            <a:endParaRPr lang="en-US" sz="1600" dirty="0"/>
          </a:p>
          <a:p>
            <a:r>
              <a:rPr lang="en-US" sz="2133" dirty="0">
                <a:solidFill>
                  <a:schemeClr val="accent1"/>
                </a:solidFill>
              </a:rPr>
              <a:t>Leverage High Performance I/O</a:t>
            </a:r>
          </a:p>
          <a:p>
            <a:r>
              <a:rPr lang="en-US" sz="1600" dirty="0"/>
              <a:t>	</a:t>
            </a:r>
          </a:p>
          <a:p>
            <a:endParaRPr lang="en-US" sz="1600" dirty="0"/>
          </a:p>
          <a:p>
            <a:endParaRPr lang="en-US" sz="1600" dirty="0"/>
          </a:p>
          <a:p>
            <a:endParaRPr lang="en-US" sz="2133" dirty="0"/>
          </a:p>
          <a:p>
            <a:r>
              <a:rPr lang="en-US" sz="2133" dirty="0">
                <a:solidFill>
                  <a:schemeClr val="accent1"/>
                </a:solidFill>
              </a:rPr>
              <a:t>Process Data on Powerful Xilinx FPGAs</a:t>
            </a:r>
          </a:p>
          <a:p>
            <a:r>
              <a:rPr lang="en-US" sz="1600" dirty="0"/>
              <a:t>	Kintex-7 K410T w/ 2 GB DRAM</a:t>
            </a:r>
          </a:p>
          <a:p>
            <a:r>
              <a:rPr lang="en-US" sz="1600" dirty="0">
                <a:solidFill>
                  <a:schemeClr val="accent1"/>
                </a:solidFill>
              </a:rPr>
              <a:t>	</a:t>
            </a:r>
            <a:r>
              <a:rPr lang="en-US" sz="1600" dirty="0"/>
              <a:t>2 x SFP+ Ports for 2.5 GB/s of data streaming</a:t>
            </a:r>
          </a:p>
          <a:p>
            <a:r>
              <a:rPr lang="en-US" sz="1600" dirty="0"/>
              <a:t>	Reference clock and trigger inputs for synchronization</a:t>
            </a:r>
          </a:p>
          <a:p>
            <a:endParaRPr lang="en-US" sz="1600" dirty="0"/>
          </a:p>
          <a:p>
            <a:r>
              <a:rPr lang="en-US" sz="2133" dirty="0">
                <a:solidFill>
                  <a:schemeClr val="accent1"/>
                </a:solidFill>
              </a:rPr>
              <a:t>Deploy your Solution</a:t>
            </a:r>
          </a:p>
          <a:p>
            <a:r>
              <a:rPr lang="en-US" sz="1600" dirty="0"/>
              <a:t>	667MHz Dual-Core ARM A9 Processor</a:t>
            </a:r>
          </a:p>
          <a:p>
            <a:r>
              <a:rPr lang="en-US" sz="1600" dirty="0">
                <a:solidFill>
                  <a:schemeClr val="accent1"/>
                </a:solidFill>
              </a:rPr>
              <a:t>	</a:t>
            </a:r>
            <a:r>
              <a:rPr lang="en-US" sz="1600" dirty="0"/>
              <a:t>NI Linux Real-Time OS</a:t>
            </a:r>
          </a:p>
          <a:p>
            <a:r>
              <a:rPr lang="en-US" sz="1600" dirty="0"/>
              <a:t>	uSD Storage, USB, and 1 GbE Connectivity</a:t>
            </a:r>
          </a:p>
          <a:p>
            <a:r>
              <a:rPr lang="en-US" sz="1600" dirty="0"/>
              <a:t>	Optimized for size, weight, and power</a:t>
            </a:r>
          </a:p>
          <a:p>
            <a:r>
              <a:rPr lang="en-US" sz="1600" dirty="0"/>
              <a:t>	1.75 x 5.5 x 9.2 inches</a:t>
            </a:r>
          </a:p>
          <a:p>
            <a:r>
              <a:rPr lang="en-US" sz="1600" dirty="0"/>
              <a:t>	</a:t>
            </a:r>
          </a:p>
          <a:p>
            <a:pPr marL="609585"/>
            <a:endParaRPr lang="en-US" sz="1600" dirty="0"/>
          </a:p>
          <a:p>
            <a:endParaRPr lang="en-US" sz="2133" dirty="0"/>
          </a:p>
        </p:txBody>
      </p:sp>
      <p:pic>
        <p:nvPicPr>
          <p:cNvPr id="16" name="Picture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87194" y="407849"/>
            <a:ext cx="1639572" cy="309879"/>
          </a:xfrm>
          <a:prstGeom prst="rect">
            <a:avLst/>
          </a:prstGeom>
        </p:spPr>
      </p:pic>
      <p:sp>
        <p:nvSpPr>
          <p:cNvPr id="11" name="Trapezoid 8"/>
          <p:cNvSpPr/>
          <p:nvPr/>
        </p:nvSpPr>
        <p:spPr>
          <a:xfrm rot="10315407">
            <a:off x="8252969" y="1674107"/>
            <a:ext cx="3477049" cy="1863924"/>
          </a:xfrm>
          <a:custGeom>
            <a:avLst/>
            <a:gdLst>
              <a:gd name="connsiteX0" fmla="*/ 0 w 2526906"/>
              <a:gd name="connsiteY0" fmla="*/ 1879882 h 1879882"/>
              <a:gd name="connsiteX1" fmla="*/ 1263453 w 2526906"/>
              <a:gd name="connsiteY1" fmla="*/ 0 h 1879882"/>
              <a:gd name="connsiteX2" fmla="*/ 1263453 w 2526906"/>
              <a:gd name="connsiteY2" fmla="*/ 0 h 1879882"/>
              <a:gd name="connsiteX3" fmla="*/ 2526906 w 2526906"/>
              <a:gd name="connsiteY3" fmla="*/ 1879882 h 1879882"/>
              <a:gd name="connsiteX4" fmla="*/ 0 w 2526906"/>
              <a:gd name="connsiteY4" fmla="*/ 1879882 h 1879882"/>
              <a:gd name="connsiteX0" fmla="*/ 0 w 2538347"/>
              <a:gd name="connsiteY0" fmla="*/ 1879882 h 2502062"/>
              <a:gd name="connsiteX1" fmla="*/ 1263453 w 2538347"/>
              <a:gd name="connsiteY1" fmla="*/ 0 h 2502062"/>
              <a:gd name="connsiteX2" fmla="*/ 1263453 w 2538347"/>
              <a:gd name="connsiteY2" fmla="*/ 0 h 2502062"/>
              <a:gd name="connsiteX3" fmla="*/ 2538347 w 2538347"/>
              <a:gd name="connsiteY3" fmla="*/ 2502062 h 2502062"/>
              <a:gd name="connsiteX4" fmla="*/ 0 w 2538347"/>
              <a:gd name="connsiteY4" fmla="*/ 1879882 h 2502062"/>
              <a:gd name="connsiteX0" fmla="*/ 0 w 2538347"/>
              <a:gd name="connsiteY0" fmla="*/ 1879882 h 2502062"/>
              <a:gd name="connsiteX1" fmla="*/ 1263453 w 2538347"/>
              <a:gd name="connsiteY1" fmla="*/ 0 h 2502062"/>
              <a:gd name="connsiteX2" fmla="*/ 1263453 w 2538347"/>
              <a:gd name="connsiteY2" fmla="*/ 0 h 2502062"/>
              <a:gd name="connsiteX3" fmla="*/ 2538347 w 2538347"/>
              <a:gd name="connsiteY3" fmla="*/ 2502062 h 2502062"/>
              <a:gd name="connsiteX4" fmla="*/ 0 w 2538347"/>
              <a:gd name="connsiteY4" fmla="*/ 1879882 h 2502062"/>
              <a:gd name="connsiteX0" fmla="*/ 0 w 1922842"/>
              <a:gd name="connsiteY0" fmla="*/ 1879882 h 2394566"/>
              <a:gd name="connsiteX1" fmla="*/ 1263453 w 1922842"/>
              <a:gd name="connsiteY1" fmla="*/ 0 h 2394566"/>
              <a:gd name="connsiteX2" fmla="*/ 1263453 w 1922842"/>
              <a:gd name="connsiteY2" fmla="*/ 0 h 2394566"/>
              <a:gd name="connsiteX3" fmla="*/ 1922842 w 1922842"/>
              <a:gd name="connsiteY3" fmla="*/ 2394566 h 2394566"/>
              <a:gd name="connsiteX4" fmla="*/ 0 w 1922842"/>
              <a:gd name="connsiteY4" fmla="*/ 1879882 h 2394566"/>
              <a:gd name="connsiteX0" fmla="*/ 0 w 2607787"/>
              <a:gd name="connsiteY0" fmla="*/ 1785015 h 2394566"/>
              <a:gd name="connsiteX1" fmla="*/ 1948398 w 2607787"/>
              <a:gd name="connsiteY1" fmla="*/ 0 h 2394566"/>
              <a:gd name="connsiteX2" fmla="*/ 1948398 w 2607787"/>
              <a:gd name="connsiteY2" fmla="*/ 0 h 2394566"/>
              <a:gd name="connsiteX3" fmla="*/ 2607787 w 2607787"/>
              <a:gd name="connsiteY3" fmla="*/ 2394566 h 2394566"/>
              <a:gd name="connsiteX4" fmla="*/ 0 w 2607787"/>
              <a:gd name="connsiteY4" fmla="*/ 1785015 h 2394566"/>
              <a:gd name="connsiteX0" fmla="*/ 0 w 2607787"/>
              <a:gd name="connsiteY0" fmla="*/ 1828642 h 2438193"/>
              <a:gd name="connsiteX1" fmla="*/ 1948398 w 2607787"/>
              <a:gd name="connsiteY1" fmla="*/ 43627 h 2438193"/>
              <a:gd name="connsiteX2" fmla="*/ 1832230 w 2607787"/>
              <a:gd name="connsiteY2" fmla="*/ 0 h 2438193"/>
              <a:gd name="connsiteX3" fmla="*/ 2607787 w 2607787"/>
              <a:gd name="connsiteY3" fmla="*/ 2438193 h 2438193"/>
              <a:gd name="connsiteX4" fmla="*/ 0 w 2607787"/>
              <a:gd name="connsiteY4" fmla="*/ 1828642 h 2438193"/>
              <a:gd name="connsiteX0" fmla="*/ 0 w 2607787"/>
              <a:gd name="connsiteY0" fmla="*/ 1785015 h 2394566"/>
              <a:gd name="connsiteX1" fmla="*/ 1948398 w 2607787"/>
              <a:gd name="connsiteY1" fmla="*/ 0 h 2394566"/>
              <a:gd name="connsiteX2" fmla="*/ 2016649 w 2607787"/>
              <a:gd name="connsiteY2" fmla="*/ 1976 h 2394566"/>
              <a:gd name="connsiteX3" fmla="*/ 2607787 w 2607787"/>
              <a:gd name="connsiteY3" fmla="*/ 2394566 h 2394566"/>
              <a:gd name="connsiteX4" fmla="*/ 0 w 2607787"/>
              <a:gd name="connsiteY4" fmla="*/ 1785015 h 2394566"/>
              <a:gd name="connsiteX0" fmla="*/ 0 w 2607787"/>
              <a:gd name="connsiteY0" fmla="*/ 1826473 h 2436024"/>
              <a:gd name="connsiteX1" fmla="*/ 1780744 w 2607787"/>
              <a:gd name="connsiteY1" fmla="*/ 0 h 2436024"/>
              <a:gd name="connsiteX2" fmla="*/ 2016649 w 2607787"/>
              <a:gd name="connsiteY2" fmla="*/ 43434 h 2436024"/>
              <a:gd name="connsiteX3" fmla="*/ 2607787 w 2607787"/>
              <a:gd name="connsiteY3" fmla="*/ 2436024 h 2436024"/>
              <a:gd name="connsiteX4" fmla="*/ 0 w 2607787"/>
              <a:gd name="connsiteY4" fmla="*/ 1826473 h 24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787" h="2436024">
                <a:moveTo>
                  <a:pt x="0" y="1826473"/>
                </a:moveTo>
                <a:lnTo>
                  <a:pt x="1780744" y="0"/>
                </a:lnTo>
                <a:lnTo>
                  <a:pt x="2016649" y="43434"/>
                </a:lnTo>
                <a:lnTo>
                  <a:pt x="2607787" y="2436024"/>
                </a:lnTo>
                <a:lnTo>
                  <a:pt x="0" y="1826473"/>
                </a:lnTo>
                <a:close/>
              </a:path>
            </a:pathLst>
          </a:custGeom>
          <a:gradFill>
            <a:gsLst>
              <a:gs pos="0">
                <a:schemeClr val="bg1">
                  <a:alpha val="83000"/>
                  <a:lumMod val="89000"/>
                </a:schemeClr>
              </a:gs>
              <a:gs pos="73000">
                <a:schemeClr val="bg1">
                  <a:alpha val="74000"/>
                  <a:lumMod val="79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661290" y="771238"/>
            <a:ext cx="4376057" cy="1236825"/>
          </a:xfrm>
          <a:prstGeom prst="rect">
            <a:avLst/>
          </a:prstGeom>
        </p:spPr>
      </p:pic>
      <p:grpSp>
        <p:nvGrpSpPr>
          <p:cNvPr id="34" name="Group 33"/>
          <p:cNvGrpSpPr/>
          <p:nvPr>
            <p:custDataLst>
              <p:tags r:id="rId1"/>
            </p:custDataLst>
          </p:nvPr>
        </p:nvGrpSpPr>
        <p:grpSpPr>
          <a:xfrm>
            <a:off x="1826025" y="2478139"/>
            <a:ext cx="1467045" cy="970800"/>
            <a:chOff x="986158" y="2468261"/>
            <a:chExt cx="3320998" cy="2197630"/>
          </a:xfrm>
        </p:grpSpPr>
        <p:grpSp>
          <p:nvGrpSpPr>
            <p:cNvPr id="35" name="Group 34"/>
            <p:cNvGrpSpPr/>
            <p:nvPr/>
          </p:nvGrpSpPr>
          <p:grpSpPr>
            <a:xfrm>
              <a:off x="1168544" y="2468261"/>
              <a:ext cx="2779364" cy="766395"/>
              <a:chOff x="1168544" y="2468261"/>
              <a:chExt cx="2779364" cy="766395"/>
            </a:xfrm>
          </p:grpSpPr>
          <p:grpSp>
            <p:nvGrpSpPr>
              <p:cNvPr id="48" name="Group 35"/>
              <p:cNvGrpSpPr>
                <a:grpSpLocks noChangeAspect="1"/>
              </p:cNvGrpSpPr>
              <p:nvPr/>
            </p:nvGrpSpPr>
            <p:grpSpPr>
              <a:xfrm>
                <a:off x="1168544" y="2675069"/>
                <a:ext cx="680852" cy="422456"/>
                <a:chOff x="1947553" y="1272639"/>
                <a:chExt cx="4464133" cy="2769920"/>
              </a:xfrm>
            </p:grpSpPr>
            <p:sp>
              <p:nvSpPr>
                <p:cNvPr id="50" name="Freeform 49"/>
                <p:cNvSpPr/>
                <p:nvPr>
                  <p:custDataLst>
                    <p:tags r:id="rId7"/>
                  </p:custDataLst>
                </p:nvPr>
              </p:nvSpPr>
              <p:spPr bwMode="auto">
                <a:xfrm>
                  <a:off x="1947553" y="1272639"/>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sp>
              <p:nvSpPr>
                <p:cNvPr id="51" name="Freeform 50"/>
                <p:cNvSpPr/>
                <p:nvPr>
                  <p:custDataLst>
                    <p:tags r:id="rId8"/>
                  </p:custDataLst>
                </p:nvPr>
              </p:nvSpPr>
              <p:spPr bwMode="auto">
                <a:xfrm rot="10800000">
                  <a:off x="4179125" y="2655125"/>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grpSp>
          <p:sp>
            <p:nvSpPr>
              <p:cNvPr id="49" name="TextBox 48"/>
              <p:cNvSpPr txBox="1"/>
              <p:nvPr>
                <p:custDataLst>
                  <p:tags r:id="rId6"/>
                </p:custDataLst>
              </p:nvPr>
            </p:nvSpPr>
            <p:spPr>
              <a:xfrm>
                <a:off x="1972405" y="2468261"/>
                <a:ext cx="1975503" cy="766395"/>
              </a:xfrm>
              <a:prstGeom prst="rect">
                <a:avLst/>
              </a:prstGeom>
              <a:noFill/>
            </p:spPr>
            <p:txBody>
              <a:bodyPr wrap="none" rtlCol="0">
                <a:spAutoFit/>
              </a:bodyPr>
              <a:lstStyle/>
              <a:p>
                <a:r>
                  <a:rPr lang="en-US" sz="1600" dirty="0">
                    <a:latin typeface="Calibri Light" panose="020F0302020204030204" pitchFamily="34" charset="0"/>
                  </a:rPr>
                  <a:t>3GS/s AI</a:t>
                </a:r>
              </a:p>
            </p:txBody>
          </p:sp>
        </p:grpSp>
        <p:grpSp>
          <p:nvGrpSpPr>
            <p:cNvPr id="36" name="Group 35"/>
            <p:cNvGrpSpPr/>
            <p:nvPr/>
          </p:nvGrpSpPr>
          <p:grpSpPr>
            <a:xfrm>
              <a:off x="986158" y="3183878"/>
              <a:ext cx="3320998" cy="766396"/>
              <a:chOff x="986158" y="3169647"/>
              <a:chExt cx="3320998" cy="766396"/>
            </a:xfrm>
          </p:grpSpPr>
          <p:grpSp>
            <p:nvGrpSpPr>
              <p:cNvPr id="42" name="Group 93"/>
              <p:cNvGrpSpPr>
                <a:grpSpLocks noChangeAspect="1"/>
              </p:cNvGrpSpPr>
              <p:nvPr/>
            </p:nvGrpSpPr>
            <p:grpSpPr>
              <a:xfrm>
                <a:off x="986158" y="3371874"/>
                <a:ext cx="863238" cy="431619"/>
                <a:chOff x="2667000" y="1447800"/>
                <a:chExt cx="457200" cy="228600"/>
              </a:xfrm>
            </p:grpSpPr>
            <p:cxnSp>
              <p:nvCxnSpPr>
                <p:cNvPr id="44" name="Straight Connector 43"/>
                <p:cNvCxnSpPr/>
                <p:nvPr/>
              </p:nvCxnSpPr>
              <p:spPr bwMode="auto">
                <a:xfrm>
                  <a:off x="2667000" y="16764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5" name="Straight Connector 44"/>
                <p:cNvCxnSpPr/>
                <p:nvPr/>
              </p:nvCxnSpPr>
              <p:spPr bwMode="auto">
                <a:xfrm rot="5400000" flipH="1" flipV="1">
                  <a:off x="2781300" y="15621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6" name="Straight Connector 45"/>
                <p:cNvCxnSpPr/>
                <p:nvPr/>
              </p:nvCxnSpPr>
              <p:spPr bwMode="auto">
                <a:xfrm>
                  <a:off x="2895600" y="14478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7" name="Straight Connector 46"/>
                <p:cNvCxnSpPr/>
                <p:nvPr/>
              </p:nvCxnSpPr>
              <p:spPr bwMode="auto">
                <a:xfrm rot="5400000" flipH="1" flipV="1">
                  <a:off x="3009900" y="15621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grpSp>
          <p:sp>
            <p:nvSpPr>
              <p:cNvPr id="43" name="TextBox 42"/>
              <p:cNvSpPr txBox="1"/>
              <p:nvPr>
                <p:custDataLst>
                  <p:tags r:id="rId5"/>
                </p:custDataLst>
              </p:nvPr>
            </p:nvSpPr>
            <p:spPr>
              <a:xfrm>
                <a:off x="1972403" y="3169647"/>
                <a:ext cx="2334753" cy="766396"/>
              </a:xfrm>
              <a:prstGeom prst="rect">
                <a:avLst/>
              </a:prstGeom>
              <a:noFill/>
            </p:spPr>
            <p:txBody>
              <a:bodyPr wrap="none" rtlCol="0">
                <a:spAutoFit/>
              </a:bodyPr>
              <a:lstStyle/>
              <a:p>
                <a:r>
                  <a:rPr lang="en-US" sz="1600" dirty="0">
                    <a:latin typeface="Calibri Light" panose="020F0302020204030204" pitchFamily="34" charset="0"/>
                  </a:rPr>
                  <a:t>1Gb/s DIO</a:t>
                </a:r>
              </a:p>
            </p:txBody>
          </p:sp>
        </p:grpSp>
        <p:grpSp>
          <p:nvGrpSpPr>
            <p:cNvPr id="37" name="Group 36"/>
            <p:cNvGrpSpPr/>
            <p:nvPr/>
          </p:nvGrpSpPr>
          <p:grpSpPr>
            <a:xfrm>
              <a:off x="1168544" y="3899496"/>
              <a:ext cx="3130628" cy="766395"/>
              <a:chOff x="1168544" y="3899496"/>
              <a:chExt cx="3130628" cy="766395"/>
            </a:xfrm>
          </p:grpSpPr>
          <p:grpSp>
            <p:nvGrpSpPr>
              <p:cNvPr id="38" name="Group 35"/>
              <p:cNvGrpSpPr>
                <a:grpSpLocks noChangeAspect="1"/>
              </p:cNvGrpSpPr>
              <p:nvPr/>
            </p:nvGrpSpPr>
            <p:grpSpPr>
              <a:xfrm>
                <a:off x="1168544" y="4106304"/>
                <a:ext cx="680852" cy="422456"/>
                <a:chOff x="1947553" y="1272639"/>
                <a:chExt cx="4464133" cy="2769920"/>
              </a:xfrm>
            </p:grpSpPr>
            <p:sp>
              <p:nvSpPr>
                <p:cNvPr id="40" name="Freeform 39"/>
                <p:cNvSpPr/>
                <p:nvPr>
                  <p:custDataLst>
                    <p:tags r:id="rId3"/>
                  </p:custDataLst>
                </p:nvPr>
              </p:nvSpPr>
              <p:spPr bwMode="auto">
                <a:xfrm>
                  <a:off x="1947553" y="1272639"/>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00B05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sp>
              <p:nvSpPr>
                <p:cNvPr id="41" name="Freeform 40"/>
                <p:cNvSpPr/>
                <p:nvPr>
                  <p:custDataLst>
                    <p:tags r:id="rId4"/>
                  </p:custDataLst>
                </p:nvPr>
              </p:nvSpPr>
              <p:spPr bwMode="auto">
                <a:xfrm rot="10800000">
                  <a:off x="4179125" y="2655125"/>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00B05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grpSp>
          <p:sp>
            <p:nvSpPr>
              <p:cNvPr id="39" name="TextBox 38"/>
              <p:cNvSpPr txBox="1"/>
              <p:nvPr>
                <p:custDataLst>
                  <p:tags r:id="rId2"/>
                </p:custDataLst>
              </p:nvPr>
            </p:nvSpPr>
            <p:spPr>
              <a:xfrm>
                <a:off x="1972405" y="3899496"/>
                <a:ext cx="2326767" cy="766395"/>
              </a:xfrm>
              <a:prstGeom prst="rect">
                <a:avLst/>
              </a:prstGeom>
              <a:noFill/>
            </p:spPr>
            <p:txBody>
              <a:bodyPr wrap="none" rtlCol="0">
                <a:spAutoFit/>
              </a:bodyPr>
              <a:lstStyle/>
              <a:p>
                <a:r>
                  <a:rPr lang="en-US" sz="1600" dirty="0">
                    <a:latin typeface="Calibri Light" panose="020F0302020204030204" pitchFamily="34" charset="0"/>
                  </a:rPr>
                  <a:t>4.4GHz RF</a:t>
                </a:r>
              </a:p>
            </p:txBody>
          </p:sp>
        </p:grpSp>
      </p:grpSp>
      <p:sp>
        <p:nvSpPr>
          <p:cNvPr id="26" name="Right Triangle 25"/>
          <p:cNvSpPr/>
          <p:nvPr/>
        </p:nvSpPr>
        <p:spPr>
          <a:xfrm rot="10800000">
            <a:off x="9739824" y="0"/>
            <a:ext cx="2441048" cy="2441048"/>
          </a:xfrm>
          <a:prstGeom prst="rtTriangle">
            <a:avLst/>
          </a:prstGeom>
          <a:solidFill>
            <a:schemeClr val="accent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p:nvSpPr>
        <p:spPr>
          <a:xfrm rot="2700000">
            <a:off x="10443483" y="496556"/>
            <a:ext cx="1862818" cy="584775"/>
          </a:xfrm>
          <a:prstGeom prst="rect">
            <a:avLst/>
          </a:prstGeom>
          <a:noFill/>
        </p:spPr>
        <p:txBody>
          <a:bodyPr wrap="none" rtlCol="0">
            <a:spAutoFit/>
          </a:bodyPr>
          <a:lstStyle/>
          <a:p>
            <a:r>
              <a:rPr lang="en-US" sz="3200" dirty="0">
                <a:solidFill>
                  <a:schemeClr val="bg1"/>
                </a:solidFill>
              </a:rPr>
              <a:t>Released</a:t>
            </a:r>
          </a:p>
        </p:txBody>
      </p:sp>
    </p:spTree>
    <p:extLst>
      <p:ext uri="{BB962C8B-B14F-4D97-AF65-F5344CB8AC3E}">
        <p14:creationId xmlns:p14="http://schemas.microsoft.com/office/powerpoint/2010/main" val="63615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http://www.intel.com/content/dam/www/public/us/en/images/product/server-system-r2312sc2shgr-front-l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66887" y="5005272"/>
            <a:ext cx="2761613" cy="896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Monitoring Solution with Controller for FlexRIO</a:t>
            </a:r>
            <a:endParaRPr lang="en-US" dirty="0"/>
          </a:p>
        </p:txBody>
      </p:sp>
      <p:sp>
        <p:nvSpPr>
          <p:cNvPr id="5" name="TextBox 4"/>
          <p:cNvSpPr txBox="1"/>
          <p:nvPr/>
        </p:nvSpPr>
        <p:spPr>
          <a:xfrm>
            <a:off x="542216" y="4230313"/>
            <a:ext cx="1743170" cy="523220"/>
          </a:xfrm>
          <a:prstGeom prst="rect">
            <a:avLst/>
          </a:prstGeom>
          <a:noFill/>
        </p:spPr>
        <p:txBody>
          <a:bodyPr wrap="none" rtlCol="0">
            <a:spAutoFit/>
          </a:bodyPr>
          <a:lstStyle/>
          <a:p>
            <a:pPr algn="ctr"/>
            <a:r>
              <a:rPr lang="en-US" sz="1400" dirty="0"/>
              <a:t>200 MHz – 4.4 GHz</a:t>
            </a:r>
          </a:p>
          <a:p>
            <a:pPr algn="ctr"/>
            <a:r>
              <a:rPr lang="en-US" sz="1400" dirty="0"/>
              <a:t>200 MHz BW</a:t>
            </a:r>
          </a:p>
        </p:txBody>
      </p:sp>
      <p:sp>
        <p:nvSpPr>
          <p:cNvPr id="38" name="Rectangle 37"/>
          <p:cNvSpPr/>
          <p:nvPr/>
        </p:nvSpPr>
        <p:spPr>
          <a:xfrm>
            <a:off x="2486444" y="1500690"/>
            <a:ext cx="3801473" cy="3652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33" dirty="0"/>
              <a:t>FPGA</a:t>
            </a:r>
          </a:p>
        </p:txBody>
      </p:sp>
      <p:sp>
        <p:nvSpPr>
          <p:cNvPr id="40" name="Rectangle 39"/>
          <p:cNvSpPr/>
          <p:nvPr/>
        </p:nvSpPr>
        <p:spPr>
          <a:xfrm>
            <a:off x="6528484" y="1500689"/>
            <a:ext cx="2425472" cy="3675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33" dirty="0"/>
              <a:t>Processor</a:t>
            </a:r>
          </a:p>
        </p:txBody>
      </p:sp>
      <p:pic>
        <p:nvPicPr>
          <p:cNvPr id="52" name="Picture 5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7509" y="4382967"/>
            <a:ext cx="360883" cy="360883"/>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95911" y="2147177"/>
            <a:ext cx="1353312" cy="1093927"/>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53891" y="2363926"/>
            <a:ext cx="845820" cy="608989"/>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00537" y="2161573"/>
            <a:ext cx="1161592" cy="1003707"/>
          </a:xfrm>
          <a:prstGeom prst="rect">
            <a:avLst/>
          </a:prstGeom>
        </p:spPr>
      </p:pic>
      <p:pic>
        <p:nvPicPr>
          <p:cNvPr id="56" name="Picture 5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186947" y="4382969"/>
            <a:ext cx="360883" cy="360883"/>
          </a:xfrm>
          <a:prstGeom prst="rect">
            <a:avLst/>
          </a:prstGeom>
        </p:spPr>
      </p:pic>
      <p:cxnSp>
        <p:nvCxnSpPr>
          <p:cNvPr id="61" name="Elbow Connector 60"/>
          <p:cNvCxnSpPr/>
          <p:nvPr/>
        </p:nvCxnSpPr>
        <p:spPr>
          <a:xfrm flipV="1">
            <a:off x="2141403" y="2554207"/>
            <a:ext cx="951661" cy="612496"/>
          </a:xfrm>
          <a:prstGeom prst="bentConnector3">
            <a:avLst>
              <a:gd name="adj1" fmla="val 60867"/>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a:off x="3446348" y="2552784"/>
            <a:ext cx="680585" cy="0"/>
          </a:xfrm>
          <a:prstGeom prst="straightConnector1">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a:off x="4620480" y="2552784"/>
            <a:ext cx="568081" cy="0"/>
          </a:xfrm>
          <a:prstGeom prst="straightConnector1">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5705205" y="2552784"/>
            <a:ext cx="1700049" cy="0"/>
          </a:xfrm>
          <a:prstGeom prst="straightConnector1">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71" name="Elbow Connector 70"/>
          <p:cNvCxnSpPr/>
          <p:nvPr/>
        </p:nvCxnSpPr>
        <p:spPr>
          <a:xfrm>
            <a:off x="2245875" y="3165281"/>
            <a:ext cx="1667920" cy="1377447"/>
          </a:xfrm>
          <a:prstGeom prst="bentConnector3">
            <a:avLst>
              <a:gd name="adj1" fmla="val 28680"/>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75" name="Straight Arrow Connector 74"/>
          <p:cNvCxnSpPr/>
          <p:nvPr/>
        </p:nvCxnSpPr>
        <p:spPr>
          <a:xfrm>
            <a:off x="5354690" y="5704043"/>
            <a:ext cx="4012199" cy="0"/>
          </a:xfrm>
          <a:prstGeom prst="straightConnector1">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76" name="Straight Arrow Connector 75"/>
          <p:cNvCxnSpPr/>
          <p:nvPr/>
        </p:nvCxnSpPr>
        <p:spPr>
          <a:xfrm>
            <a:off x="4430876" y="4542725"/>
            <a:ext cx="661825" cy="0"/>
          </a:xfrm>
          <a:prstGeom prst="straightConnector1">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sp>
        <p:nvSpPr>
          <p:cNvPr id="81" name="TextBox 80"/>
          <p:cNvSpPr txBox="1"/>
          <p:nvPr/>
        </p:nvSpPr>
        <p:spPr>
          <a:xfrm>
            <a:off x="6909819" y="5359707"/>
            <a:ext cx="1417119" cy="338554"/>
          </a:xfrm>
          <a:prstGeom prst="rect">
            <a:avLst/>
          </a:prstGeom>
          <a:noFill/>
        </p:spPr>
        <p:txBody>
          <a:bodyPr wrap="none" rtlCol="0">
            <a:spAutoFit/>
          </a:bodyPr>
          <a:lstStyle/>
          <a:p>
            <a:r>
              <a:rPr lang="en-US" sz="1600" dirty="0">
                <a:latin typeface="+mj-lt"/>
              </a:rPr>
              <a:t>10 GbE UDP </a:t>
            </a:r>
          </a:p>
        </p:txBody>
      </p:sp>
      <p:sp>
        <p:nvSpPr>
          <p:cNvPr id="82" name="TextBox 81"/>
          <p:cNvSpPr txBox="1"/>
          <p:nvPr/>
        </p:nvSpPr>
        <p:spPr>
          <a:xfrm>
            <a:off x="3705666" y="4139745"/>
            <a:ext cx="942887" cy="256545"/>
          </a:xfrm>
          <a:prstGeom prst="rect">
            <a:avLst/>
          </a:prstGeom>
          <a:noFill/>
        </p:spPr>
        <p:txBody>
          <a:bodyPr wrap="none" rtlCol="0">
            <a:spAutoFit/>
          </a:bodyPr>
          <a:lstStyle/>
          <a:p>
            <a:r>
              <a:rPr lang="en-US" sz="1067" dirty="0">
                <a:solidFill>
                  <a:schemeClr val="bg1"/>
                </a:solidFill>
                <a:latin typeface="+mj-lt"/>
              </a:rPr>
              <a:t>Channelizer</a:t>
            </a:r>
          </a:p>
        </p:txBody>
      </p:sp>
      <p:sp>
        <p:nvSpPr>
          <p:cNvPr id="83" name="TextBox 82"/>
          <p:cNvSpPr txBox="1"/>
          <p:nvPr/>
        </p:nvSpPr>
        <p:spPr>
          <a:xfrm>
            <a:off x="4774035" y="4146281"/>
            <a:ext cx="1156086" cy="256545"/>
          </a:xfrm>
          <a:prstGeom prst="rect">
            <a:avLst/>
          </a:prstGeom>
          <a:noFill/>
        </p:spPr>
        <p:txBody>
          <a:bodyPr wrap="none" rtlCol="0">
            <a:spAutoFit/>
          </a:bodyPr>
          <a:lstStyle/>
          <a:p>
            <a:r>
              <a:rPr lang="en-US" sz="1067" dirty="0">
                <a:solidFill>
                  <a:schemeClr val="bg1"/>
                </a:solidFill>
                <a:latin typeface="+mj-lt"/>
              </a:rPr>
              <a:t>10 GbE Stream</a:t>
            </a:r>
          </a:p>
        </p:txBody>
      </p:sp>
      <p:sp>
        <p:nvSpPr>
          <p:cNvPr id="84" name="TextBox 83"/>
          <p:cNvSpPr txBox="1"/>
          <p:nvPr/>
        </p:nvSpPr>
        <p:spPr>
          <a:xfrm>
            <a:off x="2588218" y="2067986"/>
            <a:ext cx="1048685" cy="256545"/>
          </a:xfrm>
          <a:prstGeom prst="rect">
            <a:avLst/>
          </a:prstGeom>
          <a:noFill/>
        </p:spPr>
        <p:txBody>
          <a:bodyPr wrap="none" rtlCol="0">
            <a:spAutoFit/>
          </a:bodyPr>
          <a:lstStyle/>
          <a:p>
            <a:r>
              <a:rPr lang="en-US" sz="1067" dirty="0">
                <a:solidFill>
                  <a:schemeClr val="bg1"/>
                </a:solidFill>
                <a:latin typeface="+mj-lt"/>
              </a:rPr>
              <a:t>Compute FFT</a:t>
            </a:r>
          </a:p>
        </p:txBody>
      </p:sp>
      <p:sp>
        <p:nvSpPr>
          <p:cNvPr id="85" name="TextBox 84"/>
          <p:cNvSpPr txBox="1"/>
          <p:nvPr/>
        </p:nvSpPr>
        <p:spPr>
          <a:xfrm>
            <a:off x="4923734" y="2067986"/>
            <a:ext cx="1013419" cy="256545"/>
          </a:xfrm>
          <a:prstGeom prst="rect">
            <a:avLst/>
          </a:prstGeom>
          <a:noFill/>
        </p:spPr>
        <p:txBody>
          <a:bodyPr wrap="none" rtlCol="0">
            <a:spAutoFit/>
          </a:bodyPr>
          <a:lstStyle/>
          <a:p>
            <a:r>
              <a:rPr lang="en-US" sz="1067" dirty="0">
                <a:solidFill>
                  <a:schemeClr val="bg1"/>
                </a:solidFill>
                <a:latin typeface="+mj-lt"/>
              </a:rPr>
              <a:t>DMA to Host</a:t>
            </a:r>
          </a:p>
        </p:txBody>
      </p:sp>
      <p:sp>
        <p:nvSpPr>
          <p:cNvPr id="86" name="TextBox 85"/>
          <p:cNvSpPr txBox="1"/>
          <p:nvPr/>
        </p:nvSpPr>
        <p:spPr>
          <a:xfrm>
            <a:off x="3834574" y="1911447"/>
            <a:ext cx="1026243" cy="420756"/>
          </a:xfrm>
          <a:prstGeom prst="rect">
            <a:avLst/>
          </a:prstGeom>
          <a:noFill/>
        </p:spPr>
        <p:txBody>
          <a:bodyPr wrap="none" rtlCol="0">
            <a:spAutoFit/>
          </a:bodyPr>
          <a:lstStyle/>
          <a:p>
            <a:pPr algn="ctr"/>
            <a:r>
              <a:rPr lang="en-US" sz="1067" dirty="0">
                <a:solidFill>
                  <a:schemeClr val="bg1"/>
                </a:solidFill>
                <a:latin typeface="+mj-lt"/>
              </a:rPr>
              <a:t>Generate </a:t>
            </a:r>
          </a:p>
          <a:p>
            <a:pPr algn="ctr"/>
            <a:r>
              <a:rPr lang="en-US" sz="1067" dirty="0">
                <a:solidFill>
                  <a:schemeClr val="bg1"/>
                </a:solidFill>
                <a:latin typeface="+mj-lt"/>
              </a:rPr>
              <a:t>Spectrogram</a:t>
            </a:r>
          </a:p>
        </p:txBody>
      </p:sp>
      <p:cxnSp>
        <p:nvCxnSpPr>
          <p:cNvPr id="102" name="Straight Arrow Connector 101"/>
          <p:cNvCxnSpPr/>
          <p:nvPr/>
        </p:nvCxnSpPr>
        <p:spPr>
          <a:xfrm>
            <a:off x="5376800" y="4739859"/>
            <a:ext cx="0" cy="980228"/>
          </a:xfrm>
          <a:prstGeom prst="straightConnector1">
            <a:avLst/>
          </a:prstGeom>
          <a:ln w="38100">
            <a:solidFill>
              <a:schemeClr val="accent5"/>
            </a:solidFill>
            <a:headEnd type="none"/>
            <a:tailEnd type="none"/>
          </a:ln>
          <a:effectLst/>
        </p:spPr>
        <p:style>
          <a:lnRef idx="3">
            <a:schemeClr val="dk1"/>
          </a:lnRef>
          <a:fillRef idx="0">
            <a:schemeClr val="dk1"/>
          </a:fillRef>
          <a:effectRef idx="2">
            <a:schemeClr val="dk1"/>
          </a:effectRef>
          <a:fontRef idx="minor">
            <a:schemeClr val="tx1"/>
          </a:fontRef>
        </p:style>
      </p:cxnSp>
      <p:sp>
        <p:nvSpPr>
          <p:cNvPr id="105" name="TextBox 104"/>
          <p:cNvSpPr txBox="1"/>
          <p:nvPr/>
        </p:nvSpPr>
        <p:spPr>
          <a:xfrm>
            <a:off x="8953957" y="2183452"/>
            <a:ext cx="825867" cy="338554"/>
          </a:xfrm>
          <a:prstGeom prst="rect">
            <a:avLst/>
          </a:prstGeom>
          <a:noFill/>
        </p:spPr>
        <p:txBody>
          <a:bodyPr wrap="none" rtlCol="0">
            <a:spAutoFit/>
          </a:bodyPr>
          <a:lstStyle/>
          <a:p>
            <a:r>
              <a:rPr lang="en-US" sz="1600" dirty="0">
                <a:latin typeface="+mj-lt"/>
              </a:rPr>
              <a:t>1 GbE </a:t>
            </a:r>
          </a:p>
        </p:txBody>
      </p:sp>
      <p:sp>
        <p:nvSpPr>
          <p:cNvPr id="140" name="TextBox 139"/>
          <p:cNvSpPr txBox="1"/>
          <p:nvPr/>
        </p:nvSpPr>
        <p:spPr>
          <a:xfrm>
            <a:off x="9995818" y="1361727"/>
            <a:ext cx="1549720" cy="338554"/>
          </a:xfrm>
          <a:prstGeom prst="rect">
            <a:avLst/>
          </a:prstGeom>
          <a:noFill/>
        </p:spPr>
        <p:txBody>
          <a:bodyPr wrap="none" rtlCol="0">
            <a:spAutoFit/>
          </a:bodyPr>
          <a:lstStyle/>
          <a:p>
            <a:r>
              <a:rPr lang="en-US" sz="1600" dirty="0">
                <a:latin typeface="+mj-lt"/>
              </a:rPr>
              <a:t>Remote Client</a:t>
            </a:r>
          </a:p>
        </p:txBody>
      </p:sp>
      <p:sp>
        <p:nvSpPr>
          <p:cNvPr id="143" name="TextBox 142"/>
          <p:cNvSpPr txBox="1"/>
          <p:nvPr/>
        </p:nvSpPr>
        <p:spPr>
          <a:xfrm>
            <a:off x="10363526" y="4676978"/>
            <a:ext cx="818557" cy="338554"/>
          </a:xfrm>
          <a:prstGeom prst="rect">
            <a:avLst/>
          </a:prstGeom>
          <a:noFill/>
        </p:spPr>
        <p:txBody>
          <a:bodyPr wrap="none" rtlCol="0">
            <a:spAutoFit/>
          </a:bodyPr>
          <a:lstStyle/>
          <a:p>
            <a:r>
              <a:rPr lang="en-US" sz="1600" dirty="0">
                <a:latin typeface="+mj-lt"/>
              </a:rPr>
              <a:t>Server</a:t>
            </a:r>
          </a:p>
        </p:txBody>
      </p:sp>
      <p:sp>
        <p:nvSpPr>
          <p:cNvPr id="146" name="TextBox 145"/>
          <p:cNvSpPr txBox="1"/>
          <p:nvPr/>
        </p:nvSpPr>
        <p:spPr>
          <a:xfrm>
            <a:off x="911214" y="1970786"/>
            <a:ext cx="912429" cy="338554"/>
          </a:xfrm>
          <a:prstGeom prst="rect">
            <a:avLst/>
          </a:prstGeom>
          <a:noFill/>
        </p:spPr>
        <p:txBody>
          <a:bodyPr wrap="none" rtlCol="0">
            <a:spAutoFit/>
          </a:bodyPr>
          <a:lstStyle/>
          <a:p>
            <a:r>
              <a:rPr lang="en-US" sz="1600" dirty="0">
                <a:latin typeface="+mj-lt"/>
              </a:rPr>
              <a:t>NI 5792</a:t>
            </a:r>
          </a:p>
        </p:txBody>
      </p:sp>
      <p:sp>
        <p:nvSpPr>
          <p:cNvPr id="150" name="TextBox 149"/>
          <p:cNvSpPr txBox="1"/>
          <p:nvPr/>
        </p:nvSpPr>
        <p:spPr>
          <a:xfrm>
            <a:off x="7182137" y="2067986"/>
            <a:ext cx="1109599" cy="256545"/>
          </a:xfrm>
          <a:prstGeom prst="rect">
            <a:avLst/>
          </a:prstGeom>
          <a:noFill/>
        </p:spPr>
        <p:txBody>
          <a:bodyPr wrap="none" rtlCol="0">
            <a:spAutoFit/>
          </a:bodyPr>
          <a:lstStyle/>
          <a:p>
            <a:r>
              <a:rPr lang="en-US" sz="1067" dirty="0">
                <a:solidFill>
                  <a:schemeClr val="bg1"/>
                </a:solidFill>
                <a:latin typeface="+mj-lt"/>
              </a:rPr>
              <a:t>Write to Client</a:t>
            </a:r>
          </a:p>
        </p:txBody>
      </p:sp>
      <p:pic>
        <p:nvPicPr>
          <p:cNvPr id="108" name="Picture 10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48177" y="1785693"/>
            <a:ext cx="1907609" cy="2182609"/>
          </a:xfrm>
          <a:prstGeom prst="rect">
            <a:avLst/>
          </a:prstGeom>
        </p:spPr>
      </p:pic>
      <p:pic>
        <p:nvPicPr>
          <p:cNvPr id="142" name="Picture 14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541656" y="2340119"/>
            <a:ext cx="391112" cy="391112"/>
          </a:xfrm>
          <a:prstGeom prst="rect">
            <a:avLst/>
          </a:prstGeom>
        </p:spPr>
      </p:pic>
      <p:cxnSp>
        <p:nvCxnSpPr>
          <p:cNvPr id="154" name="Straight Connector 153"/>
          <p:cNvCxnSpPr/>
          <p:nvPr/>
        </p:nvCxnSpPr>
        <p:spPr>
          <a:xfrm flipV="1">
            <a:off x="4281333" y="2972915"/>
            <a:ext cx="0" cy="621187"/>
          </a:xfrm>
          <a:prstGeom prst="line">
            <a:avLst/>
          </a:prstGeom>
          <a:ln w="38100">
            <a:solidFill>
              <a:schemeClr val="bg1">
                <a:lumMod val="50000"/>
              </a:schemeClr>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158" name="Straight Connector 157"/>
          <p:cNvCxnSpPr/>
          <p:nvPr/>
        </p:nvCxnSpPr>
        <p:spPr>
          <a:xfrm flipV="1">
            <a:off x="5354688" y="3027899"/>
            <a:ext cx="0" cy="621187"/>
          </a:xfrm>
          <a:prstGeom prst="line">
            <a:avLst/>
          </a:prstGeom>
          <a:ln w="38100">
            <a:solidFill>
              <a:schemeClr val="bg1">
                <a:lumMod val="50000"/>
              </a:schemeClr>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159" name="Straight Connector 158"/>
          <p:cNvCxnSpPr/>
          <p:nvPr/>
        </p:nvCxnSpPr>
        <p:spPr>
          <a:xfrm flipV="1">
            <a:off x="5354688" y="3543409"/>
            <a:ext cx="0" cy="621187"/>
          </a:xfrm>
          <a:prstGeom prst="line">
            <a:avLst/>
          </a:prstGeom>
          <a:ln w="38100">
            <a:solidFill>
              <a:schemeClr val="bg1">
                <a:lumMod val="50000"/>
              </a:schemeClr>
            </a:solidFill>
            <a:headEnd type="triangle"/>
            <a:tailEnd type="none"/>
          </a:ln>
          <a:effectLst/>
        </p:spPr>
        <p:style>
          <a:lnRef idx="3">
            <a:schemeClr val="dk1"/>
          </a:lnRef>
          <a:fillRef idx="0">
            <a:schemeClr val="dk1"/>
          </a:fillRef>
          <a:effectRef idx="2">
            <a:schemeClr val="dk1"/>
          </a:effectRef>
          <a:fontRef idx="minor">
            <a:schemeClr val="tx1"/>
          </a:fontRef>
        </p:style>
      </p:cxnSp>
      <p:cxnSp>
        <p:nvCxnSpPr>
          <p:cNvPr id="160" name="Straight Connector 159"/>
          <p:cNvCxnSpPr/>
          <p:nvPr/>
        </p:nvCxnSpPr>
        <p:spPr>
          <a:xfrm flipV="1">
            <a:off x="4281333" y="3551695"/>
            <a:ext cx="0" cy="621187"/>
          </a:xfrm>
          <a:prstGeom prst="line">
            <a:avLst/>
          </a:prstGeom>
          <a:ln w="38100">
            <a:solidFill>
              <a:schemeClr val="bg1">
                <a:lumMod val="50000"/>
              </a:schemeClr>
            </a:solidFill>
            <a:headEnd type="triangle"/>
            <a:tailEnd type="none"/>
          </a:ln>
          <a:effectLst/>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2843729" y="3457405"/>
            <a:ext cx="1347035" cy="307777"/>
          </a:xfrm>
          <a:prstGeom prst="rect">
            <a:avLst/>
          </a:prstGeom>
          <a:noFill/>
        </p:spPr>
        <p:txBody>
          <a:bodyPr wrap="none" rtlCol="0">
            <a:spAutoFit/>
          </a:bodyPr>
          <a:lstStyle/>
          <a:p>
            <a:r>
              <a:rPr lang="en-US" sz="1400" dirty="0">
                <a:solidFill>
                  <a:schemeClr val="bg1"/>
                </a:solidFill>
                <a:latin typeface="+mj-lt"/>
              </a:rPr>
              <a:t>Configuration</a:t>
            </a:r>
          </a:p>
        </p:txBody>
      </p:sp>
      <p:cxnSp>
        <p:nvCxnSpPr>
          <p:cNvPr id="49" name="Straight Connector 48"/>
          <p:cNvCxnSpPr/>
          <p:nvPr/>
        </p:nvCxnSpPr>
        <p:spPr>
          <a:xfrm>
            <a:off x="3700538" y="3165280"/>
            <a:ext cx="587401" cy="408837"/>
          </a:xfrm>
          <a:prstGeom prst="line">
            <a:avLst/>
          </a:prstGeom>
          <a:ln w="38100">
            <a:solidFill>
              <a:schemeClr val="bg1">
                <a:lumMod val="50000"/>
              </a:schemeClr>
            </a:solidFill>
            <a:headEnd type="triangle"/>
            <a:tailEnd type="none"/>
          </a:ln>
          <a:effectLst/>
        </p:spPr>
        <p:style>
          <a:lnRef idx="3">
            <a:schemeClr val="dk1"/>
          </a:lnRef>
          <a:fillRef idx="0">
            <a:schemeClr val="dk1"/>
          </a:fillRef>
          <a:effectRef idx="2">
            <a:schemeClr val="dk1"/>
          </a:effectRef>
          <a:fontRef idx="minor">
            <a:schemeClr val="tx1"/>
          </a:fontRef>
        </p:style>
      </p:cxnSp>
      <p:pic>
        <p:nvPicPr>
          <p:cNvPr id="50" name="Picture 4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546871" y="3310312"/>
            <a:ext cx="393541" cy="393541"/>
          </a:xfrm>
          <a:prstGeom prst="rect">
            <a:avLst/>
          </a:prstGeom>
        </p:spPr>
      </p:pic>
      <p:cxnSp>
        <p:nvCxnSpPr>
          <p:cNvPr id="51" name="Straight Connector 50"/>
          <p:cNvCxnSpPr/>
          <p:nvPr/>
        </p:nvCxnSpPr>
        <p:spPr>
          <a:xfrm flipH="1">
            <a:off x="4266139" y="3500960"/>
            <a:ext cx="3228355" cy="17249"/>
          </a:xfrm>
          <a:prstGeom prst="line">
            <a:avLst/>
          </a:prstGeom>
          <a:ln w="38100">
            <a:solidFill>
              <a:schemeClr val="bg1">
                <a:lumMod val="50000"/>
              </a:schemeClr>
            </a:solidFill>
            <a:headEnd type="none"/>
            <a:tailEnd type="none"/>
          </a:ln>
          <a:effectLst/>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7101986" y="2997045"/>
            <a:ext cx="1269899" cy="256545"/>
          </a:xfrm>
          <a:prstGeom prst="rect">
            <a:avLst/>
          </a:prstGeom>
          <a:noFill/>
        </p:spPr>
        <p:txBody>
          <a:bodyPr wrap="none" rtlCol="0">
            <a:spAutoFit/>
          </a:bodyPr>
          <a:lstStyle/>
          <a:p>
            <a:r>
              <a:rPr lang="en-US" sz="1067" dirty="0">
                <a:solidFill>
                  <a:schemeClr val="bg1"/>
                </a:solidFill>
                <a:latin typeface="+mj-lt"/>
              </a:rPr>
              <a:t>Read from Client</a:t>
            </a:r>
          </a:p>
        </p:txBody>
      </p:sp>
      <p:cxnSp>
        <p:nvCxnSpPr>
          <p:cNvPr id="77" name="Straight Arrow Connector 76"/>
          <p:cNvCxnSpPr/>
          <p:nvPr/>
        </p:nvCxnSpPr>
        <p:spPr>
          <a:xfrm>
            <a:off x="8102600" y="2552784"/>
            <a:ext cx="1738779" cy="0"/>
          </a:xfrm>
          <a:prstGeom prst="straightConnector1">
            <a:avLst/>
          </a:prstGeom>
          <a:ln w="38100">
            <a:solidFill>
              <a:schemeClr val="accent5"/>
            </a:solidFill>
            <a:headEnd type="none"/>
            <a:tailEnd type="triangle"/>
          </a:ln>
          <a:effectLst/>
        </p:spPr>
        <p:style>
          <a:lnRef idx="3">
            <a:schemeClr val="dk1"/>
          </a:lnRef>
          <a:fillRef idx="0">
            <a:schemeClr val="dk1"/>
          </a:fillRef>
          <a:effectRef idx="2">
            <a:schemeClr val="dk1"/>
          </a:effectRef>
          <a:fontRef idx="minor">
            <a:schemeClr val="tx1"/>
          </a:fontRef>
        </p:style>
      </p:cxnSp>
      <p:pic>
        <p:nvPicPr>
          <p:cNvPr id="47" name="Picture 4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9583" y="2299383"/>
            <a:ext cx="1782460" cy="1809197"/>
          </a:xfrm>
          <a:prstGeom prst="rect">
            <a:avLst/>
          </a:prstGeom>
          <a:effectLst>
            <a:outerShdw blurRad="50800" dist="38100" dir="2700000" algn="tl" rotWithShape="0">
              <a:prstClr val="black">
                <a:alpha val="40000"/>
              </a:prstClr>
            </a:outerShdw>
          </a:effectLst>
        </p:spPr>
      </p:pic>
      <p:cxnSp>
        <p:nvCxnSpPr>
          <p:cNvPr id="48" name="Elbow Connector 47"/>
          <p:cNvCxnSpPr/>
          <p:nvPr/>
        </p:nvCxnSpPr>
        <p:spPr>
          <a:xfrm rot="10800000" flipV="1">
            <a:off x="7969097" y="2906498"/>
            <a:ext cx="1784505" cy="613991"/>
          </a:xfrm>
          <a:prstGeom prst="bentConnector3">
            <a:avLst>
              <a:gd name="adj1" fmla="val 38980"/>
            </a:avLst>
          </a:prstGeom>
          <a:ln w="38100">
            <a:solidFill>
              <a:schemeClr val="bg1">
                <a:lumMod val="50000"/>
              </a:schemeClr>
            </a:solidFill>
            <a:headEnd type="none"/>
            <a:tailEnd type="triangle"/>
          </a:ln>
          <a:effectLst/>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18598" y="1891621"/>
            <a:ext cx="1766761" cy="1344696"/>
          </a:xfrm>
          <a:prstGeom prst="rect">
            <a:avLst/>
          </a:prstGeom>
        </p:spPr>
      </p:pic>
    </p:spTree>
    <p:extLst>
      <p:ext uri="{BB962C8B-B14F-4D97-AF65-F5344CB8AC3E}">
        <p14:creationId xmlns:p14="http://schemas.microsoft.com/office/powerpoint/2010/main" val="46803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105" grpId="0"/>
      <p:bldP spid="140" grpId="0"/>
      <p:bldP spid="143" grpId="0"/>
      <p:bldP spid="150" grpId="0"/>
      <p:bldP spid="4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34268" y="2272955"/>
            <a:ext cx="5437365" cy="2752399"/>
          </a:xfrm>
          <a:prstGeom prst="rect">
            <a:avLst/>
          </a:prstGeom>
        </p:spPr>
      </p:pic>
      <p:sp>
        <p:nvSpPr>
          <p:cNvPr id="2" name="Title 1"/>
          <p:cNvSpPr>
            <a:spLocks noGrp="1"/>
          </p:cNvSpPr>
          <p:nvPr>
            <p:ph type="title"/>
          </p:nvPr>
        </p:nvSpPr>
        <p:spPr/>
        <p:txBody>
          <a:bodyPr/>
          <a:lstStyle/>
          <a:p>
            <a:r>
              <a:rPr lang="en-US" dirty="0" smtClean="0"/>
              <a:t>Controller for FlexRIO</a:t>
            </a:r>
            <a:endParaRPr lang="en-US" dirty="0"/>
          </a:p>
        </p:txBody>
      </p:sp>
      <p:sp>
        <p:nvSpPr>
          <p:cNvPr id="14" name="TextBox 13"/>
          <p:cNvSpPr txBox="1"/>
          <p:nvPr/>
        </p:nvSpPr>
        <p:spPr>
          <a:xfrm>
            <a:off x="821793" y="995445"/>
            <a:ext cx="6649617" cy="6247479"/>
          </a:xfrm>
          <a:prstGeom prst="rect">
            <a:avLst/>
          </a:prstGeom>
          <a:noFill/>
        </p:spPr>
        <p:txBody>
          <a:bodyPr wrap="square" rtlCol="0">
            <a:spAutoFit/>
          </a:bodyPr>
          <a:lstStyle/>
          <a:p>
            <a:r>
              <a:rPr lang="en-US" sz="2133" dirty="0">
                <a:solidFill>
                  <a:schemeClr val="accent1"/>
                </a:solidFill>
              </a:rPr>
              <a:t>Program with LabVIEW</a:t>
            </a:r>
          </a:p>
          <a:p>
            <a:pPr marL="609585"/>
            <a:r>
              <a:rPr lang="en-US" sz="1600" dirty="0"/>
              <a:t>Decrease development time with a single development environment to target both FPGAs and Processors</a:t>
            </a:r>
          </a:p>
          <a:p>
            <a:pPr marL="609585"/>
            <a:endParaRPr lang="en-US" sz="1600" dirty="0"/>
          </a:p>
          <a:p>
            <a:r>
              <a:rPr lang="en-US" sz="2133" dirty="0">
                <a:solidFill>
                  <a:schemeClr val="accent1"/>
                </a:solidFill>
              </a:rPr>
              <a:t>Leverage High Performance I/O</a:t>
            </a:r>
          </a:p>
          <a:p>
            <a:r>
              <a:rPr lang="en-US" sz="1600" dirty="0"/>
              <a:t>	</a:t>
            </a:r>
          </a:p>
          <a:p>
            <a:endParaRPr lang="en-US" sz="1600" dirty="0"/>
          </a:p>
          <a:p>
            <a:endParaRPr lang="en-US" sz="1600" dirty="0"/>
          </a:p>
          <a:p>
            <a:endParaRPr lang="en-US" sz="2133" dirty="0"/>
          </a:p>
          <a:p>
            <a:r>
              <a:rPr lang="en-US" sz="2133" dirty="0">
                <a:solidFill>
                  <a:schemeClr val="accent1"/>
                </a:solidFill>
              </a:rPr>
              <a:t>Process Data on Powerful Xilinx FPGAs</a:t>
            </a:r>
          </a:p>
          <a:p>
            <a:r>
              <a:rPr lang="en-US" sz="1600" dirty="0"/>
              <a:t>	Kintex-7 K410T w/ 2 GB DRAM</a:t>
            </a:r>
          </a:p>
          <a:p>
            <a:r>
              <a:rPr lang="en-US" sz="1600" dirty="0">
                <a:solidFill>
                  <a:schemeClr val="accent1"/>
                </a:solidFill>
              </a:rPr>
              <a:t>	</a:t>
            </a:r>
            <a:r>
              <a:rPr lang="en-US" sz="1600" dirty="0"/>
              <a:t>2 x SFP+ Ports for 2.5 GB/s of data streaming</a:t>
            </a:r>
          </a:p>
          <a:p>
            <a:r>
              <a:rPr lang="en-US" sz="1600" dirty="0"/>
              <a:t>	Reference clock and trigger inputs for synchronization</a:t>
            </a:r>
          </a:p>
          <a:p>
            <a:endParaRPr lang="en-US" sz="1600" dirty="0"/>
          </a:p>
          <a:p>
            <a:r>
              <a:rPr lang="en-US" sz="2133" dirty="0">
                <a:solidFill>
                  <a:schemeClr val="accent1"/>
                </a:solidFill>
              </a:rPr>
              <a:t>Deploy your Solution</a:t>
            </a:r>
          </a:p>
          <a:p>
            <a:r>
              <a:rPr lang="en-US" sz="1600" dirty="0"/>
              <a:t>	667MHz Dual-Core ARM A9 Processor</a:t>
            </a:r>
          </a:p>
          <a:p>
            <a:r>
              <a:rPr lang="en-US" sz="1600" dirty="0">
                <a:solidFill>
                  <a:schemeClr val="accent1"/>
                </a:solidFill>
              </a:rPr>
              <a:t>	</a:t>
            </a:r>
            <a:r>
              <a:rPr lang="en-US" sz="1600" dirty="0"/>
              <a:t>NI Linux Real-Time OS</a:t>
            </a:r>
          </a:p>
          <a:p>
            <a:r>
              <a:rPr lang="en-US" sz="1600" dirty="0"/>
              <a:t>	uSD Storage, USB, and 1 GbE Connectivity</a:t>
            </a:r>
          </a:p>
          <a:p>
            <a:r>
              <a:rPr lang="en-US" sz="1600" dirty="0"/>
              <a:t>	Optimized for size, weight, and power</a:t>
            </a:r>
          </a:p>
          <a:p>
            <a:r>
              <a:rPr lang="en-US" sz="1600" dirty="0"/>
              <a:t>	1.75 x 5.5 x 9.2 inches</a:t>
            </a:r>
          </a:p>
          <a:p>
            <a:r>
              <a:rPr lang="en-US" sz="1600" dirty="0"/>
              <a:t>	</a:t>
            </a:r>
          </a:p>
          <a:p>
            <a:pPr marL="609585"/>
            <a:endParaRPr lang="en-US" sz="1600" dirty="0"/>
          </a:p>
          <a:p>
            <a:endParaRPr lang="en-US" sz="2133" dirty="0"/>
          </a:p>
        </p:txBody>
      </p:sp>
      <p:pic>
        <p:nvPicPr>
          <p:cNvPr id="16" name="Picture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03505" y="407849"/>
            <a:ext cx="1639572" cy="309879"/>
          </a:xfrm>
          <a:prstGeom prst="rect">
            <a:avLst/>
          </a:prstGeom>
        </p:spPr>
      </p:pic>
      <p:sp>
        <p:nvSpPr>
          <p:cNvPr id="11" name="Trapezoid 8"/>
          <p:cNvSpPr/>
          <p:nvPr/>
        </p:nvSpPr>
        <p:spPr>
          <a:xfrm rot="10315407">
            <a:off x="8252969" y="1674107"/>
            <a:ext cx="3477049" cy="1863924"/>
          </a:xfrm>
          <a:custGeom>
            <a:avLst/>
            <a:gdLst>
              <a:gd name="connsiteX0" fmla="*/ 0 w 2526906"/>
              <a:gd name="connsiteY0" fmla="*/ 1879882 h 1879882"/>
              <a:gd name="connsiteX1" fmla="*/ 1263453 w 2526906"/>
              <a:gd name="connsiteY1" fmla="*/ 0 h 1879882"/>
              <a:gd name="connsiteX2" fmla="*/ 1263453 w 2526906"/>
              <a:gd name="connsiteY2" fmla="*/ 0 h 1879882"/>
              <a:gd name="connsiteX3" fmla="*/ 2526906 w 2526906"/>
              <a:gd name="connsiteY3" fmla="*/ 1879882 h 1879882"/>
              <a:gd name="connsiteX4" fmla="*/ 0 w 2526906"/>
              <a:gd name="connsiteY4" fmla="*/ 1879882 h 1879882"/>
              <a:gd name="connsiteX0" fmla="*/ 0 w 2538347"/>
              <a:gd name="connsiteY0" fmla="*/ 1879882 h 2502062"/>
              <a:gd name="connsiteX1" fmla="*/ 1263453 w 2538347"/>
              <a:gd name="connsiteY1" fmla="*/ 0 h 2502062"/>
              <a:gd name="connsiteX2" fmla="*/ 1263453 w 2538347"/>
              <a:gd name="connsiteY2" fmla="*/ 0 h 2502062"/>
              <a:gd name="connsiteX3" fmla="*/ 2538347 w 2538347"/>
              <a:gd name="connsiteY3" fmla="*/ 2502062 h 2502062"/>
              <a:gd name="connsiteX4" fmla="*/ 0 w 2538347"/>
              <a:gd name="connsiteY4" fmla="*/ 1879882 h 2502062"/>
              <a:gd name="connsiteX0" fmla="*/ 0 w 2538347"/>
              <a:gd name="connsiteY0" fmla="*/ 1879882 h 2502062"/>
              <a:gd name="connsiteX1" fmla="*/ 1263453 w 2538347"/>
              <a:gd name="connsiteY1" fmla="*/ 0 h 2502062"/>
              <a:gd name="connsiteX2" fmla="*/ 1263453 w 2538347"/>
              <a:gd name="connsiteY2" fmla="*/ 0 h 2502062"/>
              <a:gd name="connsiteX3" fmla="*/ 2538347 w 2538347"/>
              <a:gd name="connsiteY3" fmla="*/ 2502062 h 2502062"/>
              <a:gd name="connsiteX4" fmla="*/ 0 w 2538347"/>
              <a:gd name="connsiteY4" fmla="*/ 1879882 h 2502062"/>
              <a:gd name="connsiteX0" fmla="*/ 0 w 1922842"/>
              <a:gd name="connsiteY0" fmla="*/ 1879882 h 2394566"/>
              <a:gd name="connsiteX1" fmla="*/ 1263453 w 1922842"/>
              <a:gd name="connsiteY1" fmla="*/ 0 h 2394566"/>
              <a:gd name="connsiteX2" fmla="*/ 1263453 w 1922842"/>
              <a:gd name="connsiteY2" fmla="*/ 0 h 2394566"/>
              <a:gd name="connsiteX3" fmla="*/ 1922842 w 1922842"/>
              <a:gd name="connsiteY3" fmla="*/ 2394566 h 2394566"/>
              <a:gd name="connsiteX4" fmla="*/ 0 w 1922842"/>
              <a:gd name="connsiteY4" fmla="*/ 1879882 h 2394566"/>
              <a:gd name="connsiteX0" fmla="*/ 0 w 2607787"/>
              <a:gd name="connsiteY0" fmla="*/ 1785015 h 2394566"/>
              <a:gd name="connsiteX1" fmla="*/ 1948398 w 2607787"/>
              <a:gd name="connsiteY1" fmla="*/ 0 h 2394566"/>
              <a:gd name="connsiteX2" fmla="*/ 1948398 w 2607787"/>
              <a:gd name="connsiteY2" fmla="*/ 0 h 2394566"/>
              <a:gd name="connsiteX3" fmla="*/ 2607787 w 2607787"/>
              <a:gd name="connsiteY3" fmla="*/ 2394566 h 2394566"/>
              <a:gd name="connsiteX4" fmla="*/ 0 w 2607787"/>
              <a:gd name="connsiteY4" fmla="*/ 1785015 h 2394566"/>
              <a:gd name="connsiteX0" fmla="*/ 0 w 2607787"/>
              <a:gd name="connsiteY0" fmla="*/ 1828642 h 2438193"/>
              <a:gd name="connsiteX1" fmla="*/ 1948398 w 2607787"/>
              <a:gd name="connsiteY1" fmla="*/ 43627 h 2438193"/>
              <a:gd name="connsiteX2" fmla="*/ 1832230 w 2607787"/>
              <a:gd name="connsiteY2" fmla="*/ 0 h 2438193"/>
              <a:gd name="connsiteX3" fmla="*/ 2607787 w 2607787"/>
              <a:gd name="connsiteY3" fmla="*/ 2438193 h 2438193"/>
              <a:gd name="connsiteX4" fmla="*/ 0 w 2607787"/>
              <a:gd name="connsiteY4" fmla="*/ 1828642 h 2438193"/>
              <a:gd name="connsiteX0" fmla="*/ 0 w 2607787"/>
              <a:gd name="connsiteY0" fmla="*/ 1785015 h 2394566"/>
              <a:gd name="connsiteX1" fmla="*/ 1948398 w 2607787"/>
              <a:gd name="connsiteY1" fmla="*/ 0 h 2394566"/>
              <a:gd name="connsiteX2" fmla="*/ 2016649 w 2607787"/>
              <a:gd name="connsiteY2" fmla="*/ 1976 h 2394566"/>
              <a:gd name="connsiteX3" fmla="*/ 2607787 w 2607787"/>
              <a:gd name="connsiteY3" fmla="*/ 2394566 h 2394566"/>
              <a:gd name="connsiteX4" fmla="*/ 0 w 2607787"/>
              <a:gd name="connsiteY4" fmla="*/ 1785015 h 2394566"/>
              <a:gd name="connsiteX0" fmla="*/ 0 w 2607787"/>
              <a:gd name="connsiteY0" fmla="*/ 1826473 h 2436024"/>
              <a:gd name="connsiteX1" fmla="*/ 1780744 w 2607787"/>
              <a:gd name="connsiteY1" fmla="*/ 0 h 2436024"/>
              <a:gd name="connsiteX2" fmla="*/ 2016649 w 2607787"/>
              <a:gd name="connsiteY2" fmla="*/ 43434 h 2436024"/>
              <a:gd name="connsiteX3" fmla="*/ 2607787 w 2607787"/>
              <a:gd name="connsiteY3" fmla="*/ 2436024 h 2436024"/>
              <a:gd name="connsiteX4" fmla="*/ 0 w 2607787"/>
              <a:gd name="connsiteY4" fmla="*/ 1826473 h 24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787" h="2436024">
                <a:moveTo>
                  <a:pt x="0" y="1826473"/>
                </a:moveTo>
                <a:lnTo>
                  <a:pt x="1780744" y="0"/>
                </a:lnTo>
                <a:lnTo>
                  <a:pt x="2016649" y="43434"/>
                </a:lnTo>
                <a:lnTo>
                  <a:pt x="2607787" y="2436024"/>
                </a:lnTo>
                <a:lnTo>
                  <a:pt x="0" y="1826473"/>
                </a:lnTo>
                <a:close/>
              </a:path>
            </a:pathLst>
          </a:custGeom>
          <a:gradFill>
            <a:gsLst>
              <a:gs pos="0">
                <a:schemeClr val="bg1">
                  <a:alpha val="83000"/>
                  <a:lumMod val="89000"/>
                </a:schemeClr>
              </a:gs>
              <a:gs pos="73000">
                <a:schemeClr val="bg1">
                  <a:alpha val="74000"/>
                  <a:lumMod val="79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61290" y="771238"/>
            <a:ext cx="4376057" cy="1236825"/>
          </a:xfrm>
          <a:prstGeom prst="rect">
            <a:avLst/>
          </a:prstGeom>
        </p:spPr>
      </p:pic>
      <p:grpSp>
        <p:nvGrpSpPr>
          <p:cNvPr id="34" name="Group 33"/>
          <p:cNvGrpSpPr/>
          <p:nvPr>
            <p:custDataLst>
              <p:tags r:id="rId1"/>
            </p:custDataLst>
          </p:nvPr>
        </p:nvGrpSpPr>
        <p:grpSpPr>
          <a:xfrm>
            <a:off x="1826024" y="2478139"/>
            <a:ext cx="1466916" cy="970800"/>
            <a:chOff x="986158" y="2468261"/>
            <a:chExt cx="3320706" cy="2197630"/>
          </a:xfrm>
        </p:grpSpPr>
        <p:grpSp>
          <p:nvGrpSpPr>
            <p:cNvPr id="35" name="Group 34"/>
            <p:cNvGrpSpPr/>
            <p:nvPr/>
          </p:nvGrpSpPr>
          <p:grpSpPr>
            <a:xfrm>
              <a:off x="1168544" y="2468261"/>
              <a:ext cx="2779075" cy="766395"/>
              <a:chOff x="1168544" y="2468261"/>
              <a:chExt cx="2779075" cy="766395"/>
            </a:xfrm>
          </p:grpSpPr>
          <p:grpSp>
            <p:nvGrpSpPr>
              <p:cNvPr id="48" name="Group 35"/>
              <p:cNvGrpSpPr>
                <a:grpSpLocks noChangeAspect="1"/>
              </p:cNvGrpSpPr>
              <p:nvPr/>
            </p:nvGrpSpPr>
            <p:grpSpPr>
              <a:xfrm>
                <a:off x="1168544" y="2675069"/>
                <a:ext cx="680852" cy="422456"/>
                <a:chOff x="1947553" y="1272639"/>
                <a:chExt cx="4464133" cy="2769920"/>
              </a:xfrm>
            </p:grpSpPr>
            <p:sp>
              <p:nvSpPr>
                <p:cNvPr id="50" name="Freeform 49"/>
                <p:cNvSpPr/>
                <p:nvPr>
                  <p:custDataLst>
                    <p:tags r:id="rId7"/>
                  </p:custDataLst>
                </p:nvPr>
              </p:nvSpPr>
              <p:spPr bwMode="auto">
                <a:xfrm>
                  <a:off x="1947553" y="1272639"/>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sp>
              <p:nvSpPr>
                <p:cNvPr id="51" name="Freeform 50"/>
                <p:cNvSpPr/>
                <p:nvPr>
                  <p:custDataLst>
                    <p:tags r:id="rId8"/>
                  </p:custDataLst>
                </p:nvPr>
              </p:nvSpPr>
              <p:spPr bwMode="auto">
                <a:xfrm rot="10800000">
                  <a:off x="4179125" y="2655125"/>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grpSp>
          <p:sp>
            <p:nvSpPr>
              <p:cNvPr id="49" name="TextBox 48"/>
              <p:cNvSpPr txBox="1"/>
              <p:nvPr>
                <p:custDataLst>
                  <p:tags r:id="rId6"/>
                </p:custDataLst>
              </p:nvPr>
            </p:nvSpPr>
            <p:spPr>
              <a:xfrm>
                <a:off x="1972405" y="2468261"/>
                <a:ext cx="1975214" cy="766395"/>
              </a:xfrm>
              <a:prstGeom prst="rect">
                <a:avLst/>
              </a:prstGeom>
              <a:noFill/>
            </p:spPr>
            <p:txBody>
              <a:bodyPr wrap="none" rtlCol="0">
                <a:spAutoFit/>
              </a:bodyPr>
              <a:lstStyle/>
              <a:p>
                <a:r>
                  <a:rPr lang="en-US" sz="1600" dirty="0">
                    <a:latin typeface="Calibri Light" panose="020F0302020204030204" pitchFamily="34" charset="0"/>
                  </a:rPr>
                  <a:t>3GS/s AI</a:t>
                </a:r>
              </a:p>
            </p:txBody>
          </p:sp>
        </p:grpSp>
        <p:grpSp>
          <p:nvGrpSpPr>
            <p:cNvPr id="36" name="Group 35"/>
            <p:cNvGrpSpPr/>
            <p:nvPr/>
          </p:nvGrpSpPr>
          <p:grpSpPr>
            <a:xfrm>
              <a:off x="986158" y="3183878"/>
              <a:ext cx="3320706" cy="766396"/>
              <a:chOff x="986158" y="3169647"/>
              <a:chExt cx="3320706" cy="766396"/>
            </a:xfrm>
          </p:grpSpPr>
          <p:grpSp>
            <p:nvGrpSpPr>
              <p:cNvPr id="42" name="Group 93"/>
              <p:cNvGrpSpPr>
                <a:grpSpLocks noChangeAspect="1"/>
              </p:cNvGrpSpPr>
              <p:nvPr/>
            </p:nvGrpSpPr>
            <p:grpSpPr>
              <a:xfrm>
                <a:off x="986158" y="3371874"/>
                <a:ext cx="863238" cy="431619"/>
                <a:chOff x="2667000" y="1447800"/>
                <a:chExt cx="457200" cy="228600"/>
              </a:xfrm>
            </p:grpSpPr>
            <p:cxnSp>
              <p:nvCxnSpPr>
                <p:cNvPr id="44" name="Straight Connector 43"/>
                <p:cNvCxnSpPr/>
                <p:nvPr/>
              </p:nvCxnSpPr>
              <p:spPr bwMode="auto">
                <a:xfrm>
                  <a:off x="2667000" y="16764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5" name="Straight Connector 44"/>
                <p:cNvCxnSpPr/>
                <p:nvPr/>
              </p:nvCxnSpPr>
              <p:spPr bwMode="auto">
                <a:xfrm rot="5400000" flipH="1" flipV="1">
                  <a:off x="2781300" y="15621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6" name="Straight Connector 45"/>
                <p:cNvCxnSpPr/>
                <p:nvPr/>
              </p:nvCxnSpPr>
              <p:spPr bwMode="auto">
                <a:xfrm>
                  <a:off x="2895600" y="14478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7" name="Straight Connector 46"/>
                <p:cNvCxnSpPr/>
                <p:nvPr/>
              </p:nvCxnSpPr>
              <p:spPr bwMode="auto">
                <a:xfrm rot="5400000" flipH="1" flipV="1">
                  <a:off x="3009900" y="1562100"/>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grpSp>
          <p:sp>
            <p:nvSpPr>
              <p:cNvPr id="43" name="TextBox 42"/>
              <p:cNvSpPr txBox="1"/>
              <p:nvPr>
                <p:custDataLst>
                  <p:tags r:id="rId5"/>
                </p:custDataLst>
              </p:nvPr>
            </p:nvSpPr>
            <p:spPr>
              <a:xfrm>
                <a:off x="1972403" y="3169647"/>
                <a:ext cx="2334461" cy="766396"/>
              </a:xfrm>
              <a:prstGeom prst="rect">
                <a:avLst/>
              </a:prstGeom>
              <a:noFill/>
            </p:spPr>
            <p:txBody>
              <a:bodyPr wrap="none" rtlCol="0">
                <a:spAutoFit/>
              </a:bodyPr>
              <a:lstStyle/>
              <a:p>
                <a:r>
                  <a:rPr lang="en-US" sz="1600" dirty="0">
                    <a:latin typeface="Calibri Light" panose="020F0302020204030204" pitchFamily="34" charset="0"/>
                  </a:rPr>
                  <a:t>1Gb/s DIO</a:t>
                </a:r>
              </a:p>
            </p:txBody>
          </p:sp>
        </p:grpSp>
        <p:grpSp>
          <p:nvGrpSpPr>
            <p:cNvPr id="37" name="Group 36"/>
            <p:cNvGrpSpPr/>
            <p:nvPr/>
          </p:nvGrpSpPr>
          <p:grpSpPr>
            <a:xfrm>
              <a:off x="1168544" y="3899496"/>
              <a:ext cx="3130628" cy="766395"/>
              <a:chOff x="1168544" y="3899496"/>
              <a:chExt cx="3130628" cy="766395"/>
            </a:xfrm>
          </p:grpSpPr>
          <p:grpSp>
            <p:nvGrpSpPr>
              <p:cNvPr id="38" name="Group 35"/>
              <p:cNvGrpSpPr>
                <a:grpSpLocks noChangeAspect="1"/>
              </p:cNvGrpSpPr>
              <p:nvPr/>
            </p:nvGrpSpPr>
            <p:grpSpPr>
              <a:xfrm>
                <a:off x="1168544" y="4106304"/>
                <a:ext cx="680852" cy="422456"/>
                <a:chOff x="1947553" y="1272639"/>
                <a:chExt cx="4464133" cy="2769920"/>
              </a:xfrm>
            </p:grpSpPr>
            <p:sp>
              <p:nvSpPr>
                <p:cNvPr id="40" name="Freeform 39"/>
                <p:cNvSpPr/>
                <p:nvPr>
                  <p:custDataLst>
                    <p:tags r:id="rId3"/>
                  </p:custDataLst>
                </p:nvPr>
              </p:nvSpPr>
              <p:spPr bwMode="auto">
                <a:xfrm>
                  <a:off x="1947553" y="1272639"/>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00B05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sp>
              <p:nvSpPr>
                <p:cNvPr id="41" name="Freeform 40"/>
                <p:cNvSpPr/>
                <p:nvPr>
                  <p:custDataLst>
                    <p:tags r:id="rId4"/>
                  </p:custDataLst>
                </p:nvPr>
              </p:nvSpPr>
              <p:spPr bwMode="auto">
                <a:xfrm rot="10800000">
                  <a:off x="4179125" y="2655125"/>
                  <a:ext cx="2232561" cy="1387434"/>
                </a:xfrm>
                <a:custGeom>
                  <a:avLst/>
                  <a:gdLst>
                    <a:gd name="connsiteX0" fmla="*/ 0 w 2232561"/>
                    <a:gd name="connsiteY0" fmla="*/ 1328057 h 1387434"/>
                    <a:gd name="connsiteX1" fmla="*/ 1092530 w 2232561"/>
                    <a:gd name="connsiteY1" fmla="*/ 9896 h 1387434"/>
                    <a:gd name="connsiteX2" fmla="*/ 2232561 w 2232561"/>
                    <a:gd name="connsiteY2" fmla="*/ 1387434 h 1387434"/>
                  </a:gdLst>
                  <a:ahLst/>
                  <a:cxnLst>
                    <a:cxn ang="0">
                      <a:pos x="connsiteX0" y="connsiteY0"/>
                    </a:cxn>
                    <a:cxn ang="0">
                      <a:pos x="connsiteX1" y="connsiteY1"/>
                    </a:cxn>
                    <a:cxn ang="0">
                      <a:pos x="connsiteX2" y="connsiteY2"/>
                    </a:cxn>
                  </a:cxnLst>
                  <a:rect l="l" t="t" r="r" b="b"/>
                  <a:pathLst>
                    <a:path w="2232561" h="1387434">
                      <a:moveTo>
                        <a:pt x="0" y="1328057"/>
                      </a:moveTo>
                      <a:cubicBezTo>
                        <a:pt x="360218" y="664028"/>
                        <a:pt x="720437" y="0"/>
                        <a:pt x="1092530" y="9896"/>
                      </a:cubicBezTo>
                      <a:cubicBezTo>
                        <a:pt x="1464623" y="19792"/>
                        <a:pt x="1848592" y="703613"/>
                        <a:pt x="2232561" y="1387434"/>
                      </a:cubicBezTo>
                    </a:path>
                  </a:pathLst>
                </a:custGeom>
                <a:noFill/>
                <a:ln w="38100" cap="flat" cmpd="sng" algn="ctr">
                  <a:solidFill>
                    <a:srgbClr val="00B05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609550" eaLnBrk="0" hangingPunct="0"/>
                  <a:endParaRPr lang="en-US" sz="2133">
                    <a:solidFill>
                      <a:prstClr val="black"/>
                    </a:solidFill>
                    <a:latin typeface="Calibri Light" panose="020F0302020204030204" pitchFamily="34" charset="0"/>
                  </a:endParaRPr>
                </a:p>
              </p:txBody>
            </p:sp>
          </p:grpSp>
          <p:sp>
            <p:nvSpPr>
              <p:cNvPr id="39" name="TextBox 38"/>
              <p:cNvSpPr txBox="1"/>
              <p:nvPr>
                <p:custDataLst>
                  <p:tags r:id="rId2"/>
                </p:custDataLst>
              </p:nvPr>
            </p:nvSpPr>
            <p:spPr>
              <a:xfrm>
                <a:off x="1972405" y="3899496"/>
                <a:ext cx="2326767" cy="766395"/>
              </a:xfrm>
              <a:prstGeom prst="rect">
                <a:avLst/>
              </a:prstGeom>
              <a:noFill/>
            </p:spPr>
            <p:txBody>
              <a:bodyPr wrap="none" rtlCol="0">
                <a:spAutoFit/>
              </a:bodyPr>
              <a:lstStyle/>
              <a:p>
                <a:r>
                  <a:rPr lang="en-US" sz="1600" dirty="0">
                    <a:latin typeface="Calibri Light" panose="020F0302020204030204" pitchFamily="34" charset="0"/>
                  </a:rPr>
                  <a:t>4.4GHz RF</a:t>
                </a:r>
              </a:p>
            </p:txBody>
          </p:sp>
        </p:grpSp>
      </p:grpSp>
    </p:spTree>
    <p:extLst>
      <p:ext uri="{BB962C8B-B14F-4D97-AF65-F5344CB8AC3E}">
        <p14:creationId xmlns:p14="http://schemas.microsoft.com/office/powerpoint/2010/main" val="58755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Overview</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97937" y="4263148"/>
            <a:ext cx="2244821" cy="771490"/>
          </a:xfrm>
          <a:prstGeom prst="rect">
            <a:avLst/>
          </a:prstGeom>
        </p:spPr>
      </p:pic>
      <p:pic>
        <p:nvPicPr>
          <p:cNvPr id="1028" name="Picture 4" descr="http://www.wiu.edu/university_technology/utech_images/Dell-Latitude-E6520_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97101" y="1476838"/>
            <a:ext cx="2026643" cy="15006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p:cNvCxnSpPr>
            <a:endCxn id="1028" idx="1"/>
          </p:cNvCxnSpPr>
          <p:nvPr/>
        </p:nvCxnSpPr>
        <p:spPr>
          <a:xfrm rot="5400000" flipH="1" flipV="1">
            <a:off x="5848267" y="2610468"/>
            <a:ext cx="2532125" cy="1765543"/>
          </a:xfrm>
          <a:prstGeom prst="curvedConnector2">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30" name="Picture 6" descr="http://www.valli.com/images/hardware_large/dell-tower-server.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58311" y="1476838"/>
            <a:ext cx="1537677" cy="18856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urved Connector 9"/>
          <p:cNvCxnSpPr>
            <a:stCxn id="1030" idx="3"/>
          </p:cNvCxnSpPr>
          <p:nvPr/>
        </p:nvCxnSpPr>
        <p:spPr>
          <a:xfrm>
            <a:off x="2995988" y="2419654"/>
            <a:ext cx="2024185" cy="2414870"/>
          </a:xfrm>
          <a:prstGeom prst="curvedConnector2">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115" y="2355084"/>
            <a:ext cx="1286970" cy="93406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450" y="2536956"/>
            <a:ext cx="1286970" cy="93406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3785" y="2718828"/>
            <a:ext cx="1286970" cy="93406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04163" y="806533"/>
            <a:ext cx="1616075" cy="134002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9354" y="4263148"/>
            <a:ext cx="2169132" cy="1504988"/>
          </a:xfrm>
          <a:prstGeom prst="rect">
            <a:avLst/>
          </a:prstGeom>
        </p:spPr>
      </p:pic>
      <p:sp>
        <p:nvSpPr>
          <p:cNvPr id="22" name="TextBox 21"/>
          <p:cNvSpPr txBox="1"/>
          <p:nvPr/>
        </p:nvSpPr>
        <p:spPr>
          <a:xfrm>
            <a:off x="2968337" y="3213982"/>
            <a:ext cx="1492739" cy="584775"/>
          </a:xfrm>
          <a:prstGeom prst="rect">
            <a:avLst/>
          </a:prstGeom>
          <a:noFill/>
        </p:spPr>
        <p:txBody>
          <a:bodyPr wrap="square" rtlCol="0">
            <a:spAutoFit/>
          </a:bodyPr>
          <a:lstStyle/>
          <a:p>
            <a:pPr algn="r"/>
            <a:r>
              <a:rPr lang="en-US" dirty="0" smtClean="0"/>
              <a:t>10 </a:t>
            </a:r>
            <a:r>
              <a:rPr lang="en-US" dirty="0" err="1" smtClean="0"/>
              <a:t>GbE</a:t>
            </a:r>
            <a:r>
              <a:rPr lang="en-US" dirty="0" smtClean="0"/>
              <a:t> UDP</a:t>
            </a:r>
          </a:p>
          <a:p>
            <a:pPr algn="r"/>
            <a:r>
              <a:rPr lang="en-US" sz="1400" dirty="0" smtClean="0">
                <a:solidFill>
                  <a:schemeClr val="bg2">
                    <a:lumMod val="50000"/>
                  </a:schemeClr>
                </a:solidFill>
              </a:rPr>
              <a:t>I/Q Streaming</a:t>
            </a:r>
            <a:endParaRPr lang="en-US" sz="1400" dirty="0">
              <a:solidFill>
                <a:schemeClr val="bg2">
                  <a:lumMod val="50000"/>
                </a:schemeClr>
              </a:solidFill>
            </a:endParaRPr>
          </a:p>
        </p:txBody>
      </p:sp>
      <p:sp>
        <p:nvSpPr>
          <p:cNvPr id="25" name="TextBox 24"/>
          <p:cNvSpPr txBox="1"/>
          <p:nvPr/>
        </p:nvSpPr>
        <p:spPr>
          <a:xfrm>
            <a:off x="6692277" y="3213982"/>
            <a:ext cx="2609378" cy="584775"/>
          </a:xfrm>
          <a:prstGeom prst="rect">
            <a:avLst/>
          </a:prstGeom>
          <a:noFill/>
        </p:spPr>
        <p:txBody>
          <a:bodyPr wrap="square" rtlCol="0">
            <a:spAutoFit/>
          </a:bodyPr>
          <a:lstStyle/>
          <a:p>
            <a:r>
              <a:rPr lang="en-US" dirty="0" smtClean="0"/>
              <a:t>1 </a:t>
            </a:r>
            <a:r>
              <a:rPr lang="en-US" dirty="0" err="1" smtClean="0"/>
              <a:t>GbE</a:t>
            </a:r>
            <a:endParaRPr lang="en-US" dirty="0" smtClean="0"/>
          </a:p>
          <a:p>
            <a:r>
              <a:rPr lang="en-US" sz="1400" dirty="0" smtClean="0">
                <a:solidFill>
                  <a:schemeClr val="bg2">
                    <a:lumMod val="50000"/>
                  </a:schemeClr>
                </a:solidFill>
              </a:rPr>
              <a:t>Configuration and Preview</a:t>
            </a:r>
            <a:endParaRPr lang="en-US" sz="1400" dirty="0">
              <a:solidFill>
                <a:schemeClr val="bg2">
                  <a:lumMod val="50000"/>
                </a:schemeClr>
              </a:solidFill>
            </a:endParaRPr>
          </a:p>
        </p:txBody>
      </p:sp>
      <p:sp>
        <p:nvSpPr>
          <p:cNvPr id="4" name="TextBox 3"/>
          <p:cNvSpPr txBox="1"/>
          <p:nvPr/>
        </p:nvSpPr>
        <p:spPr>
          <a:xfrm>
            <a:off x="8484327" y="437201"/>
            <a:ext cx="2255746" cy="369332"/>
          </a:xfrm>
          <a:prstGeom prst="rect">
            <a:avLst/>
          </a:prstGeom>
          <a:noFill/>
        </p:spPr>
        <p:txBody>
          <a:bodyPr wrap="none" rtlCol="0">
            <a:spAutoFit/>
          </a:bodyPr>
          <a:lstStyle/>
          <a:p>
            <a:r>
              <a:rPr lang="en-US" smtClean="0"/>
              <a:t>Remote Configuration</a:t>
            </a:r>
            <a:endParaRPr lang="en-US"/>
          </a:p>
        </p:txBody>
      </p:sp>
      <p:sp>
        <p:nvSpPr>
          <p:cNvPr id="16" name="TextBox 15"/>
          <p:cNvSpPr txBox="1"/>
          <p:nvPr/>
        </p:nvSpPr>
        <p:spPr>
          <a:xfrm>
            <a:off x="592058" y="3650094"/>
            <a:ext cx="1550424" cy="369332"/>
          </a:xfrm>
          <a:prstGeom prst="rect">
            <a:avLst/>
          </a:prstGeom>
          <a:noFill/>
        </p:spPr>
        <p:txBody>
          <a:bodyPr wrap="none" rtlCol="0">
            <a:spAutoFit/>
          </a:bodyPr>
          <a:lstStyle/>
          <a:p>
            <a:r>
              <a:rPr lang="en-US" smtClean="0"/>
              <a:t>I/Q Processing</a:t>
            </a:r>
            <a:endParaRPr lang="en-US" dirty="0" smtClean="0"/>
          </a:p>
        </p:txBody>
      </p:sp>
      <p:sp>
        <p:nvSpPr>
          <p:cNvPr id="5" name="TextBox 4"/>
          <p:cNvSpPr txBox="1"/>
          <p:nvPr/>
        </p:nvSpPr>
        <p:spPr>
          <a:xfrm>
            <a:off x="7053755" y="5768136"/>
            <a:ext cx="2140330" cy="369332"/>
          </a:xfrm>
          <a:prstGeom prst="rect">
            <a:avLst/>
          </a:prstGeom>
          <a:noFill/>
        </p:spPr>
        <p:txBody>
          <a:bodyPr wrap="none" rtlCol="0">
            <a:spAutoFit/>
          </a:bodyPr>
          <a:lstStyle/>
          <a:p>
            <a:r>
              <a:rPr lang="en-US" smtClean="0"/>
              <a:t>Configuration Server</a:t>
            </a:r>
            <a:endParaRPr lang="en-US"/>
          </a:p>
        </p:txBody>
      </p:sp>
    </p:spTree>
    <p:extLst>
      <p:ext uri="{BB962C8B-B14F-4D97-AF65-F5344CB8AC3E}">
        <p14:creationId xmlns:p14="http://schemas.microsoft.com/office/powerpoint/2010/main" val="50552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1930" y="-111169"/>
            <a:ext cx="10893337" cy="964092"/>
          </a:xfrm>
        </p:spPr>
        <p:txBody>
          <a:bodyPr/>
          <a:lstStyle/>
          <a:p>
            <a:r>
              <a:rPr lang="en-US" dirty="0" smtClean="0"/>
              <a:t>B200mini</a:t>
            </a:r>
            <a:endParaRPr lang="en-US" dirty="0"/>
          </a:p>
        </p:txBody>
      </p:sp>
      <p:sp>
        <p:nvSpPr>
          <p:cNvPr id="3" name="Content Placeholder 2"/>
          <p:cNvSpPr>
            <a:spLocks noGrp="1"/>
          </p:cNvSpPr>
          <p:nvPr>
            <p:ph idx="1"/>
          </p:nvPr>
        </p:nvSpPr>
        <p:spPr>
          <a:xfrm>
            <a:off x="1895475" y="722982"/>
            <a:ext cx="8082412" cy="3542240"/>
          </a:xfrm>
        </p:spPr>
        <p:txBody>
          <a:bodyPr>
            <a:normAutofit fontScale="92500" lnSpcReduction="20000"/>
          </a:bodyPr>
          <a:lstStyle/>
          <a:p>
            <a:r>
              <a:rPr lang="en-US" dirty="0"/>
              <a:t>Small form-factor SDR </a:t>
            </a:r>
          </a:p>
          <a:p>
            <a:pPr lvl="1"/>
            <a:r>
              <a:rPr lang="en-US" dirty="0"/>
              <a:t>1x1, 56MHz IBW</a:t>
            </a:r>
          </a:p>
          <a:p>
            <a:pPr lvl="1"/>
            <a:r>
              <a:rPr lang="en-US" dirty="0"/>
              <a:t>USB 3.0 mini-B, bus powered</a:t>
            </a:r>
          </a:p>
          <a:p>
            <a:pPr lvl="1"/>
            <a:r>
              <a:rPr lang="en-US" dirty="0" err="1"/>
              <a:t>Tx</a:t>
            </a:r>
            <a:r>
              <a:rPr lang="en-US" dirty="0"/>
              <a:t>/Rx &amp; Rx2 Antennas</a:t>
            </a:r>
          </a:p>
          <a:p>
            <a:pPr lvl="1"/>
            <a:r>
              <a:rPr lang="en-US" dirty="0"/>
              <a:t>Spartan 6 LX75</a:t>
            </a:r>
          </a:p>
          <a:p>
            <a:pPr lvl="1"/>
            <a:r>
              <a:rPr lang="en-US" dirty="0"/>
              <a:t>B200 driver</a:t>
            </a:r>
          </a:p>
          <a:p>
            <a:pPr lvl="1"/>
            <a:r>
              <a:rPr lang="en-US" dirty="0" err="1"/>
              <a:t>RefCLK</a:t>
            </a:r>
            <a:r>
              <a:rPr lang="en-US" dirty="0"/>
              <a:t>/PPS Input</a:t>
            </a:r>
          </a:p>
          <a:p>
            <a:pPr lvl="1"/>
            <a:r>
              <a:rPr lang="en-US" dirty="0"/>
              <a:t>89 × 55 mm (3.5 × 2.17 in)</a:t>
            </a:r>
          </a:p>
          <a:p>
            <a:pPr lvl="1"/>
            <a:r>
              <a:rPr lang="en-US" dirty="0"/>
              <a:t>Enclosure (Optional)</a:t>
            </a:r>
          </a:p>
          <a:p>
            <a:pPr lvl="1"/>
            <a:r>
              <a:rPr lang="en-US" dirty="0"/>
              <a:t>Extended Temperature (Optional)</a:t>
            </a:r>
          </a:p>
        </p:txBody>
      </p:sp>
      <p:sp>
        <p:nvSpPr>
          <p:cNvPr id="9" name="Rectangle 8"/>
          <p:cNvSpPr/>
          <p:nvPr/>
        </p:nvSpPr>
        <p:spPr>
          <a:xfrm>
            <a:off x="2366128" y="4200264"/>
            <a:ext cx="6457361" cy="218168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85302" y="4368441"/>
            <a:ext cx="2238034" cy="14475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a:p>
            <a:pPr algn="ctr"/>
            <a:endParaRPr lang="en-US" sz="1050" dirty="0"/>
          </a:p>
          <a:p>
            <a:pPr algn="ctr"/>
            <a:endParaRPr lang="en-US" sz="1050" dirty="0"/>
          </a:p>
          <a:p>
            <a:pPr algn="ctr"/>
            <a:endParaRPr lang="en-US" sz="1050" dirty="0"/>
          </a:p>
          <a:p>
            <a:pPr algn="ctr"/>
            <a:endParaRPr lang="en-US" sz="1050" dirty="0"/>
          </a:p>
          <a:p>
            <a:pPr algn="ctr"/>
            <a:endParaRPr lang="en-US" sz="1050" dirty="0"/>
          </a:p>
          <a:p>
            <a:pPr algn="ctr"/>
            <a:endParaRPr lang="en-US" sz="1050" dirty="0"/>
          </a:p>
          <a:p>
            <a:pPr algn="ctr"/>
            <a:endParaRPr lang="en-US" sz="1050" dirty="0"/>
          </a:p>
          <a:p>
            <a:r>
              <a:rPr lang="en-US" sz="1050" dirty="0"/>
              <a:t>XILINX Spartan6 LX75</a:t>
            </a:r>
          </a:p>
        </p:txBody>
      </p:sp>
      <p:sp>
        <p:nvSpPr>
          <p:cNvPr id="11" name="Rectangle 10"/>
          <p:cNvSpPr/>
          <p:nvPr/>
        </p:nvSpPr>
        <p:spPr>
          <a:xfrm>
            <a:off x="2466688" y="4416285"/>
            <a:ext cx="771059" cy="122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USB 3.0</a:t>
            </a:r>
          </a:p>
          <a:p>
            <a:pPr algn="ctr"/>
            <a:r>
              <a:rPr lang="en-US" sz="1050" dirty="0"/>
              <a:t>Type B Mini Connector </a:t>
            </a:r>
          </a:p>
        </p:txBody>
      </p:sp>
      <p:sp>
        <p:nvSpPr>
          <p:cNvPr id="12" name="Rectangle 11"/>
          <p:cNvSpPr/>
          <p:nvPr/>
        </p:nvSpPr>
        <p:spPr>
          <a:xfrm>
            <a:off x="3562159" y="4416285"/>
            <a:ext cx="691082" cy="12202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USB 3.0</a:t>
            </a:r>
          </a:p>
          <a:p>
            <a:pPr algn="ctr"/>
            <a:r>
              <a:rPr lang="en-US" sz="1050" dirty="0"/>
              <a:t>PHY</a:t>
            </a:r>
          </a:p>
          <a:p>
            <a:pPr algn="ctr"/>
            <a:r>
              <a:rPr lang="en-US" sz="1050" dirty="0"/>
              <a:t>(FX3)</a:t>
            </a:r>
          </a:p>
        </p:txBody>
      </p:sp>
      <p:sp>
        <p:nvSpPr>
          <p:cNvPr id="13" name="Rectangle 12"/>
          <p:cNvSpPr/>
          <p:nvPr/>
        </p:nvSpPr>
        <p:spPr>
          <a:xfrm>
            <a:off x="4704100" y="4416285"/>
            <a:ext cx="808775" cy="122023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a:t>UHD Transport Control Time Sync</a:t>
            </a:r>
          </a:p>
        </p:txBody>
      </p:sp>
      <p:sp>
        <p:nvSpPr>
          <p:cNvPr id="14" name="Rectangle 13"/>
          <p:cNvSpPr/>
          <p:nvPr/>
        </p:nvSpPr>
        <p:spPr>
          <a:xfrm>
            <a:off x="5837288" y="4655300"/>
            <a:ext cx="753552" cy="3399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a:t>TX_DSP_0</a:t>
            </a:r>
          </a:p>
        </p:txBody>
      </p:sp>
      <p:sp>
        <p:nvSpPr>
          <p:cNvPr id="15" name="Rectangle 14"/>
          <p:cNvSpPr/>
          <p:nvPr/>
        </p:nvSpPr>
        <p:spPr>
          <a:xfrm>
            <a:off x="5844830" y="5088352"/>
            <a:ext cx="763302" cy="3399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a:t>TX_DSP_1</a:t>
            </a:r>
          </a:p>
        </p:txBody>
      </p:sp>
      <p:sp>
        <p:nvSpPr>
          <p:cNvPr id="16" name="Rectangle 15"/>
          <p:cNvSpPr/>
          <p:nvPr/>
        </p:nvSpPr>
        <p:spPr>
          <a:xfrm>
            <a:off x="6976901" y="4547584"/>
            <a:ext cx="772570" cy="11048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Analog Devices Integrated RFIC</a:t>
            </a:r>
          </a:p>
          <a:p>
            <a:pPr algn="ctr"/>
            <a:r>
              <a:rPr lang="en-US" sz="1050" dirty="0"/>
              <a:t>AD-9364</a:t>
            </a:r>
          </a:p>
        </p:txBody>
      </p:sp>
      <p:sp>
        <p:nvSpPr>
          <p:cNvPr id="17" name="Rectangle 16"/>
          <p:cNvSpPr/>
          <p:nvPr/>
        </p:nvSpPr>
        <p:spPr>
          <a:xfrm>
            <a:off x="3403409" y="5766389"/>
            <a:ext cx="720946" cy="53180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a:t>System Clock &amp; Timing</a:t>
            </a:r>
          </a:p>
        </p:txBody>
      </p:sp>
      <p:sp>
        <p:nvSpPr>
          <p:cNvPr id="18" name="Pentagon 17"/>
          <p:cNvSpPr/>
          <p:nvPr/>
        </p:nvSpPr>
        <p:spPr>
          <a:xfrm>
            <a:off x="2480706" y="5855461"/>
            <a:ext cx="606583" cy="352247"/>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rgbClr val="002B2D"/>
                </a:solidFill>
              </a:rPr>
              <a:t>SMA</a:t>
            </a:r>
          </a:p>
          <a:p>
            <a:pPr algn="ctr"/>
            <a:r>
              <a:rPr lang="en-US" sz="700" dirty="0">
                <a:solidFill>
                  <a:srgbClr val="002B2D"/>
                </a:solidFill>
              </a:rPr>
              <a:t>EXT_REF</a:t>
            </a:r>
          </a:p>
        </p:txBody>
      </p:sp>
      <p:sp>
        <p:nvSpPr>
          <p:cNvPr id="19" name="Pentagon 18"/>
          <p:cNvSpPr/>
          <p:nvPr/>
        </p:nvSpPr>
        <p:spPr>
          <a:xfrm>
            <a:off x="8014513" y="4655301"/>
            <a:ext cx="695615" cy="352247"/>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rgbClr val="002B2D"/>
                </a:solidFill>
              </a:rPr>
              <a:t>SMA</a:t>
            </a:r>
          </a:p>
          <a:p>
            <a:pPr algn="ctr"/>
            <a:r>
              <a:rPr lang="en-US" sz="700" dirty="0">
                <a:solidFill>
                  <a:srgbClr val="002B2D"/>
                </a:solidFill>
              </a:rPr>
              <a:t>RFA TX/RX</a:t>
            </a:r>
          </a:p>
        </p:txBody>
      </p:sp>
      <p:sp>
        <p:nvSpPr>
          <p:cNvPr id="20" name="Pentagon 19"/>
          <p:cNvSpPr/>
          <p:nvPr/>
        </p:nvSpPr>
        <p:spPr>
          <a:xfrm>
            <a:off x="8014512" y="5170507"/>
            <a:ext cx="695615" cy="352247"/>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rgbClr val="002B2D"/>
                </a:solidFill>
              </a:rPr>
              <a:t>SMA</a:t>
            </a:r>
          </a:p>
          <a:p>
            <a:pPr algn="ctr"/>
            <a:r>
              <a:rPr lang="en-US" sz="700" dirty="0">
                <a:solidFill>
                  <a:srgbClr val="002B2D"/>
                </a:solidFill>
              </a:rPr>
              <a:t>RFA RX</a:t>
            </a:r>
          </a:p>
        </p:txBody>
      </p:sp>
      <p:cxnSp>
        <p:nvCxnSpPr>
          <p:cNvPr id="21" name="Straight Arrow Connector 20"/>
          <p:cNvCxnSpPr>
            <a:stCxn id="18" idx="3"/>
            <a:endCxn id="17" idx="1"/>
          </p:cNvCxnSpPr>
          <p:nvPr/>
        </p:nvCxnSpPr>
        <p:spPr>
          <a:xfrm>
            <a:off x="3087289" y="6031585"/>
            <a:ext cx="316121" cy="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0" idx="2"/>
          </p:cNvCxnSpPr>
          <p:nvPr/>
        </p:nvCxnSpPr>
        <p:spPr>
          <a:xfrm flipV="1">
            <a:off x="4124355" y="5815949"/>
            <a:ext cx="1479964" cy="21634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p:cNvCxnSpPr>
            <a:endCxn id="16" idx="2"/>
          </p:cNvCxnSpPr>
          <p:nvPr/>
        </p:nvCxnSpPr>
        <p:spPr>
          <a:xfrm flipV="1">
            <a:off x="4124356" y="5652459"/>
            <a:ext cx="3238831" cy="50235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p:cNvCxnSpPr>
          <p:nvPr/>
        </p:nvCxnSpPr>
        <p:spPr>
          <a:xfrm>
            <a:off x="6590841" y="4825291"/>
            <a:ext cx="3860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3"/>
          </p:cNvCxnSpPr>
          <p:nvPr/>
        </p:nvCxnSpPr>
        <p:spPr>
          <a:xfrm>
            <a:off x="6608133" y="5258343"/>
            <a:ext cx="3687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3"/>
            <a:endCxn id="13" idx="1"/>
          </p:cNvCxnSpPr>
          <p:nvPr/>
        </p:nvCxnSpPr>
        <p:spPr>
          <a:xfrm>
            <a:off x="4253241" y="5026402"/>
            <a:ext cx="45085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1" idx="3"/>
            <a:endCxn id="12" idx="1"/>
          </p:cNvCxnSpPr>
          <p:nvPr/>
        </p:nvCxnSpPr>
        <p:spPr>
          <a:xfrm>
            <a:off x="3237747" y="5026402"/>
            <a:ext cx="32441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721722" y="4816828"/>
            <a:ext cx="29279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734252" y="5342632"/>
            <a:ext cx="292791" cy="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517637" y="4812241"/>
            <a:ext cx="3196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517637" y="5250391"/>
            <a:ext cx="3244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9172" y="1965660"/>
            <a:ext cx="4504601" cy="2115963"/>
          </a:xfrm>
          <a:prstGeom prst="rect">
            <a:avLst/>
          </a:prstGeom>
        </p:spPr>
      </p:pic>
    </p:spTree>
    <p:extLst>
      <p:ext uri="{BB962C8B-B14F-4D97-AF65-F5344CB8AC3E}">
        <p14:creationId xmlns:p14="http://schemas.microsoft.com/office/powerpoint/2010/main" val="54259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6" descr="USRP E310"/>
          <p:cNvPicPr>
            <a:picLocks noChangeAspect="1" noChangeArrowheads="1"/>
          </p:cNvPicPr>
          <p:nvPr/>
        </p:nvPicPr>
        <p:blipFill>
          <a:blip r:embed="rId3" cstate="screen"/>
          <a:srcRect/>
          <a:stretch>
            <a:fillRect/>
          </a:stretch>
        </p:blipFill>
        <p:spPr bwMode="auto">
          <a:xfrm>
            <a:off x="4626631" y="2291264"/>
            <a:ext cx="3295406" cy="2445802"/>
          </a:xfrm>
          <a:prstGeom prst="rect">
            <a:avLst/>
          </a:prstGeom>
          <a:noFill/>
        </p:spPr>
      </p:pic>
      <p:sp>
        <p:nvSpPr>
          <p:cNvPr id="7" name="TextBox 6"/>
          <p:cNvSpPr txBox="1"/>
          <p:nvPr/>
        </p:nvSpPr>
        <p:spPr>
          <a:xfrm>
            <a:off x="1667082" y="980498"/>
            <a:ext cx="5312839" cy="3000821"/>
          </a:xfrm>
          <a:prstGeom prst="rect">
            <a:avLst/>
          </a:prstGeom>
          <a:noFill/>
        </p:spPr>
        <p:txBody>
          <a:bodyPr wrap="square" rtlCol="0">
            <a:spAutoFit/>
          </a:bodyPr>
          <a:lstStyle/>
          <a:p>
            <a:r>
              <a:rPr lang="en-US" b="1" dirty="0">
                <a:latin typeface="+mj-lt"/>
                <a:cs typeface="Frutiger 55 Roman"/>
              </a:rPr>
              <a:t>Specs</a:t>
            </a:r>
          </a:p>
          <a:p>
            <a:pPr marL="285750" indent="-285750">
              <a:spcBef>
                <a:spcPts val="600"/>
              </a:spcBef>
              <a:buFont typeface="Arial" panose="020B0604020202020204" pitchFamily="34" charset="0"/>
              <a:buChar char="•"/>
            </a:pPr>
            <a:r>
              <a:rPr lang="en-US" sz="1400" dirty="0">
                <a:latin typeface="+mj-lt"/>
              </a:rPr>
              <a:t>Frequency Range:  70MHz - 6 GHz, 10dBm power output</a:t>
            </a:r>
          </a:p>
          <a:p>
            <a:pPr marL="285750" indent="-285750">
              <a:spcBef>
                <a:spcPts val="600"/>
              </a:spcBef>
              <a:buFont typeface="Arial" panose="020B0604020202020204" pitchFamily="34" charset="0"/>
              <a:buChar char="•"/>
            </a:pPr>
            <a:r>
              <a:rPr lang="en-US" sz="1400" dirty="0">
                <a:latin typeface="+mj-lt"/>
              </a:rPr>
              <a:t>2x2 MIMO standard configuration</a:t>
            </a:r>
          </a:p>
          <a:p>
            <a:pPr marL="285750" indent="-285750">
              <a:spcBef>
                <a:spcPts val="600"/>
              </a:spcBef>
              <a:buFont typeface="Arial" panose="020B0604020202020204" pitchFamily="34" charset="0"/>
              <a:buChar char="•"/>
            </a:pPr>
            <a:r>
              <a:rPr lang="en-US" sz="1400" dirty="0">
                <a:latin typeface="+mj-lt"/>
              </a:rPr>
              <a:t>~ 50 MHz BW / channel</a:t>
            </a:r>
          </a:p>
          <a:p>
            <a:pPr marL="285750" indent="-285750">
              <a:spcBef>
                <a:spcPts val="600"/>
              </a:spcBef>
              <a:buFont typeface="Arial" panose="020B0604020202020204" pitchFamily="34" charset="0"/>
              <a:buChar char="•"/>
            </a:pPr>
            <a:r>
              <a:rPr lang="en-US" sz="1400" b="1" dirty="0">
                <a:latin typeface="+mj-lt"/>
              </a:rPr>
              <a:t>Xilinx Zynq-7020 </a:t>
            </a:r>
          </a:p>
          <a:p>
            <a:pPr marL="466725" lvl="1" indent="-285750">
              <a:spcBef>
                <a:spcPts val="600"/>
              </a:spcBef>
              <a:buFont typeface="Arial" panose="020B0604020202020204" pitchFamily="34" charset="0"/>
              <a:buChar char="•"/>
            </a:pPr>
            <a:r>
              <a:rPr lang="en-US" sz="1400" i="1" dirty="0">
                <a:latin typeface="+mj-lt"/>
              </a:rPr>
              <a:t>ARM Dual-Core Cortex A9 @ 667MHz</a:t>
            </a:r>
          </a:p>
          <a:p>
            <a:pPr marL="466725" lvl="1" indent="-285750">
              <a:spcBef>
                <a:spcPts val="600"/>
              </a:spcBef>
              <a:buFont typeface="Arial" panose="020B0604020202020204" pitchFamily="34" charset="0"/>
              <a:buChar char="•"/>
            </a:pPr>
            <a:r>
              <a:rPr lang="en-US" sz="1400" dirty="0">
                <a:latin typeface="+mj-lt"/>
              </a:rPr>
              <a:t>1GB Processor RAM</a:t>
            </a:r>
          </a:p>
          <a:p>
            <a:pPr marL="466725" lvl="1" indent="-285750">
              <a:spcBef>
                <a:spcPts val="600"/>
              </a:spcBef>
              <a:buFont typeface="Arial" panose="020B0604020202020204" pitchFamily="34" charset="0"/>
              <a:buChar char="•"/>
            </a:pPr>
            <a:r>
              <a:rPr lang="en-US" sz="1400" dirty="0">
                <a:latin typeface="+mj-lt"/>
              </a:rPr>
              <a:t>512 MB FPGA RAM</a:t>
            </a:r>
          </a:p>
          <a:p>
            <a:pPr marL="285750" indent="-285750">
              <a:spcBef>
                <a:spcPts val="600"/>
              </a:spcBef>
              <a:buFont typeface="Arial" panose="020B0604020202020204" pitchFamily="34" charset="0"/>
              <a:buChar char="•"/>
            </a:pPr>
            <a:r>
              <a:rPr lang="en-US" sz="1400" dirty="0">
                <a:latin typeface="+mj-lt"/>
              </a:rPr>
              <a:t>120x90x50 mm, 375g</a:t>
            </a:r>
          </a:p>
          <a:p>
            <a:pPr marL="285750" indent="-285750">
              <a:spcBef>
                <a:spcPts val="600"/>
              </a:spcBef>
              <a:buFont typeface="Arial" panose="020B0604020202020204" pitchFamily="34" charset="0"/>
              <a:buChar char="•"/>
            </a:pPr>
            <a:r>
              <a:rPr lang="en-US" sz="1400" dirty="0">
                <a:latin typeface="+mj-lt"/>
              </a:rPr>
              <a:t>3-9 W</a:t>
            </a:r>
          </a:p>
        </p:txBody>
      </p:sp>
      <p:sp>
        <p:nvSpPr>
          <p:cNvPr id="9" name="TextBox 8"/>
          <p:cNvSpPr txBox="1"/>
          <p:nvPr/>
        </p:nvSpPr>
        <p:spPr>
          <a:xfrm>
            <a:off x="1667082" y="3992434"/>
            <a:ext cx="5015753" cy="2585323"/>
          </a:xfrm>
          <a:prstGeom prst="rect">
            <a:avLst/>
          </a:prstGeom>
          <a:noFill/>
        </p:spPr>
        <p:txBody>
          <a:bodyPr wrap="square" rtlCol="0">
            <a:spAutoFit/>
          </a:bodyPr>
          <a:lstStyle/>
          <a:p>
            <a:r>
              <a:rPr lang="en-US" b="1" dirty="0">
                <a:latin typeface="+mj-lt"/>
                <a:cs typeface="Frutiger 55 Roman"/>
              </a:rPr>
              <a:t>Features</a:t>
            </a:r>
            <a:endParaRPr lang="en-US" sz="1200" b="1" dirty="0">
              <a:latin typeface="+mj-lt"/>
              <a:cs typeface="Frutiger 55 Roman"/>
            </a:endParaRPr>
          </a:p>
          <a:p>
            <a:pPr marL="231775" lvl="2" indent="-171450">
              <a:spcBef>
                <a:spcPts val="600"/>
              </a:spcBef>
              <a:buFont typeface="Arial" panose="020B0604020202020204" pitchFamily="34" charset="0"/>
              <a:buChar char="•"/>
            </a:pPr>
            <a:r>
              <a:rPr lang="en-US" sz="1400" dirty="0">
                <a:latin typeface="+mj-lt"/>
              </a:rPr>
              <a:t> I/O:  </a:t>
            </a:r>
            <a:r>
              <a:rPr lang="en-US" sz="1400" dirty="0" err="1">
                <a:latin typeface="+mj-lt"/>
              </a:rPr>
              <a:t>GigE</a:t>
            </a:r>
            <a:r>
              <a:rPr lang="en-US" sz="1400" dirty="0">
                <a:latin typeface="+mj-lt"/>
              </a:rPr>
              <a:t>, Audio in/out, USB 2.0 Host, GPS In</a:t>
            </a:r>
          </a:p>
          <a:p>
            <a:pPr marL="231775" lvl="2" indent="-171450">
              <a:spcBef>
                <a:spcPts val="600"/>
              </a:spcBef>
              <a:buFont typeface="Arial" panose="020B0604020202020204" pitchFamily="34" charset="0"/>
              <a:buChar char="•"/>
            </a:pPr>
            <a:r>
              <a:rPr lang="en-US" sz="1400" dirty="0">
                <a:latin typeface="+mj-lt"/>
              </a:rPr>
              <a:t>Micro SD memory card slot</a:t>
            </a:r>
          </a:p>
          <a:p>
            <a:pPr marL="231775" lvl="2" indent="-171450">
              <a:spcBef>
                <a:spcPts val="600"/>
              </a:spcBef>
              <a:buFont typeface="Arial" panose="020B0604020202020204" pitchFamily="34" charset="0"/>
              <a:buChar char="•"/>
            </a:pPr>
            <a:r>
              <a:rPr lang="en-US" sz="1400" dirty="0">
                <a:latin typeface="+mj-lt"/>
              </a:rPr>
              <a:t> Invensys MPU-9150A 10-axis IMU</a:t>
            </a:r>
          </a:p>
          <a:p>
            <a:pPr marL="688975" lvl="3" indent="-171450">
              <a:spcBef>
                <a:spcPts val="600"/>
              </a:spcBef>
              <a:buFont typeface="Arial" panose="020B0604020202020204" pitchFamily="34" charset="0"/>
              <a:buChar char="•"/>
            </a:pPr>
            <a:r>
              <a:rPr lang="en-US" sz="1400" dirty="0">
                <a:latin typeface="+mj-lt"/>
              </a:rPr>
              <a:t> 3-axis MEMs Gyro, Accelerometer &amp; Magnetometer</a:t>
            </a:r>
          </a:p>
          <a:p>
            <a:pPr marL="688975" lvl="3" indent="-171450">
              <a:spcBef>
                <a:spcPts val="600"/>
              </a:spcBef>
              <a:buFont typeface="Arial" panose="020B0604020202020204" pitchFamily="34" charset="0"/>
              <a:buChar char="•"/>
            </a:pPr>
            <a:r>
              <a:rPr lang="en-US" sz="1400" dirty="0">
                <a:latin typeface="+mj-lt"/>
              </a:rPr>
              <a:t>Barometric Altimeter</a:t>
            </a:r>
          </a:p>
          <a:p>
            <a:pPr marL="231775" lvl="2" indent="-171450">
              <a:spcBef>
                <a:spcPts val="600"/>
              </a:spcBef>
              <a:buFont typeface="Arial" panose="020B0604020202020204" pitchFamily="34" charset="0"/>
              <a:buChar char="•"/>
            </a:pPr>
            <a:r>
              <a:rPr lang="en-US" sz="1400" dirty="0">
                <a:latin typeface="+mj-lt"/>
              </a:rPr>
              <a:t> U-BLOX AMY6-M GPS Receiver</a:t>
            </a:r>
          </a:p>
          <a:p>
            <a:pPr marL="60325" lvl="2">
              <a:spcBef>
                <a:spcPts val="600"/>
              </a:spcBef>
              <a:buFont typeface="Arial" pitchFamily="34" charset="0"/>
              <a:buChar char="•"/>
            </a:pPr>
            <a:endParaRPr lang="en-US" sz="1050" dirty="0">
              <a:latin typeface="+mj-lt"/>
            </a:endParaRPr>
          </a:p>
        </p:txBody>
      </p:sp>
      <p:sp>
        <p:nvSpPr>
          <p:cNvPr id="11" name="Title 10"/>
          <p:cNvSpPr>
            <a:spLocks noGrp="1"/>
          </p:cNvSpPr>
          <p:nvPr>
            <p:ph type="title"/>
          </p:nvPr>
        </p:nvSpPr>
        <p:spPr>
          <a:xfrm>
            <a:off x="1523641" y="0"/>
            <a:ext cx="5791200" cy="819150"/>
          </a:xfrm>
        </p:spPr>
        <p:txBody>
          <a:bodyPr>
            <a:noAutofit/>
          </a:bodyPr>
          <a:lstStyle/>
          <a:p>
            <a:pPr algn="l"/>
            <a:r>
              <a:rPr lang="en-US" dirty="0" smtClean="0"/>
              <a:t>USRP E-Series Overview</a:t>
            </a:r>
            <a:endParaRPr lang="en-US" dirty="0"/>
          </a:p>
        </p:txBody>
      </p:sp>
      <p:sp>
        <p:nvSpPr>
          <p:cNvPr id="13" name="Content Placeholder 2"/>
          <p:cNvSpPr txBox="1">
            <a:spLocks/>
          </p:cNvSpPr>
          <p:nvPr/>
        </p:nvSpPr>
        <p:spPr>
          <a:xfrm>
            <a:off x="7784190" y="943171"/>
            <a:ext cx="3352800" cy="2552140"/>
          </a:xfrm>
          <a:prstGeom prst="rect">
            <a:avLst/>
          </a:prstGeom>
        </p:spPr>
        <p:txBody>
          <a:bodyPr vert="horz" lIns="91435" tIns="45717" rIns="91435" bIns="45717" rtlCol="0">
            <a:noAutofit/>
          </a:bodyPr>
          <a:lstStyle/>
          <a:p>
            <a:pPr marL="173038" indent="-173038">
              <a:spcBef>
                <a:spcPts val="600"/>
              </a:spcBef>
              <a:buClr>
                <a:schemeClr val="bg1">
                  <a:lumMod val="50000"/>
                </a:schemeClr>
              </a:buClr>
              <a:buSzPct val="70000"/>
              <a:defRPr/>
            </a:pPr>
            <a:r>
              <a:rPr lang="en-US" sz="1400" b="1" dirty="0">
                <a:latin typeface="+mj-lt"/>
                <a:cs typeface="Arial"/>
              </a:rPr>
              <a:t>Applications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Mobile Network research</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Network </a:t>
            </a:r>
            <a:r>
              <a:rPr lang="en-US" sz="1400" dirty="0" err="1">
                <a:latin typeface="+mj-lt"/>
                <a:cs typeface="Arial"/>
              </a:rPr>
              <a:t>testbeds</a:t>
            </a:r>
            <a:endParaRPr lang="en-US" sz="1400" dirty="0">
              <a:latin typeface="+mj-lt"/>
              <a:cs typeface="Arial"/>
            </a:endParaRP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Small, portable, low cost spectrum monitor</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Small UAVs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Handheld universal communicator</a:t>
            </a:r>
          </a:p>
        </p:txBody>
      </p:sp>
      <p:sp>
        <p:nvSpPr>
          <p:cNvPr id="15" name="Content Placeholder 2"/>
          <p:cNvSpPr txBox="1">
            <a:spLocks/>
          </p:cNvSpPr>
          <p:nvPr/>
        </p:nvSpPr>
        <p:spPr>
          <a:xfrm>
            <a:off x="7791937" y="4289095"/>
            <a:ext cx="3352800" cy="2552140"/>
          </a:xfrm>
          <a:prstGeom prst="rect">
            <a:avLst/>
          </a:prstGeom>
        </p:spPr>
        <p:txBody>
          <a:bodyPr vert="horz" lIns="91435" tIns="45717" rIns="91435" bIns="45717" rtlCol="0">
            <a:noAutofit/>
          </a:bodyPr>
          <a:lstStyle/>
          <a:p>
            <a:pPr marL="173038" indent="-173038">
              <a:spcBef>
                <a:spcPts val="600"/>
              </a:spcBef>
              <a:buClr>
                <a:schemeClr val="bg1">
                  <a:lumMod val="50000"/>
                </a:schemeClr>
              </a:buClr>
              <a:buSzPct val="70000"/>
              <a:defRPr/>
            </a:pPr>
            <a:r>
              <a:rPr lang="en-US" sz="1400" b="1" dirty="0">
                <a:latin typeface="+mj-lt"/>
                <a:cs typeface="Arial"/>
              </a:rPr>
              <a:t>Derivatives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Waterproof - IP67</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4 Rx to TDOA/DF Applications</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OEM/Unboxed</a:t>
            </a:r>
          </a:p>
          <a:p>
            <a:pPr marL="285750" indent="-285750">
              <a:spcBef>
                <a:spcPts val="600"/>
              </a:spcBef>
              <a:buClr>
                <a:schemeClr val="bg1">
                  <a:lumMod val="50000"/>
                </a:schemeClr>
              </a:buClr>
              <a:buSzPct val="70000"/>
              <a:buFont typeface="Arial" panose="020B0604020202020204" pitchFamily="34" charset="0"/>
              <a:buChar char="•"/>
              <a:defRPr/>
            </a:pPr>
            <a:r>
              <a:rPr lang="en-US" sz="1400" dirty="0">
                <a:latin typeface="+mj-lt"/>
                <a:cs typeface="Arial"/>
              </a:rPr>
              <a:t>Battery</a:t>
            </a:r>
          </a:p>
        </p:txBody>
      </p:sp>
    </p:spTree>
    <p:extLst>
      <p:ext uri="{BB962C8B-B14F-4D97-AF65-F5344CB8AC3E}">
        <p14:creationId xmlns:p14="http://schemas.microsoft.com/office/powerpoint/2010/main" val="16973543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Spectrum Monitoring System</a:t>
            </a:r>
            <a:endParaRPr lang="en-US" dirty="0"/>
          </a:p>
        </p:txBody>
      </p:sp>
      <p:pic>
        <p:nvPicPr>
          <p:cNvPr id="6" name="Picture 5"/>
          <p:cNvPicPr>
            <a:picLocks noChangeAspect="1"/>
          </p:cNvPicPr>
          <p:nvPr/>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298712" y="3784993"/>
            <a:ext cx="995992" cy="995992"/>
          </a:xfrm>
          <a:prstGeom prst="rect">
            <a:avLst/>
          </a:prstGeom>
        </p:spPr>
      </p:pic>
      <p:sp>
        <p:nvSpPr>
          <p:cNvPr id="49" name="TextBox 48"/>
          <p:cNvSpPr txBox="1"/>
          <p:nvPr/>
        </p:nvSpPr>
        <p:spPr>
          <a:xfrm>
            <a:off x="1194006" y="1632359"/>
            <a:ext cx="1586300" cy="666977"/>
          </a:xfrm>
          <a:prstGeom prst="rect">
            <a:avLst/>
          </a:prstGeom>
          <a:noFill/>
        </p:spPr>
        <p:txBody>
          <a:bodyPr wrap="square" rtlCol="0">
            <a:spAutoFit/>
          </a:bodyPr>
          <a:lstStyle/>
          <a:p>
            <a:pPr algn="ctr"/>
            <a:r>
              <a:rPr lang="en-US" sz="1867" dirty="0"/>
              <a:t>1 to </a:t>
            </a:r>
            <a:r>
              <a:rPr lang="en-US" sz="1867"/>
              <a:t>N Radio Front </a:t>
            </a:r>
            <a:r>
              <a:rPr lang="en-US" sz="1867" dirty="0"/>
              <a:t>Ends</a:t>
            </a:r>
          </a:p>
        </p:txBody>
      </p:sp>
      <p:grpSp>
        <p:nvGrpSpPr>
          <p:cNvPr id="81" name="Group 80"/>
          <p:cNvGrpSpPr/>
          <p:nvPr/>
        </p:nvGrpSpPr>
        <p:grpSpPr>
          <a:xfrm>
            <a:off x="4946819" y="2621168"/>
            <a:ext cx="2127191" cy="2148347"/>
            <a:chOff x="3334416" y="1823703"/>
            <a:chExt cx="1812792" cy="1856479"/>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4416" y="1823703"/>
              <a:ext cx="883870" cy="883870"/>
            </a:xfrm>
            <a:prstGeom prst="rect">
              <a:avLst/>
            </a:prstGeom>
          </p:spPr>
        </p:pic>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3338" y="1824127"/>
              <a:ext cx="883870" cy="883870"/>
            </a:xfrm>
            <a:prstGeom prst="rect">
              <a:avLst/>
            </a:prstGeom>
          </p:spPr>
        </p:pic>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4416" y="2779609"/>
              <a:ext cx="883870" cy="883870"/>
            </a:xfrm>
            <a:prstGeom prst="rect">
              <a:avLst/>
            </a:prstGeom>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3338" y="2796312"/>
              <a:ext cx="883870" cy="883870"/>
            </a:xfrm>
            <a:prstGeom prst="rect">
              <a:avLst/>
            </a:prstGeom>
          </p:spPr>
        </p:pic>
        <p:sp>
          <p:nvSpPr>
            <p:cNvPr id="50" name="TextBox 49"/>
            <p:cNvSpPr txBox="1"/>
            <p:nvPr/>
          </p:nvSpPr>
          <p:spPr>
            <a:xfrm>
              <a:off x="3547751" y="2031557"/>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CPU</a:t>
              </a:r>
            </a:p>
          </p:txBody>
        </p:sp>
        <p:sp>
          <p:nvSpPr>
            <p:cNvPr id="51" name="TextBox 50"/>
            <p:cNvSpPr txBox="1"/>
            <p:nvPr/>
          </p:nvSpPr>
          <p:spPr>
            <a:xfrm>
              <a:off x="4472695" y="2031557"/>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GPU</a:t>
              </a:r>
            </a:p>
          </p:txBody>
        </p:sp>
        <p:sp>
          <p:nvSpPr>
            <p:cNvPr id="52" name="TextBox 51"/>
            <p:cNvSpPr txBox="1"/>
            <p:nvPr/>
          </p:nvSpPr>
          <p:spPr>
            <a:xfrm>
              <a:off x="3547751" y="2994274"/>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FPGA</a:t>
              </a:r>
              <a:endParaRPr lang="en-US" sz="1067" dirty="0">
                <a:solidFill>
                  <a:schemeClr val="bg1"/>
                </a:solidFill>
              </a:endParaRPr>
            </a:p>
          </p:txBody>
        </p:sp>
        <p:sp>
          <p:nvSpPr>
            <p:cNvPr id="53" name="TextBox 52"/>
            <p:cNvSpPr txBox="1"/>
            <p:nvPr/>
          </p:nvSpPr>
          <p:spPr>
            <a:xfrm>
              <a:off x="4472695" y="3008305"/>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DSP</a:t>
              </a:r>
            </a:p>
          </p:txBody>
        </p:sp>
      </p:grpSp>
      <p:sp>
        <p:nvSpPr>
          <p:cNvPr id="54" name="TextBox 53"/>
          <p:cNvSpPr txBox="1"/>
          <p:nvPr/>
        </p:nvSpPr>
        <p:spPr>
          <a:xfrm>
            <a:off x="4958562" y="1632359"/>
            <a:ext cx="2156569" cy="666977"/>
          </a:xfrm>
          <a:prstGeom prst="rect">
            <a:avLst/>
          </a:prstGeom>
          <a:noFill/>
        </p:spPr>
        <p:txBody>
          <a:bodyPr wrap="square" rtlCol="0">
            <a:spAutoFit/>
          </a:bodyPr>
          <a:lstStyle/>
          <a:p>
            <a:pPr algn="ctr"/>
            <a:r>
              <a:rPr lang="en-US" sz="1867"/>
              <a:t>Multi-Processor Architecture</a:t>
            </a:r>
            <a:endParaRPr lang="en-US" sz="1867" dirty="0"/>
          </a:p>
        </p:txBody>
      </p:sp>
      <p:cxnSp>
        <p:nvCxnSpPr>
          <p:cNvPr id="57" name="Straight Connector 56"/>
          <p:cNvCxnSpPr/>
          <p:nvPr/>
        </p:nvCxnSpPr>
        <p:spPr>
          <a:xfrm flipH="1">
            <a:off x="3351194" y="3717040"/>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1232431" y="2621169"/>
            <a:ext cx="1534168" cy="1884569"/>
            <a:chOff x="715053" y="1846608"/>
            <a:chExt cx="1276671" cy="1916774"/>
          </a:xfrm>
        </p:grpSpPr>
        <p:grpSp>
          <p:nvGrpSpPr>
            <p:cNvPr id="45" name="Group 44"/>
            <p:cNvGrpSpPr/>
            <p:nvPr/>
          </p:nvGrpSpPr>
          <p:grpSpPr>
            <a:xfrm>
              <a:off x="715053" y="1846608"/>
              <a:ext cx="1264822" cy="899089"/>
              <a:chOff x="802517" y="2345043"/>
              <a:chExt cx="2219774" cy="1550098"/>
            </a:xfrm>
          </p:grpSpPr>
          <p:grpSp>
            <p:nvGrpSpPr>
              <p:cNvPr id="16" name="Group 15"/>
              <p:cNvGrpSpPr/>
              <p:nvPr/>
            </p:nvGrpSpPr>
            <p:grpSpPr>
              <a:xfrm>
                <a:off x="802517" y="2345043"/>
                <a:ext cx="1015414" cy="692693"/>
                <a:chOff x="1401784" y="2605199"/>
                <a:chExt cx="1015414" cy="692693"/>
              </a:xfrm>
            </p:grpSpPr>
            <p:sp>
              <p:nvSpPr>
                <p:cNvPr id="4" name="Rectangle 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10" name="Triangle 9"/>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14" name="Elbow Connector 13"/>
                <p:cNvCxnSpPr>
                  <a:stCxn id="10" idx="0"/>
                  <a:endCxn id="4"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006877" y="2345043"/>
                <a:ext cx="1015414" cy="692693"/>
                <a:chOff x="1401784" y="2605199"/>
                <a:chExt cx="1015414" cy="692693"/>
              </a:xfrm>
            </p:grpSpPr>
            <p:sp>
              <p:nvSpPr>
                <p:cNvPr id="18" name="Rectangle 17"/>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19" name="Triangle 18"/>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20" name="Elbow Connector 19"/>
                <p:cNvCxnSpPr>
                  <a:stCxn id="19" idx="0"/>
                  <a:endCxn id="18"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802517" y="3202448"/>
                <a:ext cx="1015414" cy="692693"/>
                <a:chOff x="1401784" y="2605199"/>
                <a:chExt cx="1015414" cy="692693"/>
              </a:xfrm>
            </p:grpSpPr>
            <p:sp>
              <p:nvSpPr>
                <p:cNvPr id="38" name="Rectangle 37"/>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39" name="Triangle 38"/>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40" name="Elbow Connector 39"/>
                <p:cNvCxnSpPr>
                  <a:endCxn id="39"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2006877" y="3202448"/>
                <a:ext cx="1015414" cy="692693"/>
                <a:chOff x="1401784" y="2605199"/>
                <a:chExt cx="1015414" cy="692693"/>
              </a:xfrm>
            </p:grpSpPr>
            <p:sp>
              <p:nvSpPr>
                <p:cNvPr id="42" name="Rectangle 41"/>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43" name="Triangle 42"/>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44" name="Elbow Connector 43"/>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p:cNvGrpSpPr/>
            <p:nvPr/>
          </p:nvGrpSpPr>
          <p:grpSpPr>
            <a:xfrm>
              <a:off x="726902" y="2864293"/>
              <a:ext cx="1264822" cy="899089"/>
              <a:chOff x="802517" y="2345043"/>
              <a:chExt cx="2219774" cy="1550098"/>
            </a:xfrm>
          </p:grpSpPr>
          <p:grpSp>
            <p:nvGrpSpPr>
              <p:cNvPr id="60" name="Group 59"/>
              <p:cNvGrpSpPr/>
              <p:nvPr/>
            </p:nvGrpSpPr>
            <p:grpSpPr>
              <a:xfrm>
                <a:off x="802517" y="2345043"/>
                <a:ext cx="1015414" cy="692693"/>
                <a:chOff x="1401784" y="2605199"/>
                <a:chExt cx="1015414" cy="692693"/>
              </a:xfrm>
            </p:grpSpPr>
            <p:sp>
              <p:nvSpPr>
                <p:cNvPr id="73" name="Rectangle 72"/>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74" name="Triangle 73"/>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5" name="Elbow Connector 74"/>
                <p:cNvCxnSpPr>
                  <a:stCxn id="67" idx="0"/>
                  <a:endCxn id="61"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2006877" y="2345043"/>
                <a:ext cx="1015414" cy="692693"/>
                <a:chOff x="1401784" y="2605199"/>
                <a:chExt cx="1015414" cy="692693"/>
              </a:xfrm>
            </p:grpSpPr>
            <p:sp>
              <p:nvSpPr>
                <p:cNvPr id="70" name="Rectangle 69"/>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71" name="Triangle 70"/>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2" name="Elbow Connector 71"/>
                <p:cNvCxnSpPr>
                  <a:endCxn id="75"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802517" y="3202448"/>
                <a:ext cx="1015414" cy="692693"/>
                <a:chOff x="1401784" y="2605199"/>
                <a:chExt cx="1015414" cy="692693"/>
              </a:xfrm>
            </p:grpSpPr>
            <p:sp>
              <p:nvSpPr>
                <p:cNvPr id="67" name="Rectangle 66"/>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68" name="Triangle 67"/>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9" name="Elbow Connector 68"/>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2006877" y="3202448"/>
                <a:ext cx="1015414" cy="692693"/>
                <a:chOff x="1401784" y="2605199"/>
                <a:chExt cx="1015414" cy="692693"/>
              </a:xfrm>
            </p:grpSpPr>
            <p:sp>
              <p:nvSpPr>
                <p:cNvPr id="64" name="Rectangle 6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65" name="Triangle 64"/>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6" name="Elbow Connector 65"/>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77" name="Straight Connector 76"/>
          <p:cNvCxnSpPr/>
          <p:nvPr/>
        </p:nvCxnSpPr>
        <p:spPr>
          <a:xfrm flipH="1">
            <a:off x="7622246" y="3702231"/>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8700130" y="1632359"/>
            <a:ext cx="2193157" cy="666977"/>
          </a:xfrm>
          <a:prstGeom prst="rect">
            <a:avLst/>
          </a:prstGeom>
          <a:noFill/>
        </p:spPr>
        <p:txBody>
          <a:bodyPr wrap="square" rtlCol="0">
            <a:spAutoFit/>
          </a:bodyPr>
          <a:lstStyle/>
          <a:p>
            <a:pPr algn="ctr"/>
            <a:r>
              <a:rPr lang="en-US" sz="1867" dirty="0" smtClean="0"/>
              <a:t>System Completion</a:t>
            </a:r>
            <a:endParaRPr lang="en-US" sz="1867" dirty="0"/>
          </a:p>
        </p:txBody>
      </p:sp>
      <p:sp>
        <p:nvSpPr>
          <p:cNvPr id="80" name="TextBox 79"/>
          <p:cNvSpPr txBox="1"/>
          <p:nvPr/>
        </p:nvSpPr>
        <p:spPr>
          <a:xfrm>
            <a:off x="10294703" y="4150349"/>
            <a:ext cx="969844" cy="297454"/>
          </a:xfrm>
          <a:prstGeom prst="rect">
            <a:avLst/>
          </a:prstGeom>
          <a:noFill/>
        </p:spPr>
        <p:txBody>
          <a:bodyPr wrap="square" rtlCol="0">
            <a:spAutoFit/>
          </a:bodyPr>
          <a:lstStyle/>
          <a:p>
            <a:r>
              <a:rPr lang="en-US" sz="1333" dirty="0" smtClean="0"/>
              <a:t>Storage</a:t>
            </a:r>
            <a:endParaRPr lang="en-US" sz="1333" dirty="0"/>
          </a:p>
        </p:txBody>
      </p:sp>
      <p:sp>
        <p:nvSpPr>
          <p:cNvPr id="82" name="TextBox 81"/>
          <p:cNvSpPr txBox="1"/>
          <p:nvPr/>
        </p:nvSpPr>
        <p:spPr>
          <a:xfrm>
            <a:off x="3316917" y="3226632"/>
            <a:ext cx="961896" cy="297454"/>
          </a:xfrm>
          <a:prstGeom prst="rect">
            <a:avLst/>
          </a:prstGeom>
          <a:noFill/>
        </p:spPr>
        <p:txBody>
          <a:bodyPr wrap="square" rtlCol="0">
            <a:spAutoFit/>
          </a:bodyPr>
          <a:lstStyle/>
          <a:p>
            <a:pPr algn="ctr"/>
            <a:r>
              <a:rPr lang="en-US" sz="1333"/>
              <a:t>Data Bus</a:t>
            </a:r>
            <a:endParaRPr lang="en-US" sz="1333" dirty="0"/>
          </a:p>
        </p:txBody>
      </p:sp>
      <p:sp>
        <p:nvSpPr>
          <p:cNvPr id="83" name="TextBox 82"/>
          <p:cNvSpPr txBox="1"/>
          <p:nvPr/>
        </p:nvSpPr>
        <p:spPr>
          <a:xfrm>
            <a:off x="7622245" y="3229088"/>
            <a:ext cx="961896" cy="297454"/>
          </a:xfrm>
          <a:prstGeom prst="rect">
            <a:avLst/>
          </a:prstGeom>
          <a:noFill/>
        </p:spPr>
        <p:txBody>
          <a:bodyPr wrap="square" rtlCol="0">
            <a:spAutoFit/>
          </a:bodyPr>
          <a:lstStyle/>
          <a:p>
            <a:pPr algn="ctr"/>
            <a:r>
              <a:rPr lang="en-US" sz="1333" dirty="0"/>
              <a:t>Data Bus</a:t>
            </a:r>
          </a:p>
        </p:txBody>
      </p:sp>
      <p:grpSp>
        <p:nvGrpSpPr>
          <p:cNvPr id="86" name="Group 85"/>
          <p:cNvGrpSpPr/>
          <p:nvPr/>
        </p:nvGrpSpPr>
        <p:grpSpPr>
          <a:xfrm>
            <a:off x="4089829" y="1365176"/>
            <a:ext cx="3901440" cy="4413128"/>
            <a:chOff x="2935388" y="936326"/>
            <a:chExt cx="2926080" cy="3309846"/>
          </a:xfrm>
        </p:grpSpPr>
        <p:sp>
          <p:nvSpPr>
            <p:cNvPr id="84" name="Arc 83"/>
            <p:cNvSpPr/>
            <p:nvPr/>
          </p:nvSpPr>
          <p:spPr>
            <a:xfrm flipV="1">
              <a:off x="2935388" y="936326"/>
              <a:ext cx="2926080" cy="2926080"/>
            </a:xfrm>
            <a:prstGeom prst="arc">
              <a:avLst>
                <a:gd name="adj1" fmla="val 724945"/>
                <a:gd name="adj2" fmla="val 20336509"/>
              </a:avLst>
            </a:prstGeom>
            <a:noFill/>
            <a:ln w="127000">
              <a:solidFill>
                <a:schemeClr val="bg1">
                  <a:lumMod val="75000"/>
                  <a:alpha val="40000"/>
                </a:schemeClr>
              </a:solidFill>
              <a:head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5" name="TextBox 84"/>
            <p:cNvSpPr txBox="1"/>
            <p:nvPr/>
          </p:nvSpPr>
          <p:spPr>
            <a:xfrm>
              <a:off x="3307007" y="3961430"/>
              <a:ext cx="2358867" cy="284742"/>
            </a:xfrm>
            <a:prstGeom prst="rect">
              <a:avLst/>
            </a:prstGeom>
            <a:noFill/>
          </p:spPr>
          <p:txBody>
            <a:bodyPr wrap="none" rtlCol="0">
              <a:spAutoFit/>
            </a:bodyPr>
            <a:lstStyle/>
            <a:p>
              <a:r>
                <a:rPr lang="en-US" sz="1867" i="1" dirty="0"/>
                <a:t>Software is the Hard Part!!!</a:t>
              </a:r>
            </a:p>
          </p:txBody>
        </p:sp>
      </p:grpSp>
      <p:sp>
        <p:nvSpPr>
          <p:cNvPr id="79" name="TextBox 78"/>
          <p:cNvSpPr txBox="1"/>
          <p:nvPr/>
        </p:nvSpPr>
        <p:spPr>
          <a:xfrm>
            <a:off x="503582" y="5393074"/>
            <a:ext cx="3140765" cy="379656"/>
          </a:xfrm>
          <a:prstGeom prst="rect">
            <a:avLst/>
          </a:prstGeom>
          <a:noFill/>
        </p:spPr>
        <p:txBody>
          <a:bodyPr wrap="square" rtlCol="0">
            <a:spAutoFit/>
          </a:bodyPr>
          <a:lstStyle/>
          <a:p>
            <a:pPr algn="ctr"/>
            <a:r>
              <a:rPr lang="en-US" sz="1867" i="1" dirty="0" smtClean="0"/>
              <a:t>Hardware is Commoditized</a:t>
            </a:r>
          </a:p>
        </p:txBody>
      </p:sp>
      <p:sp>
        <p:nvSpPr>
          <p:cNvPr id="87" name="TextBox 86"/>
          <p:cNvSpPr txBox="1"/>
          <p:nvPr/>
        </p:nvSpPr>
        <p:spPr>
          <a:xfrm>
            <a:off x="8384502" y="5390454"/>
            <a:ext cx="3140765" cy="379656"/>
          </a:xfrm>
          <a:prstGeom prst="rect">
            <a:avLst/>
          </a:prstGeom>
          <a:noFill/>
        </p:spPr>
        <p:txBody>
          <a:bodyPr wrap="square" rtlCol="0">
            <a:spAutoFit/>
          </a:bodyPr>
          <a:lstStyle/>
          <a:p>
            <a:pPr algn="ctr"/>
            <a:r>
              <a:rPr lang="en-US" sz="1867" i="1" dirty="0" smtClean="0"/>
              <a:t>Storage is Commoditized</a:t>
            </a:r>
          </a:p>
        </p:txBody>
      </p:sp>
      <p:pic>
        <p:nvPicPr>
          <p:cNvPr id="11" name="Picture 10"/>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328956" y="2473842"/>
            <a:ext cx="1042259" cy="1304793"/>
          </a:xfrm>
          <a:prstGeom prst="rect">
            <a:avLst/>
          </a:prstGeom>
        </p:spPr>
      </p:pic>
      <p:sp>
        <p:nvSpPr>
          <p:cNvPr id="88" name="TextBox 87"/>
          <p:cNvSpPr txBox="1"/>
          <p:nvPr/>
        </p:nvSpPr>
        <p:spPr>
          <a:xfrm>
            <a:off x="10326732" y="2875627"/>
            <a:ext cx="1230563" cy="297454"/>
          </a:xfrm>
          <a:prstGeom prst="rect">
            <a:avLst/>
          </a:prstGeom>
          <a:noFill/>
        </p:spPr>
        <p:txBody>
          <a:bodyPr wrap="square" rtlCol="0">
            <a:spAutoFit/>
          </a:bodyPr>
          <a:lstStyle/>
          <a:p>
            <a:r>
              <a:rPr lang="en-US" sz="1333" dirty="0" smtClean="0"/>
              <a:t>Mechanicals</a:t>
            </a:r>
            <a:endParaRPr lang="en-US" sz="1333" dirty="0"/>
          </a:p>
        </p:txBody>
      </p:sp>
    </p:spTree>
    <p:extLst>
      <p:ext uri="{BB962C8B-B14F-4D97-AF65-F5344CB8AC3E}">
        <p14:creationId xmlns:p14="http://schemas.microsoft.com/office/powerpoint/2010/main" val="146814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 y="1796416"/>
            <a:ext cx="3715558" cy="1278088"/>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en-US" dirty="0" smtClean="0">
                <a:solidFill>
                  <a:schemeClr val="bg1"/>
                </a:solidFill>
              </a:rPr>
              <a:t>	Signal processing	 	algorithms evolve</a:t>
            </a:r>
          </a:p>
          <a:p>
            <a:r>
              <a:rPr lang="en-US" dirty="0">
                <a:solidFill>
                  <a:schemeClr val="bg1"/>
                </a:solidFill>
              </a:rPr>
              <a:t>	</a:t>
            </a:r>
            <a:r>
              <a:rPr lang="en-US" dirty="0" smtClean="0">
                <a:solidFill>
                  <a:schemeClr val="bg1"/>
                </a:solidFill>
              </a:rPr>
              <a:t>quickly</a:t>
            </a:r>
            <a:r>
              <a:rPr lang="en-US" dirty="0">
                <a:solidFill>
                  <a:schemeClr val="bg1"/>
                </a:solidFill>
              </a:rPr>
              <a:t> </a:t>
            </a:r>
            <a:r>
              <a:rPr lang="en-US" dirty="0" smtClean="0">
                <a:solidFill>
                  <a:schemeClr val="bg1"/>
                </a:solidFill>
              </a:rPr>
              <a:t>in response to 	new threats</a:t>
            </a:r>
          </a:p>
        </p:txBody>
      </p:sp>
      <p:sp>
        <p:nvSpPr>
          <p:cNvPr id="7" name="Rectangle 6"/>
          <p:cNvSpPr/>
          <p:nvPr/>
        </p:nvSpPr>
        <p:spPr>
          <a:xfrm>
            <a:off x="8236937" y="3643996"/>
            <a:ext cx="3955064" cy="1278088"/>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wrap="square" anchor="ctr">
            <a:noAutofit/>
          </a:bodyPr>
          <a:lstStyle/>
          <a:p>
            <a:r>
              <a:rPr lang="en-US" dirty="0">
                <a:solidFill>
                  <a:schemeClr val="bg1"/>
                </a:solidFill>
              </a:rPr>
              <a:t> </a:t>
            </a:r>
            <a:r>
              <a:rPr lang="en-US" dirty="0" smtClean="0">
                <a:solidFill>
                  <a:schemeClr val="bg1"/>
                </a:solidFill>
              </a:rPr>
              <a:t>         Wider </a:t>
            </a:r>
            <a:r>
              <a:rPr lang="en-US" dirty="0">
                <a:solidFill>
                  <a:schemeClr val="bg1"/>
                </a:solidFill>
              </a:rPr>
              <a:t>bandwidths require </a:t>
            </a:r>
          </a:p>
          <a:p>
            <a:r>
              <a:rPr lang="en-US" dirty="0" smtClean="0">
                <a:solidFill>
                  <a:schemeClr val="bg1"/>
                </a:solidFill>
              </a:rPr>
              <a:t>        sophisticated </a:t>
            </a:r>
            <a:r>
              <a:rPr lang="en-US" dirty="0">
                <a:solidFill>
                  <a:schemeClr val="bg1"/>
                </a:solidFill>
              </a:rPr>
              <a:t>software </a:t>
            </a:r>
            <a:r>
              <a:rPr lang="en-US" dirty="0" smtClean="0">
                <a:solidFill>
                  <a:schemeClr val="bg1"/>
                </a:solidFill>
              </a:rPr>
              <a:t>to</a:t>
            </a:r>
          </a:p>
          <a:p>
            <a:r>
              <a:rPr lang="en-US" dirty="0">
                <a:solidFill>
                  <a:schemeClr val="bg1"/>
                </a:solidFill>
              </a:rPr>
              <a:t> </a:t>
            </a:r>
            <a:r>
              <a:rPr lang="en-US" dirty="0" smtClean="0">
                <a:solidFill>
                  <a:schemeClr val="bg1"/>
                </a:solidFill>
              </a:rPr>
              <a:t>      handle </a:t>
            </a:r>
            <a:r>
              <a:rPr lang="en-US" dirty="0">
                <a:solidFill>
                  <a:schemeClr val="bg1"/>
                </a:solidFill>
              </a:rPr>
              <a:t>intense signal </a:t>
            </a:r>
          </a:p>
          <a:p>
            <a:r>
              <a:rPr lang="en-US" dirty="0" smtClean="0">
                <a:solidFill>
                  <a:schemeClr val="bg1"/>
                </a:solidFill>
              </a:rPr>
              <a:t>    processing</a:t>
            </a:r>
            <a:endParaRPr lang="en-US" dirty="0">
              <a:solidFill>
                <a:schemeClr val="bg1"/>
              </a:solidFill>
            </a:endParaRPr>
          </a:p>
        </p:txBody>
      </p:sp>
      <p:sp>
        <p:nvSpPr>
          <p:cNvPr id="5" name="Rectangle 4"/>
          <p:cNvSpPr/>
          <p:nvPr/>
        </p:nvSpPr>
        <p:spPr>
          <a:xfrm>
            <a:off x="8236937" y="1796416"/>
            <a:ext cx="3955064" cy="1278088"/>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wrap="square" anchor="ctr">
            <a:noAutofit/>
          </a:bodyPr>
          <a:lstStyle/>
          <a:p>
            <a:r>
              <a:rPr lang="en-US" dirty="0">
                <a:solidFill>
                  <a:schemeClr val="bg1"/>
                </a:solidFill>
              </a:rPr>
              <a:t> </a:t>
            </a:r>
            <a:r>
              <a:rPr lang="en-US" dirty="0" smtClean="0">
                <a:solidFill>
                  <a:schemeClr val="bg1"/>
                </a:solidFill>
              </a:rPr>
              <a:t>     Software </a:t>
            </a:r>
            <a:r>
              <a:rPr lang="en-US" dirty="0">
                <a:solidFill>
                  <a:schemeClr val="bg1"/>
                </a:solidFill>
              </a:rPr>
              <a:t>must scale across  </a:t>
            </a:r>
            <a:r>
              <a:rPr lang="en-US" dirty="0" smtClean="0">
                <a:solidFill>
                  <a:schemeClr val="bg1"/>
                </a:solidFill>
              </a:rPr>
              <a:t>     </a:t>
            </a:r>
            <a:r>
              <a:rPr lang="en-US" dirty="0">
                <a:solidFill>
                  <a:schemeClr val="bg1"/>
                </a:solidFill>
              </a:rPr>
              <a:t> </a:t>
            </a:r>
            <a:r>
              <a:rPr lang="en-US" dirty="0" smtClean="0">
                <a:solidFill>
                  <a:schemeClr val="bg1"/>
                </a:solidFill>
              </a:rPr>
              <a:t>  	multiple hardware platforms</a:t>
            </a:r>
          </a:p>
          <a:p>
            <a:r>
              <a:rPr lang="en-US" dirty="0" smtClean="0">
                <a:solidFill>
                  <a:schemeClr val="bg1"/>
                </a:solidFill>
              </a:rPr>
              <a:t>	 and </a:t>
            </a:r>
            <a:r>
              <a:rPr lang="en-US" dirty="0">
                <a:solidFill>
                  <a:schemeClr val="bg1"/>
                </a:solidFill>
              </a:rPr>
              <a:t>technology </a:t>
            </a:r>
            <a:r>
              <a:rPr lang="en-US" dirty="0" smtClean="0">
                <a:solidFill>
                  <a:schemeClr val="bg1"/>
                </a:solidFill>
              </a:rPr>
              <a:t>readiness</a:t>
            </a:r>
          </a:p>
          <a:p>
            <a:r>
              <a:rPr lang="en-US" dirty="0" smtClean="0">
                <a:solidFill>
                  <a:schemeClr val="bg1"/>
                </a:solidFill>
              </a:rPr>
              <a:t>	  levels </a:t>
            </a:r>
            <a:r>
              <a:rPr lang="en-US" dirty="0">
                <a:solidFill>
                  <a:schemeClr val="bg1"/>
                </a:solidFill>
              </a:rPr>
              <a:t>(TRL’s)</a:t>
            </a:r>
          </a:p>
        </p:txBody>
      </p:sp>
      <p:sp>
        <p:nvSpPr>
          <p:cNvPr id="8" name="Rectangle 7"/>
          <p:cNvSpPr/>
          <p:nvPr/>
        </p:nvSpPr>
        <p:spPr>
          <a:xfrm>
            <a:off x="0" y="3643996"/>
            <a:ext cx="3910291" cy="1278088"/>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wrap="square" anchor="ctr">
            <a:noAutofit/>
          </a:bodyPr>
          <a:lstStyle/>
          <a:p>
            <a:r>
              <a:rPr lang="en-US" dirty="0" smtClean="0">
                <a:solidFill>
                  <a:schemeClr val="bg1"/>
                </a:solidFill>
              </a:rPr>
              <a:t>	Security </a:t>
            </a:r>
            <a:r>
              <a:rPr lang="en-US" dirty="0">
                <a:solidFill>
                  <a:schemeClr val="bg1"/>
                </a:solidFill>
              </a:rPr>
              <a:t>paramount – </a:t>
            </a:r>
            <a:endParaRPr lang="en-US" dirty="0" smtClean="0">
              <a:solidFill>
                <a:schemeClr val="bg1"/>
              </a:solidFill>
            </a:endParaRPr>
          </a:p>
          <a:p>
            <a:r>
              <a:rPr lang="en-US" dirty="0">
                <a:solidFill>
                  <a:schemeClr val="bg1"/>
                </a:solidFill>
              </a:rPr>
              <a:t>	</a:t>
            </a:r>
            <a:r>
              <a:rPr lang="en-US" dirty="0" err="1" smtClean="0">
                <a:solidFill>
                  <a:schemeClr val="bg1"/>
                </a:solidFill>
              </a:rPr>
              <a:t>andIP</a:t>
            </a:r>
            <a:r>
              <a:rPr lang="en-US" dirty="0" smtClean="0">
                <a:solidFill>
                  <a:schemeClr val="bg1"/>
                </a:solidFill>
              </a:rPr>
              <a:t> in </a:t>
            </a:r>
            <a:r>
              <a:rPr lang="en-US" dirty="0">
                <a:solidFill>
                  <a:schemeClr val="bg1"/>
                </a:solidFill>
              </a:rPr>
              <a:t>the FPGA is </a:t>
            </a:r>
            <a:endParaRPr lang="en-US" dirty="0" smtClean="0">
              <a:solidFill>
                <a:schemeClr val="bg1"/>
              </a:solidFill>
            </a:endParaRPr>
          </a:p>
          <a:p>
            <a:r>
              <a:rPr lang="en-US" dirty="0">
                <a:solidFill>
                  <a:schemeClr val="bg1"/>
                </a:solidFill>
              </a:rPr>
              <a:t>	</a:t>
            </a:r>
            <a:r>
              <a:rPr lang="en-US" dirty="0" smtClean="0">
                <a:solidFill>
                  <a:schemeClr val="bg1"/>
                </a:solidFill>
              </a:rPr>
              <a:t>often </a:t>
            </a:r>
            <a:r>
              <a:rPr lang="en-US" dirty="0">
                <a:solidFill>
                  <a:schemeClr val="bg1"/>
                </a:solidFill>
              </a:rPr>
              <a:t>the </a:t>
            </a:r>
            <a:r>
              <a:rPr lang="en-US" dirty="0" smtClean="0">
                <a:solidFill>
                  <a:schemeClr val="bg1"/>
                </a:solidFill>
              </a:rPr>
              <a:t>most </a:t>
            </a:r>
            <a:r>
              <a:rPr lang="en-US" dirty="0">
                <a:solidFill>
                  <a:schemeClr val="bg1"/>
                </a:solidFill>
              </a:rPr>
              <a:t>secure</a:t>
            </a:r>
          </a:p>
        </p:txBody>
      </p:sp>
      <p:sp>
        <p:nvSpPr>
          <p:cNvPr id="9" name="Oval 8"/>
          <p:cNvSpPr/>
          <p:nvPr/>
        </p:nvSpPr>
        <p:spPr>
          <a:xfrm>
            <a:off x="3180521" y="718468"/>
            <a:ext cx="5732506" cy="52188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is Software So Important?</a:t>
            </a:r>
            <a:endParaRPr lang="en-US" dirty="0"/>
          </a:p>
        </p:txBody>
      </p:sp>
      <p:grpSp>
        <p:nvGrpSpPr>
          <p:cNvPr id="81" name="Group 80"/>
          <p:cNvGrpSpPr/>
          <p:nvPr/>
        </p:nvGrpSpPr>
        <p:grpSpPr>
          <a:xfrm>
            <a:off x="4946819" y="2621168"/>
            <a:ext cx="2127191" cy="2148347"/>
            <a:chOff x="3334416" y="1823703"/>
            <a:chExt cx="1812792" cy="1856479"/>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4416" y="1823703"/>
              <a:ext cx="883870" cy="883870"/>
            </a:xfrm>
            <a:prstGeom prst="rect">
              <a:avLst/>
            </a:prstGeom>
          </p:spPr>
        </p:pic>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3338" y="1824127"/>
              <a:ext cx="883870" cy="883870"/>
            </a:xfrm>
            <a:prstGeom prst="rect">
              <a:avLst/>
            </a:prstGeom>
          </p:spPr>
        </p:pic>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4416" y="2779609"/>
              <a:ext cx="883870" cy="883870"/>
            </a:xfrm>
            <a:prstGeom prst="rect">
              <a:avLst/>
            </a:prstGeom>
          </p:spPr>
        </p:pic>
        <p:pic>
          <p:nvPicPr>
            <p:cNvPr id="48" name="Picture 4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3338" y="2796312"/>
              <a:ext cx="883870" cy="883870"/>
            </a:xfrm>
            <a:prstGeom prst="rect">
              <a:avLst/>
            </a:prstGeom>
          </p:spPr>
        </p:pic>
        <p:sp>
          <p:nvSpPr>
            <p:cNvPr id="50" name="TextBox 49"/>
            <p:cNvSpPr txBox="1"/>
            <p:nvPr/>
          </p:nvSpPr>
          <p:spPr>
            <a:xfrm>
              <a:off x="3547751" y="2031557"/>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CPU</a:t>
              </a:r>
            </a:p>
          </p:txBody>
        </p:sp>
        <p:sp>
          <p:nvSpPr>
            <p:cNvPr id="51" name="TextBox 50"/>
            <p:cNvSpPr txBox="1"/>
            <p:nvPr/>
          </p:nvSpPr>
          <p:spPr>
            <a:xfrm>
              <a:off x="4472695" y="2031557"/>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GPU</a:t>
              </a:r>
            </a:p>
          </p:txBody>
        </p:sp>
        <p:sp>
          <p:nvSpPr>
            <p:cNvPr id="52" name="TextBox 51"/>
            <p:cNvSpPr txBox="1"/>
            <p:nvPr/>
          </p:nvSpPr>
          <p:spPr>
            <a:xfrm>
              <a:off x="3547751" y="2994274"/>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FPGA</a:t>
              </a:r>
              <a:endParaRPr lang="en-US" sz="1067" dirty="0">
                <a:solidFill>
                  <a:schemeClr val="bg1"/>
                </a:solidFill>
              </a:endParaRPr>
            </a:p>
          </p:txBody>
        </p:sp>
        <p:sp>
          <p:nvSpPr>
            <p:cNvPr id="53" name="TextBox 52"/>
            <p:cNvSpPr txBox="1"/>
            <p:nvPr/>
          </p:nvSpPr>
          <p:spPr>
            <a:xfrm>
              <a:off x="4472695" y="3008305"/>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DSP</a:t>
              </a:r>
            </a:p>
          </p:txBody>
        </p:sp>
      </p:grpSp>
      <p:sp>
        <p:nvSpPr>
          <p:cNvPr id="54" name="TextBox 53"/>
          <p:cNvSpPr txBox="1"/>
          <p:nvPr/>
        </p:nvSpPr>
        <p:spPr>
          <a:xfrm>
            <a:off x="4958562" y="1632359"/>
            <a:ext cx="2156569" cy="666977"/>
          </a:xfrm>
          <a:prstGeom prst="rect">
            <a:avLst/>
          </a:prstGeom>
          <a:noFill/>
        </p:spPr>
        <p:txBody>
          <a:bodyPr wrap="square" rtlCol="0">
            <a:spAutoFit/>
          </a:bodyPr>
          <a:lstStyle/>
          <a:p>
            <a:pPr algn="ctr"/>
            <a:r>
              <a:rPr lang="en-US" sz="1867"/>
              <a:t>Multi-Processor Architecture</a:t>
            </a:r>
            <a:endParaRPr lang="en-US" sz="1867" dirty="0"/>
          </a:p>
        </p:txBody>
      </p:sp>
      <p:grpSp>
        <p:nvGrpSpPr>
          <p:cNvPr id="86" name="Group 85"/>
          <p:cNvGrpSpPr/>
          <p:nvPr/>
        </p:nvGrpSpPr>
        <p:grpSpPr>
          <a:xfrm>
            <a:off x="4089829" y="1365176"/>
            <a:ext cx="3901440" cy="4413128"/>
            <a:chOff x="2935388" y="936326"/>
            <a:chExt cx="2926080" cy="3309846"/>
          </a:xfrm>
        </p:grpSpPr>
        <p:sp>
          <p:nvSpPr>
            <p:cNvPr id="84" name="Arc 83"/>
            <p:cNvSpPr/>
            <p:nvPr/>
          </p:nvSpPr>
          <p:spPr>
            <a:xfrm flipV="1">
              <a:off x="2935388" y="936326"/>
              <a:ext cx="2926080" cy="2926080"/>
            </a:xfrm>
            <a:prstGeom prst="arc">
              <a:avLst>
                <a:gd name="adj1" fmla="val 724945"/>
                <a:gd name="adj2" fmla="val 20336509"/>
              </a:avLst>
            </a:prstGeom>
            <a:noFill/>
            <a:ln w="127000">
              <a:solidFill>
                <a:schemeClr val="bg1">
                  <a:lumMod val="75000"/>
                  <a:alpha val="40000"/>
                </a:schemeClr>
              </a:solidFill>
              <a:head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5" name="TextBox 84"/>
            <p:cNvSpPr txBox="1"/>
            <p:nvPr/>
          </p:nvSpPr>
          <p:spPr>
            <a:xfrm>
              <a:off x="3307007" y="3961430"/>
              <a:ext cx="2358867" cy="284742"/>
            </a:xfrm>
            <a:prstGeom prst="rect">
              <a:avLst/>
            </a:prstGeom>
            <a:noFill/>
          </p:spPr>
          <p:txBody>
            <a:bodyPr wrap="none" rtlCol="0">
              <a:spAutoFit/>
            </a:bodyPr>
            <a:lstStyle/>
            <a:p>
              <a:r>
                <a:rPr lang="en-US" sz="1867" i="1" dirty="0"/>
                <a:t>Software is the Hard Part!!!</a:t>
              </a:r>
            </a:p>
          </p:txBody>
        </p:sp>
      </p:grpSp>
    </p:spTree>
    <p:extLst>
      <p:ext uri="{BB962C8B-B14F-4D97-AF65-F5344CB8AC3E}">
        <p14:creationId xmlns:p14="http://schemas.microsoft.com/office/powerpoint/2010/main" val="52384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16" y="142830"/>
            <a:ext cx="11560084" cy="964092"/>
          </a:xfrm>
        </p:spPr>
        <p:txBody>
          <a:bodyPr/>
          <a:lstStyle/>
          <a:p>
            <a:r>
              <a:rPr lang="en-US" dirty="0"/>
              <a:t>NI’s Platform-Based Approach to Spectrum Monitoring</a:t>
            </a:r>
          </a:p>
        </p:txBody>
      </p:sp>
      <p:pic>
        <p:nvPicPr>
          <p:cNvPr id="6" name="Picture 5"/>
          <p:cNvPicPr>
            <a:picLocks noChangeAspect="1"/>
          </p:cNvPicPr>
          <p:nvPr/>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298712" y="3784993"/>
            <a:ext cx="995992" cy="995992"/>
          </a:xfrm>
          <a:prstGeom prst="rect">
            <a:avLst/>
          </a:prstGeom>
        </p:spPr>
      </p:pic>
      <p:grpSp>
        <p:nvGrpSpPr>
          <p:cNvPr id="81" name="Group 80"/>
          <p:cNvGrpSpPr/>
          <p:nvPr/>
        </p:nvGrpSpPr>
        <p:grpSpPr>
          <a:xfrm>
            <a:off x="4827551" y="2621168"/>
            <a:ext cx="2127191" cy="2148347"/>
            <a:chOff x="3334416" y="1823703"/>
            <a:chExt cx="1812792" cy="1856479"/>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4416" y="1823703"/>
              <a:ext cx="883870" cy="883870"/>
            </a:xfrm>
            <a:prstGeom prst="rect">
              <a:avLst/>
            </a:prstGeom>
          </p:spPr>
        </p:pic>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3338" y="1824127"/>
              <a:ext cx="883870" cy="883870"/>
            </a:xfrm>
            <a:prstGeom prst="rect">
              <a:avLst/>
            </a:prstGeom>
          </p:spPr>
        </p:pic>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4416" y="2779609"/>
              <a:ext cx="883870" cy="883870"/>
            </a:xfrm>
            <a:prstGeom prst="rect">
              <a:avLst/>
            </a:prstGeom>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3338" y="2796312"/>
              <a:ext cx="883870" cy="883870"/>
            </a:xfrm>
            <a:prstGeom prst="rect">
              <a:avLst/>
            </a:prstGeom>
          </p:spPr>
        </p:pic>
        <p:sp>
          <p:nvSpPr>
            <p:cNvPr id="50" name="TextBox 49"/>
            <p:cNvSpPr txBox="1"/>
            <p:nvPr/>
          </p:nvSpPr>
          <p:spPr>
            <a:xfrm>
              <a:off x="3547751" y="2031557"/>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CPU</a:t>
              </a:r>
            </a:p>
          </p:txBody>
        </p:sp>
        <p:sp>
          <p:nvSpPr>
            <p:cNvPr id="51" name="TextBox 50"/>
            <p:cNvSpPr txBox="1"/>
            <p:nvPr/>
          </p:nvSpPr>
          <p:spPr>
            <a:xfrm>
              <a:off x="4472695" y="2031557"/>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GPU</a:t>
              </a:r>
            </a:p>
          </p:txBody>
        </p:sp>
        <p:sp>
          <p:nvSpPr>
            <p:cNvPr id="52" name="TextBox 51"/>
            <p:cNvSpPr txBox="1"/>
            <p:nvPr/>
          </p:nvSpPr>
          <p:spPr>
            <a:xfrm>
              <a:off x="3547751" y="2994274"/>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FPGA</a:t>
              </a:r>
              <a:endParaRPr lang="en-US" sz="1067" dirty="0">
                <a:solidFill>
                  <a:schemeClr val="bg1"/>
                </a:solidFill>
              </a:endParaRPr>
            </a:p>
          </p:txBody>
        </p:sp>
        <p:sp>
          <p:nvSpPr>
            <p:cNvPr id="53" name="TextBox 52"/>
            <p:cNvSpPr txBox="1"/>
            <p:nvPr/>
          </p:nvSpPr>
          <p:spPr>
            <a:xfrm>
              <a:off x="4472695" y="3008305"/>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DSP</a:t>
              </a:r>
            </a:p>
          </p:txBody>
        </p:sp>
      </p:grpSp>
      <p:cxnSp>
        <p:nvCxnSpPr>
          <p:cNvPr id="57" name="Straight Connector 56"/>
          <p:cNvCxnSpPr/>
          <p:nvPr/>
        </p:nvCxnSpPr>
        <p:spPr>
          <a:xfrm flipH="1">
            <a:off x="3231926" y="3717040"/>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1232431" y="2621169"/>
            <a:ext cx="1534168" cy="1884569"/>
            <a:chOff x="715053" y="1846608"/>
            <a:chExt cx="1276671" cy="1916774"/>
          </a:xfrm>
        </p:grpSpPr>
        <p:grpSp>
          <p:nvGrpSpPr>
            <p:cNvPr id="45" name="Group 44"/>
            <p:cNvGrpSpPr/>
            <p:nvPr/>
          </p:nvGrpSpPr>
          <p:grpSpPr>
            <a:xfrm>
              <a:off x="715053" y="1846608"/>
              <a:ext cx="1264822" cy="899089"/>
              <a:chOff x="802517" y="2345043"/>
              <a:chExt cx="2219774" cy="1550098"/>
            </a:xfrm>
          </p:grpSpPr>
          <p:grpSp>
            <p:nvGrpSpPr>
              <p:cNvPr id="16" name="Group 15"/>
              <p:cNvGrpSpPr/>
              <p:nvPr/>
            </p:nvGrpSpPr>
            <p:grpSpPr>
              <a:xfrm>
                <a:off x="802517" y="2345043"/>
                <a:ext cx="1015414" cy="692693"/>
                <a:chOff x="1401784" y="2605199"/>
                <a:chExt cx="1015414" cy="692693"/>
              </a:xfrm>
            </p:grpSpPr>
            <p:sp>
              <p:nvSpPr>
                <p:cNvPr id="4" name="Rectangle 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10" name="Triangle 9"/>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14" name="Elbow Connector 13"/>
                <p:cNvCxnSpPr>
                  <a:stCxn id="10" idx="0"/>
                  <a:endCxn id="4"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006877" y="2345043"/>
                <a:ext cx="1015414" cy="692693"/>
                <a:chOff x="1401784" y="2605199"/>
                <a:chExt cx="1015414" cy="692693"/>
              </a:xfrm>
            </p:grpSpPr>
            <p:sp>
              <p:nvSpPr>
                <p:cNvPr id="18" name="Rectangle 17"/>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19" name="Triangle 18"/>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20" name="Elbow Connector 19"/>
                <p:cNvCxnSpPr>
                  <a:stCxn id="19" idx="0"/>
                  <a:endCxn id="18"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802517" y="3202448"/>
                <a:ext cx="1015414" cy="692693"/>
                <a:chOff x="1401784" y="2605199"/>
                <a:chExt cx="1015414" cy="692693"/>
              </a:xfrm>
            </p:grpSpPr>
            <p:sp>
              <p:nvSpPr>
                <p:cNvPr id="38" name="Rectangle 37"/>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39" name="Triangle 38"/>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40" name="Elbow Connector 39"/>
                <p:cNvCxnSpPr>
                  <a:endCxn id="39"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2006877" y="3202448"/>
                <a:ext cx="1015414" cy="692693"/>
                <a:chOff x="1401784" y="2605199"/>
                <a:chExt cx="1015414" cy="692693"/>
              </a:xfrm>
            </p:grpSpPr>
            <p:sp>
              <p:nvSpPr>
                <p:cNvPr id="42" name="Rectangle 41"/>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43" name="Triangle 42"/>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44" name="Elbow Connector 43"/>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p:cNvGrpSpPr/>
            <p:nvPr/>
          </p:nvGrpSpPr>
          <p:grpSpPr>
            <a:xfrm>
              <a:off x="726902" y="2864293"/>
              <a:ext cx="1264822" cy="899089"/>
              <a:chOff x="802517" y="2345043"/>
              <a:chExt cx="2219774" cy="1550098"/>
            </a:xfrm>
          </p:grpSpPr>
          <p:grpSp>
            <p:nvGrpSpPr>
              <p:cNvPr id="60" name="Group 59"/>
              <p:cNvGrpSpPr/>
              <p:nvPr/>
            </p:nvGrpSpPr>
            <p:grpSpPr>
              <a:xfrm>
                <a:off x="802517" y="2345043"/>
                <a:ext cx="1015414" cy="692693"/>
                <a:chOff x="1401784" y="2605199"/>
                <a:chExt cx="1015414" cy="692693"/>
              </a:xfrm>
            </p:grpSpPr>
            <p:sp>
              <p:nvSpPr>
                <p:cNvPr id="73" name="Rectangle 72"/>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74" name="Triangle 73"/>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5" name="Elbow Connector 74"/>
                <p:cNvCxnSpPr>
                  <a:stCxn id="67" idx="0"/>
                  <a:endCxn id="61"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2006877" y="2345043"/>
                <a:ext cx="1015414" cy="692693"/>
                <a:chOff x="1401784" y="2605199"/>
                <a:chExt cx="1015414" cy="692693"/>
              </a:xfrm>
            </p:grpSpPr>
            <p:sp>
              <p:nvSpPr>
                <p:cNvPr id="70" name="Rectangle 69"/>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71" name="Triangle 70"/>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2" name="Elbow Connector 71"/>
                <p:cNvCxnSpPr>
                  <a:endCxn id="75"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802517" y="3202448"/>
                <a:ext cx="1015414" cy="692693"/>
                <a:chOff x="1401784" y="2605199"/>
                <a:chExt cx="1015414" cy="692693"/>
              </a:xfrm>
            </p:grpSpPr>
            <p:sp>
              <p:nvSpPr>
                <p:cNvPr id="67" name="Rectangle 66"/>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68" name="Triangle 67"/>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9" name="Elbow Connector 68"/>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2006877" y="3202448"/>
                <a:ext cx="1015414" cy="692693"/>
                <a:chOff x="1401784" y="2605199"/>
                <a:chExt cx="1015414" cy="692693"/>
              </a:xfrm>
            </p:grpSpPr>
            <p:sp>
              <p:nvSpPr>
                <p:cNvPr id="64" name="Rectangle 6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65" name="Triangle 64"/>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6" name="Elbow Connector 65"/>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77" name="Straight Connector 76"/>
          <p:cNvCxnSpPr/>
          <p:nvPr/>
        </p:nvCxnSpPr>
        <p:spPr>
          <a:xfrm flipH="1">
            <a:off x="7502978" y="3702231"/>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0294703" y="4150349"/>
            <a:ext cx="969844" cy="297454"/>
          </a:xfrm>
          <a:prstGeom prst="rect">
            <a:avLst/>
          </a:prstGeom>
          <a:noFill/>
        </p:spPr>
        <p:txBody>
          <a:bodyPr wrap="square" rtlCol="0">
            <a:spAutoFit/>
          </a:bodyPr>
          <a:lstStyle/>
          <a:p>
            <a:r>
              <a:rPr lang="en-US" sz="1333" dirty="0" smtClean="0"/>
              <a:t>Storage</a:t>
            </a:r>
            <a:endParaRPr lang="en-US" sz="1333" dirty="0"/>
          </a:p>
        </p:txBody>
      </p:sp>
      <p:sp>
        <p:nvSpPr>
          <p:cNvPr id="82" name="TextBox 81"/>
          <p:cNvSpPr txBox="1"/>
          <p:nvPr/>
        </p:nvSpPr>
        <p:spPr>
          <a:xfrm>
            <a:off x="3197649" y="3226632"/>
            <a:ext cx="961896" cy="297454"/>
          </a:xfrm>
          <a:prstGeom prst="rect">
            <a:avLst/>
          </a:prstGeom>
          <a:noFill/>
        </p:spPr>
        <p:txBody>
          <a:bodyPr wrap="square" rtlCol="0">
            <a:spAutoFit/>
          </a:bodyPr>
          <a:lstStyle/>
          <a:p>
            <a:pPr algn="ctr"/>
            <a:r>
              <a:rPr lang="en-US" sz="1333"/>
              <a:t>Data Bus</a:t>
            </a:r>
            <a:endParaRPr lang="en-US" sz="1333" dirty="0"/>
          </a:p>
        </p:txBody>
      </p:sp>
      <p:sp>
        <p:nvSpPr>
          <p:cNvPr id="83" name="TextBox 82"/>
          <p:cNvSpPr txBox="1"/>
          <p:nvPr/>
        </p:nvSpPr>
        <p:spPr>
          <a:xfrm>
            <a:off x="7502977" y="3229088"/>
            <a:ext cx="961896" cy="297454"/>
          </a:xfrm>
          <a:prstGeom prst="rect">
            <a:avLst/>
          </a:prstGeom>
          <a:noFill/>
        </p:spPr>
        <p:txBody>
          <a:bodyPr wrap="square" rtlCol="0">
            <a:spAutoFit/>
          </a:bodyPr>
          <a:lstStyle/>
          <a:p>
            <a:pPr algn="ctr"/>
            <a:r>
              <a:rPr lang="en-US" sz="1333" dirty="0"/>
              <a:t>Data Bus</a:t>
            </a:r>
          </a:p>
        </p:txBody>
      </p:sp>
      <p:pic>
        <p:nvPicPr>
          <p:cNvPr id="11" name="Picture 10"/>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328956" y="2473842"/>
            <a:ext cx="1042259" cy="1304793"/>
          </a:xfrm>
          <a:prstGeom prst="rect">
            <a:avLst/>
          </a:prstGeom>
        </p:spPr>
      </p:pic>
      <p:grpSp>
        <p:nvGrpSpPr>
          <p:cNvPr id="89" name="Group 88"/>
          <p:cNvGrpSpPr/>
          <p:nvPr/>
        </p:nvGrpSpPr>
        <p:grpSpPr>
          <a:xfrm>
            <a:off x="722611" y="1286606"/>
            <a:ext cx="10711944" cy="4468543"/>
            <a:chOff x="541958" y="964954"/>
            <a:chExt cx="8033958" cy="3351407"/>
          </a:xfrm>
        </p:grpSpPr>
        <p:sp>
          <p:nvSpPr>
            <p:cNvPr id="90" name="Rounded Rectangle 89"/>
            <p:cNvSpPr/>
            <p:nvPr/>
          </p:nvSpPr>
          <p:spPr>
            <a:xfrm>
              <a:off x="541958" y="1345474"/>
              <a:ext cx="8033958" cy="2970887"/>
            </a:xfrm>
            <a:prstGeom prst="roundRect">
              <a:avLst>
                <a:gd name="adj" fmla="val 5572"/>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91" name="Round Same Side Corner Rectangle 90"/>
            <p:cNvSpPr/>
            <p:nvPr/>
          </p:nvSpPr>
          <p:spPr>
            <a:xfrm>
              <a:off x="736669" y="964954"/>
              <a:ext cx="5623711" cy="390231"/>
            </a:xfrm>
            <a:prstGeom prst="round2SameRect">
              <a:avLst>
                <a:gd name="adj1" fmla="val 28173"/>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67" dirty="0" smtClean="0">
                  <a:solidFill>
                    <a:schemeClr val="bg1"/>
                  </a:solidFill>
                </a:rPr>
                <a:t>NI’s Software Integrates all Aspects of System Design</a:t>
              </a:r>
            </a:p>
          </p:txBody>
        </p:sp>
      </p:grpSp>
      <p:sp>
        <p:nvSpPr>
          <p:cNvPr id="113" name="TextBox 112"/>
          <p:cNvSpPr txBox="1"/>
          <p:nvPr/>
        </p:nvSpPr>
        <p:spPr>
          <a:xfrm>
            <a:off x="10326732" y="2875627"/>
            <a:ext cx="1230563" cy="297454"/>
          </a:xfrm>
          <a:prstGeom prst="rect">
            <a:avLst/>
          </a:prstGeom>
          <a:noFill/>
        </p:spPr>
        <p:txBody>
          <a:bodyPr wrap="square" rtlCol="0">
            <a:spAutoFit/>
          </a:bodyPr>
          <a:lstStyle/>
          <a:p>
            <a:r>
              <a:rPr lang="en-US" sz="1333" dirty="0" smtClean="0"/>
              <a:t>Mechanicals</a:t>
            </a:r>
            <a:endParaRPr lang="en-US" sz="1333" dirty="0"/>
          </a:p>
        </p:txBody>
      </p:sp>
      <p:sp>
        <p:nvSpPr>
          <p:cNvPr id="3" name="Rectangle 2"/>
          <p:cNvSpPr/>
          <p:nvPr/>
        </p:nvSpPr>
        <p:spPr>
          <a:xfrm>
            <a:off x="795131" y="2292626"/>
            <a:ext cx="10573164" cy="3008244"/>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2" name="Group 91"/>
          <p:cNvGrpSpPr/>
          <p:nvPr/>
        </p:nvGrpSpPr>
        <p:grpSpPr>
          <a:xfrm>
            <a:off x="4792674" y="2133199"/>
            <a:ext cx="2654031" cy="3272397"/>
            <a:chOff x="-2364944" y="2951080"/>
            <a:chExt cx="1990523" cy="2454298"/>
          </a:xfrm>
        </p:grpSpPr>
        <p:grpSp>
          <p:nvGrpSpPr>
            <p:cNvPr id="93" name="Group 92"/>
            <p:cNvGrpSpPr/>
            <p:nvPr/>
          </p:nvGrpSpPr>
          <p:grpSpPr>
            <a:xfrm>
              <a:off x="-2364944" y="2951080"/>
              <a:ext cx="1990523" cy="2454298"/>
              <a:chOff x="3423717" y="1642339"/>
              <a:chExt cx="1990523" cy="2084709"/>
            </a:xfrm>
          </p:grpSpPr>
          <p:sp>
            <p:nvSpPr>
              <p:cNvPr id="96" name="Rounded Rectangle 95"/>
              <p:cNvSpPr/>
              <p:nvPr/>
            </p:nvSpPr>
            <p:spPr>
              <a:xfrm>
                <a:off x="3423717" y="1642339"/>
                <a:ext cx="1990523" cy="2084709"/>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97" name="Round Same Side Corner Rectangle 96"/>
              <p:cNvSpPr/>
              <p:nvPr/>
            </p:nvSpPr>
            <p:spPr>
              <a:xfrm>
                <a:off x="3423717" y="1642339"/>
                <a:ext cx="1990523" cy="286804"/>
              </a:xfrm>
              <a:prstGeom prst="round2SameRect">
                <a:avLst>
                  <a:gd name="adj1" fmla="val 21521"/>
                  <a:gd name="adj2" fmla="val 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Algorithm Development</a:t>
                </a:r>
              </a:p>
            </p:txBody>
          </p:sp>
        </p:grpSp>
        <p:pic>
          <p:nvPicPr>
            <p:cNvPr id="94" name="Picture 9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32171" y="4404725"/>
              <a:ext cx="1895163" cy="912195"/>
            </a:xfrm>
            <a:prstGeom prst="rect">
              <a:avLst/>
            </a:prstGeom>
          </p:spPr>
        </p:pic>
        <p:sp>
          <p:nvSpPr>
            <p:cNvPr id="95" name="TextBox 94"/>
            <p:cNvSpPr txBox="1"/>
            <p:nvPr/>
          </p:nvSpPr>
          <p:spPr>
            <a:xfrm>
              <a:off x="-2342479" y="3382688"/>
              <a:ext cx="1945590" cy="1049999"/>
            </a:xfrm>
            <a:prstGeom prst="rect">
              <a:avLst/>
            </a:prstGeom>
            <a:noFill/>
          </p:spPr>
          <p:txBody>
            <a:bodyPr wrap="square" rIns="0" rtlCol="0">
              <a:spAutoFit/>
            </a:bodyPr>
            <a:lstStyle/>
            <a:p>
              <a:pPr marL="117472" indent="-117472" defTabSz="1219140">
                <a:spcBef>
                  <a:spcPts val="300"/>
                </a:spcBef>
                <a:buClr>
                  <a:schemeClr val="tx1"/>
                </a:buClr>
                <a:buFont typeface="Wingdings" panose="05000000000000000000" pitchFamily="2" charset="2"/>
                <a:buChar char="§"/>
              </a:pPr>
              <a:r>
                <a:rPr lang="en-CA" sz="1333" dirty="0">
                  <a:solidFill>
                    <a:schemeClr val="tx1">
                      <a:lumMod val="85000"/>
                      <a:lumOff val="15000"/>
                    </a:schemeClr>
                  </a:solidFill>
                </a:rPr>
                <a:t>Deep </a:t>
              </a:r>
              <a:r>
                <a:rPr lang="en-CA" sz="1333" dirty="0" err="1">
                  <a:solidFill>
                    <a:schemeClr val="tx1">
                      <a:lumMod val="85000"/>
                      <a:lumOff val="15000"/>
                    </a:schemeClr>
                  </a:solidFill>
                </a:rPr>
                <a:t>LabVIEW</a:t>
              </a:r>
              <a:r>
                <a:rPr lang="en-CA" sz="1333" dirty="0">
                  <a:solidFill>
                    <a:schemeClr val="tx1">
                      <a:lumMod val="85000"/>
                      <a:lumOff val="15000"/>
                    </a:schemeClr>
                  </a:solidFill>
                </a:rPr>
                <a:t> signal processing libraries</a:t>
              </a:r>
            </a:p>
            <a:p>
              <a:pPr marL="117472" indent="-117472" defTabSz="1219140">
                <a:spcBef>
                  <a:spcPts val="300"/>
                </a:spcBef>
                <a:buClr>
                  <a:schemeClr val="tx1"/>
                </a:buClr>
                <a:buFont typeface="Wingdings" panose="05000000000000000000" pitchFamily="2" charset="2"/>
                <a:buChar char="§"/>
              </a:pPr>
              <a:r>
                <a:rPr lang="en-CA" sz="1333" dirty="0" err="1" smtClean="0">
                  <a:solidFill>
                    <a:schemeClr val="tx1">
                      <a:lumMod val="85000"/>
                      <a:lumOff val="15000"/>
                    </a:schemeClr>
                  </a:solidFill>
                </a:rPr>
                <a:t>RFNoC</a:t>
              </a:r>
              <a:r>
                <a:rPr lang="en-CA" sz="1333" dirty="0" smtClean="0">
                  <a:solidFill>
                    <a:schemeClr val="tx1">
                      <a:lumMod val="85000"/>
                      <a:lumOff val="15000"/>
                    </a:schemeClr>
                  </a:solidFill>
                </a:rPr>
                <a:t> and GNU radio </a:t>
              </a:r>
              <a:r>
                <a:rPr lang="en-CA" sz="1333" dirty="0" err="1" smtClean="0">
                  <a:solidFill>
                    <a:schemeClr val="tx1">
                      <a:lumMod val="85000"/>
                      <a:lumOff val="15000"/>
                    </a:schemeClr>
                  </a:solidFill>
                </a:rPr>
                <a:t>toolchain</a:t>
              </a:r>
              <a:r>
                <a:rPr lang="en-CA" sz="1333" dirty="0" smtClean="0">
                  <a:solidFill>
                    <a:schemeClr val="tx1">
                      <a:lumMod val="85000"/>
                      <a:lumOff val="15000"/>
                    </a:schemeClr>
                  </a:solidFill>
                </a:rPr>
                <a:t> support</a:t>
              </a:r>
            </a:p>
            <a:p>
              <a:pPr marL="117472" indent="-117472" defTabSz="1219140">
                <a:spcBef>
                  <a:spcPts val="300"/>
                </a:spcBef>
                <a:buClr>
                  <a:schemeClr val="tx1"/>
                </a:buClr>
                <a:buFont typeface="Wingdings" panose="05000000000000000000" pitchFamily="2" charset="2"/>
                <a:buChar char="§"/>
              </a:pPr>
              <a:r>
                <a:rPr lang="en-CA" sz="1333" dirty="0" smtClean="0">
                  <a:solidFill>
                    <a:schemeClr val="tx1">
                      <a:lumMod val="85000"/>
                      <a:lumOff val="15000"/>
                    </a:schemeClr>
                  </a:solidFill>
                </a:rPr>
                <a:t>C, C++, </a:t>
              </a:r>
              <a:r>
                <a:rPr lang="en-CA" sz="1333" dirty="0">
                  <a:solidFill>
                    <a:schemeClr val="tx1">
                      <a:lumMod val="85000"/>
                      <a:lumOff val="15000"/>
                    </a:schemeClr>
                  </a:solidFill>
                </a:rPr>
                <a:t>.M, and VHDL </a:t>
              </a:r>
              <a:r>
                <a:rPr lang="en-CA" sz="1333" dirty="0" smtClean="0">
                  <a:solidFill>
                    <a:schemeClr val="tx1">
                      <a:lumMod val="85000"/>
                      <a:lumOff val="15000"/>
                    </a:schemeClr>
                  </a:solidFill>
                </a:rPr>
                <a:t>integration</a:t>
              </a:r>
              <a:endParaRPr lang="en-CA" sz="1333" dirty="0">
                <a:solidFill>
                  <a:schemeClr val="tx1">
                    <a:lumMod val="85000"/>
                    <a:lumOff val="15000"/>
                  </a:schemeClr>
                </a:solidFill>
              </a:endParaRPr>
            </a:p>
          </p:txBody>
        </p:sp>
      </p:grpSp>
      <p:grpSp>
        <p:nvGrpSpPr>
          <p:cNvPr id="98" name="Group 97"/>
          <p:cNvGrpSpPr/>
          <p:nvPr/>
        </p:nvGrpSpPr>
        <p:grpSpPr>
          <a:xfrm>
            <a:off x="1117013" y="2133199"/>
            <a:ext cx="2654031" cy="3282715"/>
            <a:chOff x="823434" y="1627043"/>
            <a:chExt cx="1990523" cy="2462036"/>
          </a:xfrm>
        </p:grpSpPr>
        <p:grpSp>
          <p:nvGrpSpPr>
            <p:cNvPr id="99" name="Group 98"/>
            <p:cNvGrpSpPr/>
            <p:nvPr/>
          </p:nvGrpSpPr>
          <p:grpSpPr>
            <a:xfrm>
              <a:off x="823434" y="1627043"/>
              <a:ext cx="1990523" cy="2462036"/>
              <a:chOff x="-2364944" y="2943341"/>
              <a:chExt cx="1990523" cy="2462036"/>
            </a:xfrm>
          </p:grpSpPr>
          <p:grpSp>
            <p:nvGrpSpPr>
              <p:cNvPr id="101" name="Group 100"/>
              <p:cNvGrpSpPr/>
              <p:nvPr/>
            </p:nvGrpSpPr>
            <p:grpSpPr>
              <a:xfrm>
                <a:off x="-2364944" y="2943341"/>
                <a:ext cx="1990523" cy="2462036"/>
                <a:chOff x="3423717" y="1635766"/>
                <a:chExt cx="1990523" cy="2091282"/>
              </a:xfrm>
            </p:grpSpPr>
            <p:sp>
              <p:nvSpPr>
                <p:cNvPr id="103" name="Rounded Rectangle 102"/>
                <p:cNvSpPr/>
                <p:nvPr/>
              </p:nvSpPr>
              <p:spPr>
                <a:xfrm>
                  <a:off x="3423717" y="1635766"/>
                  <a:ext cx="1990523" cy="2091282"/>
                </a:xfrm>
                <a:prstGeom prst="roundRect">
                  <a:avLst>
                    <a:gd name="adj" fmla="val 5284"/>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104" name="Round Same Side Corner Rectangle 103"/>
                <p:cNvSpPr/>
                <p:nvPr/>
              </p:nvSpPr>
              <p:spPr>
                <a:xfrm>
                  <a:off x="3423717" y="1635766"/>
                  <a:ext cx="1990523" cy="293377"/>
                </a:xfrm>
                <a:prstGeom prst="round2SameRect">
                  <a:avLst>
                    <a:gd name="adj1" fmla="val 26445"/>
                    <a:gd name="adj2" fmla="val 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Hardware Integration</a:t>
                  </a:r>
                </a:p>
              </p:txBody>
            </p:sp>
          </p:grpSp>
          <p:sp>
            <p:nvSpPr>
              <p:cNvPr id="102" name="TextBox 101"/>
              <p:cNvSpPr txBox="1"/>
              <p:nvPr/>
            </p:nvSpPr>
            <p:spPr>
              <a:xfrm>
                <a:off x="-2342479" y="3382688"/>
                <a:ext cx="1945590" cy="867305"/>
              </a:xfrm>
              <a:prstGeom prst="rect">
                <a:avLst/>
              </a:prstGeom>
              <a:noFill/>
            </p:spPr>
            <p:txBody>
              <a:bodyPr wrap="square" rIns="0" rtlCol="0">
                <a:spAutoFit/>
              </a:bodyPr>
              <a:lstStyle/>
              <a:p>
                <a:pPr marL="117472" indent="-117472" defTabSz="1219140">
                  <a:spcBef>
                    <a:spcPts val="300"/>
                  </a:spcBef>
                  <a:buClr>
                    <a:schemeClr val="tx1"/>
                  </a:buClr>
                  <a:buFont typeface="Wingdings" panose="05000000000000000000" pitchFamily="2" charset="2"/>
                  <a:buChar char="§"/>
                </a:pPr>
                <a:r>
                  <a:rPr lang="en-CA" sz="1333" dirty="0">
                    <a:solidFill>
                      <a:schemeClr val="tx1">
                        <a:lumMod val="85000"/>
                        <a:lumOff val="15000"/>
                      </a:schemeClr>
                    </a:solidFill>
                  </a:rPr>
                  <a:t>Integrated support for wide range NI RF hardware</a:t>
                </a:r>
              </a:p>
              <a:p>
                <a:pPr marL="117472" indent="-117472" defTabSz="1219140">
                  <a:spcBef>
                    <a:spcPts val="300"/>
                  </a:spcBef>
                  <a:buClr>
                    <a:schemeClr val="tx1"/>
                  </a:buClr>
                  <a:buFont typeface="Wingdings" panose="05000000000000000000" pitchFamily="2" charset="2"/>
                  <a:buChar char="§"/>
                </a:pPr>
                <a:r>
                  <a:rPr lang="en-CA" sz="1333" dirty="0">
                    <a:solidFill>
                      <a:schemeClr val="tx1">
                        <a:lumMod val="85000"/>
                        <a:lumOff val="15000"/>
                      </a:schemeClr>
                    </a:solidFill>
                  </a:rPr>
                  <a:t>Deployment platforms from </a:t>
                </a:r>
                <a:r>
                  <a:rPr lang="en-CA" sz="1333" dirty="0" smtClean="0">
                    <a:solidFill>
                      <a:schemeClr val="tx1">
                        <a:lumMod val="85000"/>
                        <a:lumOff val="15000"/>
                      </a:schemeClr>
                    </a:solidFill>
                  </a:rPr>
                  <a:t>highly-portable to high-performance</a:t>
                </a:r>
                <a:endParaRPr lang="en-CA" sz="1333" dirty="0">
                  <a:solidFill>
                    <a:schemeClr val="tx1">
                      <a:lumMod val="85000"/>
                      <a:lumOff val="15000"/>
                    </a:schemeClr>
                  </a:solidFill>
                </a:endParaRPr>
              </a:p>
            </p:txBody>
          </p:sp>
        </p:grpSp>
        <p:pic>
          <p:nvPicPr>
            <p:cNvPr id="100" name="Picture 9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9807" y="2943394"/>
              <a:ext cx="1915750" cy="991815"/>
            </a:xfrm>
            <a:prstGeom prst="rect">
              <a:avLst/>
            </a:prstGeom>
          </p:spPr>
        </p:pic>
      </p:grpSp>
      <p:grpSp>
        <p:nvGrpSpPr>
          <p:cNvPr id="105" name="Group 104"/>
          <p:cNvGrpSpPr/>
          <p:nvPr/>
        </p:nvGrpSpPr>
        <p:grpSpPr>
          <a:xfrm>
            <a:off x="8390968" y="2138357"/>
            <a:ext cx="2654031" cy="3272397"/>
            <a:chOff x="11800088" y="690427"/>
            <a:chExt cx="2654031" cy="3272397"/>
          </a:xfrm>
        </p:grpSpPr>
        <p:grpSp>
          <p:nvGrpSpPr>
            <p:cNvPr id="106" name="Group 105"/>
            <p:cNvGrpSpPr/>
            <p:nvPr/>
          </p:nvGrpSpPr>
          <p:grpSpPr>
            <a:xfrm>
              <a:off x="11800088" y="690427"/>
              <a:ext cx="2654031" cy="3272397"/>
              <a:chOff x="-2364944" y="2951080"/>
              <a:chExt cx="1990523" cy="2454298"/>
            </a:xfrm>
          </p:grpSpPr>
          <p:grpSp>
            <p:nvGrpSpPr>
              <p:cNvPr id="108" name="Group 107"/>
              <p:cNvGrpSpPr/>
              <p:nvPr/>
            </p:nvGrpSpPr>
            <p:grpSpPr>
              <a:xfrm>
                <a:off x="-2364944" y="2951080"/>
                <a:ext cx="1990523" cy="2454298"/>
                <a:chOff x="3423717" y="1642339"/>
                <a:chExt cx="1990523" cy="2084709"/>
              </a:xfrm>
            </p:grpSpPr>
            <p:sp>
              <p:nvSpPr>
                <p:cNvPr id="110" name="Rounded Rectangle 109"/>
                <p:cNvSpPr/>
                <p:nvPr/>
              </p:nvSpPr>
              <p:spPr>
                <a:xfrm>
                  <a:off x="3423717" y="1642339"/>
                  <a:ext cx="1990523" cy="2084709"/>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111" name="Round Same Side Corner Rectangle 110"/>
                <p:cNvSpPr/>
                <p:nvPr/>
              </p:nvSpPr>
              <p:spPr>
                <a:xfrm>
                  <a:off x="3423717" y="1642339"/>
                  <a:ext cx="1990523" cy="286804"/>
                </a:xfrm>
                <a:prstGeom prst="round2SameRect">
                  <a:avLst>
                    <a:gd name="adj1" fmla="val 17709"/>
                    <a:gd name="adj2" fmla="val 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System </a:t>
                  </a:r>
                  <a:r>
                    <a:rPr lang="en-US" sz="1600" dirty="0" smtClean="0"/>
                    <a:t>Completion</a:t>
                  </a:r>
                  <a:endParaRPr lang="en-US" sz="1600" dirty="0"/>
                </a:p>
              </p:txBody>
            </p:sp>
          </p:grpSp>
          <p:sp>
            <p:nvSpPr>
              <p:cNvPr id="109" name="TextBox 108"/>
              <p:cNvSpPr txBox="1"/>
              <p:nvPr/>
            </p:nvSpPr>
            <p:spPr>
              <a:xfrm>
                <a:off x="-2342479" y="3382688"/>
                <a:ext cx="1945590" cy="1415387"/>
              </a:xfrm>
              <a:prstGeom prst="rect">
                <a:avLst/>
              </a:prstGeom>
              <a:noFill/>
            </p:spPr>
            <p:txBody>
              <a:bodyPr wrap="square" rIns="0" rtlCol="0">
                <a:spAutoFit/>
              </a:bodyPr>
              <a:lstStyle/>
              <a:p>
                <a:pPr marL="117472" indent="-117472" defTabSz="1219140">
                  <a:spcBef>
                    <a:spcPts val="300"/>
                  </a:spcBef>
                  <a:buClr>
                    <a:schemeClr val="tx1"/>
                  </a:buClr>
                  <a:buFont typeface="Wingdings" panose="05000000000000000000" pitchFamily="2" charset="2"/>
                  <a:buChar char="§"/>
                </a:pPr>
                <a:r>
                  <a:rPr lang="en-CA" sz="1333" dirty="0" smtClean="0">
                    <a:solidFill>
                      <a:schemeClr val="tx1">
                        <a:lumMod val="85000"/>
                        <a:lumOff val="15000"/>
                      </a:schemeClr>
                    </a:solidFill>
                  </a:rPr>
                  <a:t>An ecosystem of partners and developers</a:t>
                </a:r>
              </a:p>
              <a:p>
                <a:pPr marL="117472" indent="-117472" defTabSz="1219140">
                  <a:spcBef>
                    <a:spcPts val="300"/>
                  </a:spcBef>
                  <a:buClr>
                    <a:schemeClr val="tx1"/>
                  </a:buClr>
                  <a:buFont typeface="Wingdings" panose="05000000000000000000" pitchFamily="2" charset="2"/>
                  <a:buChar char="§"/>
                </a:pPr>
                <a:r>
                  <a:rPr lang="en-CA" sz="1333" dirty="0" smtClean="0">
                    <a:solidFill>
                      <a:schemeClr val="tx1">
                        <a:lumMod val="85000"/>
                        <a:lumOff val="15000"/>
                      </a:schemeClr>
                    </a:solidFill>
                  </a:rPr>
                  <a:t>Better </a:t>
                </a:r>
                <a:r>
                  <a:rPr lang="en-CA" sz="1333" dirty="0">
                    <a:solidFill>
                      <a:schemeClr val="tx1">
                        <a:lumMod val="85000"/>
                        <a:lumOff val="15000"/>
                      </a:schemeClr>
                    </a:solidFill>
                  </a:rPr>
                  <a:t>usability with native GUI and built-in remote access</a:t>
                </a:r>
              </a:p>
              <a:p>
                <a:pPr marL="117472" indent="-117472" defTabSz="1219140">
                  <a:spcBef>
                    <a:spcPts val="300"/>
                  </a:spcBef>
                  <a:buClr>
                    <a:schemeClr val="tx1"/>
                  </a:buClr>
                  <a:buFont typeface="Wingdings" panose="05000000000000000000" pitchFamily="2" charset="2"/>
                  <a:buChar char="§"/>
                </a:pPr>
                <a:r>
                  <a:rPr lang="en-CA" sz="1333" dirty="0">
                    <a:solidFill>
                      <a:schemeClr val="tx1">
                        <a:lumMod val="85000"/>
                        <a:lumOff val="15000"/>
                      </a:schemeClr>
                    </a:solidFill>
                  </a:rPr>
                  <a:t>Hardware synchronization and data storage</a:t>
                </a:r>
              </a:p>
              <a:p>
                <a:pPr marL="117472" indent="-117472" defTabSz="1219140">
                  <a:spcBef>
                    <a:spcPts val="300"/>
                  </a:spcBef>
                  <a:buClr>
                    <a:schemeClr val="tx1"/>
                  </a:buClr>
                  <a:buFont typeface="Wingdings" panose="05000000000000000000" pitchFamily="2" charset="2"/>
                  <a:buChar char="§"/>
                </a:pPr>
                <a:endParaRPr lang="en-CA" sz="1333" dirty="0">
                  <a:solidFill>
                    <a:schemeClr val="tx1">
                      <a:lumMod val="85000"/>
                      <a:lumOff val="15000"/>
                    </a:schemeClr>
                  </a:solidFill>
                </a:endParaRPr>
              </a:p>
              <a:p>
                <a:pPr marL="117472" indent="-117472" defTabSz="1219140">
                  <a:spcBef>
                    <a:spcPts val="300"/>
                  </a:spcBef>
                  <a:buClr>
                    <a:schemeClr val="tx1"/>
                  </a:buClr>
                  <a:buFont typeface="Wingdings" panose="05000000000000000000" pitchFamily="2" charset="2"/>
                  <a:buChar char="§"/>
                </a:pPr>
                <a:endParaRPr lang="en-CA" sz="1333" dirty="0">
                  <a:solidFill>
                    <a:schemeClr val="tx1">
                      <a:lumMod val="85000"/>
                      <a:lumOff val="15000"/>
                    </a:schemeClr>
                  </a:solidFill>
                </a:endParaRPr>
              </a:p>
            </p:txBody>
          </p:sp>
        </p:grpSp>
        <p:pic>
          <p:nvPicPr>
            <p:cNvPr id="107" name="Picture 10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04050" y="2657038"/>
              <a:ext cx="1846102" cy="1243811"/>
            </a:xfrm>
            <a:prstGeom prst="rect">
              <a:avLst/>
            </a:prstGeom>
          </p:spPr>
        </p:pic>
      </p:grpSp>
    </p:spTree>
    <p:extLst>
      <p:ext uri="{BB962C8B-B14F-4D97-AF65-F5344CB8AC3E}">
        <p14:creationId xmlns:p14="http://schemas.microsoft.com/office/powerpoint/2010/main" val="170574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31915" y="268941"/>
            <a:ext cx="11560085" cy="697255"/>
          </a:xfrm>
        </p:spPr>
        <p:txBody>
          <a:bodyPr>
            <a:normAutofit/>
          </a:bodyPr>
          <a:lstStyle/>
          <a:p>
            <a:r>
              <a:rPr lang="en-US" dirty="0"/>
              <a:t>Scalable Platform for </a:t>
            </a:r>
            <a:r>
              <a:rPr lang="en-US"/>
              <a:t>RF and </a:t>
            </a:r>
            <a:r>
              <a:rPr lang="en-US" dirty="0"/>
              <a:t>Wireless Communication</a:t>
            </a:r>
            <a:endParaRPr lang="en-US" sz="1651" dirty="0">
              <a:solidFill>
                <a:schemeClr val="bg1">
                  <a:lumMod val="50000"/>
                </a:schemeClr>
              </a:solidFill>
            </a:endParaRPr>
          </a:p>
        </p:txBody>
      </p:sp>
      <p:sp>
        <p:nvSpPr>
          <p:cNvPr id="6" name="Text Placeholder 5"/>
          <p:cNvSpPr>
            <a:spLocks noGrp="1"/>
          </p:cNvSpPr>
          <p:nvPr>
            <p:ph type="body" sz="quarter" idx="10"/>
          </p:nvPr>
        </p:nvSpPr>
        <p:spPr/>
        <p:txBody>
          <a:bodyPr/>
          <a:lstStyle/>
          <a:p>
            <a:r>
              <a:rPr lang="en-US" dirty="0"/>
              <a:t>Common </a:t>
            </a:r>
            <a:r>
              <a:rPr lang="en-US" dirty="0" err="1" smtClean="0"/>
              <a:t>LabVIEW</a:t>
            </a:r>
            <a:r>
              <a:rPr lang="en-US" dirty="0" smtClean="0"/>
              <a:t> Graphical </a:t>
            </a:r>
            <a:r>
              <a:rPr lang="en-US" dirty="0"/>
              <a:t>System Design </a:t>
            </a:r>
            <a:r>
              <a:rPr lang="en-US" dirty="0" smtClean="0"/>
              <a:t>Software</a:t>
            </a:r>
            <a:endParaRPr lang="en-US" dirty="0"/>
          </a:p>
        </p:txBody>
      </p:sp>
      <p:cxnSp>
        <p:nvCxnSpPr>
          <p:cNvPr id="42" name="Straight Arrow Connector 41"/>
          <p:cNvCxnSpPr/>
          <p:nvPr/>
        </p:nvCxnSpPr>
        <p:spPr>
          <a:xfrm flipV="1">
            <a:off x="794032" y="1534867"/>
            <a:ext cx="51859" cy="4261791"/>
          </a:xfrm>
          <a:prstGeom prst="straightConnector1">
            <a:avLst/>
          </a:prstGeom>
          <a:ln w="28575">
            <a:solidFill>
              <a:schemeClr val="bg1">
                <a:lumMod val="50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68877" y="5796657"/>
            <a:ext cx="10939011" cy="9972"/>
          </a:xfrm>
          <a:prstGeom prst="straightConnector1">
            <a:avLst/>
          </a:prstGeom>
          <a:ln w="28575">
            <a:solidFill>
              <a:schemeClr val="bg1">
                <a:lumMod val="50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rot="16200000">
            <a:off x="-362159" y="3187398"/>
            <a:ext cx="1938328" cy="420564"/>
          </a:xfrm>
          <a:prstGeom prst="rect">
            <a:avLst/>
          </a:prstGeom>
          <a:noFill/>
        </p:spPr>
        <p:txBody>
          <a:bodyPr wrap="square" rtlCol="0">
            <a:spAutoFit/>
          </a:bodyPr>
          <a:lstStyle/>
          <a:p>
            <a:pPr algn="ctr"/>
            <a:r>
              <a:rPr lang="en-US" sz="2133" dirty="0">
                <a:solidFill>
                  <a:srgbClr val="4D4D4C"/>
                </a:solidFill>
              </a:rPr>
              <a:t>Performance</a:t>
            </a:r>
          </a:p>
        </p:txBody>
      </p:sp>
      <p:sp>
        <p:nvSpPr>
          <p:cNvPr id="45" name="TextBox 44"/>
          <p:cNvSpPr txBox="1"/>
          <p:nvPr/>
        </p:nvSpPr>
        <p:spPr>
          <a:xfrm>
            <a:off x="5164113" y="5806628"/>
            <a:ext cx="1325936" cy="420564"/>
          </a:xfrm>
          <a:prstGeom prst="rect">
            <a:avLst/>
          </a:prstGeom>
          <a:noFill/>
        </p:spPr>
        <p:txBody>
          <a:bodyPr wrap="square" rtlCol="0">
            <a:spAutoFit/>
          </a:bodyPr>
          <a:lstStyle/>
          <a:p>
            <a:pPr algn="ctr"/>
            <a:r>
              <a:rPr lang="en-US" sz="2133" dirty="0">
                <a:solidFill>
                  <a:srgbClr val="4D4D4C"/>
                </a:solidFill>
              </a:rPr>
              <a:t>Price</a:t>
            </a:r>
          </a:p>
        </p:txBody>
      </p:sp>
      <p:grpSp>
        <p:nvGrpSpPr>
          <p:cNvPr id="46" name="Group 45"/>
          <p:cNvGrpSpPr/>
          <p:nvPr/>
        </p:nvGrpSpPr>
        <p:grpSpPr>
          <a:xfrm>
            <a:off x="4580177" y="2964831"/>
            <a:ext cx="1719072" cy="2297359"/>
            <a:chOff x="5467984" y="2809876"/>
            <a:chExt cx="1781005" cy="2380126"/>
          </a:xfrm>
        </p:grpSpPr>
        <p:sp>
          <p:nvSpPr>
            <p:cNvPr id="47" name="Rounded Rectangle 46"/>
            <p:cNvSpPr>
              <a:spLocks noChangeArrowheads="1"/>
            </p:cNvSpPr>
            <p:nvPr/>
          </p:nvSpPr>
          <p:spPr bwMode="auto">
            <a:xfrm>
              <a:off x="5467984" y="2809876"/>
              <a:ext cx="1781005" cy="2380126"/>
            </a:xfrm>
            <a:prstGeom prst="roundRect">
              <a:avLst>
                <a:gd name="adj" fmla="val 5571"/>
              </a:avLst>
            </a:prstGeom>
            <a:solidFill>
              <a:schemeClr val="bg1"/>
            </a:solidFill>
            <a:ln w="9525">
              <a:solidFill>
                <a:schemeClr val="bg1">
                  <a:lumMod val="75000"/>
                </a:schemeClr>
              </a:solidFill>
              <a:round/>
              <a:headEnd/>
              <a:tailEn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585477">
                <a:defRPr/>
              </a:pPr>
              <a:endParaRPr lang="en-US" sz="4267" dirty="0">
                <a:solidFill>
                  <a:srgbClr val="4D4D4C"/>
                </a:solidFill>
              </a:endParaRPr>
            </a:p>
          </p:txBody>
        </p:sp>
        <p:pic>
          <p:nvPicPr>
            <p:cNvPr id="48" name="Picture 2" descr="C:\Users\rverret\Desktop\5791 angled.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7547" y="3691104"/>
              <a:ext cx="381880" cy="612756"/>
            </a:xfrm>
            <a:prstGeom prst="rect">
              <a:avLst/>
            </a:prstGeom>
            <a:noFill/>
          </p:spPr>
        </p:pic>
        <p:sp>
          <p:nvSpPr>
            <p:cNvPr id="49" name="TextBox 48"/>
            <p:cNvSpPr txBox="1"/>
            <p:nvPr/>
          </p:nvSpPr>
          <p:spPr>
            <a:xfrm>
              <a:off x="5487691" y="4315683"/>
              <a:ext cx="1741592" cy="861135"/>
            </a:xfrm>
            <a:prstGeom prst="rect">
              <a:avLst/>
            </a:prstGeom>
            <a:noFill/>
          </p:spPr>
          <p:txBody>
            <a:bodyPr wrap="square" rtlCol="0">
              <a:spAutoFit/>
            </a:bodyPr>
            <a:lstStyle/>
            <a:p>
              <a:pPr algn="ctr"/>
              <a:r>
                <a:rPr lang="en-US" sz="1867" b="1" dirty="0" err="1">
                  <a:solidFill>
                    <a:srgbClr val="4D4D4C"/>
                  </a:solidFill>
                </a:rPr>
                <a:t>FlexRIO</a:t>
              </a:r>
              <a:endParaRPr lang="en-US" sz="1867" b="1" dirty="0">
                <a:solidFill>
                  <a:srgbClr val="4D4D4C"/>
                </a:solidFill>
              </a:endParaRPr>
            </a:p>
            <a:p>
              <a:pPr algn="ctr"/>
              <a:r>
                <a:rPr lang="en-US" sz="1467" dirty="0">
                  <a:solidFill>
                    <a:srgbClr val="4D4D4C"/>
                  </a:solidFill>
                </a:rPr>
                <a:t>200 MHz BW</a:t>
              </a:r>
              <a:br>
                <a:rPr lang="en-US" sz="1467" dirty="0">
                  <a:solidFill>
                    <a:srgbClr val="4D4D4C"/>
                  </a:solidFill>
                </a:rPr>
              </a:br>
              <a:r>
                <a:rPr lang="en-US" sz="1467" dirty="0">
                  <a:solidFill>
                    <a:srgbClr val="4D4D4C"/>
                  </a:solidFill>
                </a:rPr>
                <a:t>4.4 GHz Fc</a:t>
              </a:r>
            </a:p>
          </p:txBody>
        </p:sp>
        <p:sp>
          <p:nvSpPr>
            <p:cNvPr id="51" name="TextBox 91"/>
            <p:cNvSpPr txBox="1">
              <a:spLocks noChangeArrowheads="1"/>
            </p:cNvSpPr>
            <p:nvPr/>
          </p:nvSpPr>
          <p:spPr bwMode="auto">
            <a:xfrm>
              <a:off x="5467984" y="2931600"/>
              <a:ext cx="1781005" cy="733190"/>
            </a:xfrm>
            <a:prstGeom prst="rect">
              <a:avLst/>
            </a:prstGeom>
            <a:noFill/>
            <a:ln w="9525">
              <a:noFill/>
              <a:miter lim="800000"/>
              <a:headEnd/>
              <a:tailEnd/>
            </a:ln>
          </p:spPr>
          <p:txBody>
            <a:bodyPr wrap="square" lIns="0" tIns="0" rIns="0" bIns="0" anchor="ctr" anchorCtr="1">
              <a:spAutoFit/>
            </a:bodyPr>
            <a:lstStyle/>
            <a:p>
              <a:pPr algn="ctr" defTabSz="584171"/>
              <a:r>
                <a:rPr lang="en-US" sz="1533" dirty="0">
                  <a:solidFill>
                    <a:srgbClr val="4D4D4C"/>
                  </a:solidFill>
                </a:rPr>
                <a:t>High Performance</a:t>
              </a:r>
              <a:br>
                <a:rPr lang="en-US" sz="1533" dirty="0">
                  <a:solidFill>
                    <a:srgbClr val="4D4D4C"/>
                  </a:solidFill>
                </a:rPr>
              </a:br>
              <a:r>
                <a:rPr lang="en-US" sz="1533" dirty="0">
                  <a:solidFill>
                    <a:srgbClr val="4D4D4C"/>
                  </a:solidFill>
                </a:rPr>
                <a:t>RF and Baseband Transceivers</a:t>
              </a:r>
            </a:p>
          </p:txBody>
        </p:sp>
      </p:grpSp>
      <p:grpSp>
        <p:nvGrpSpPr>
          <p:cNvPr id="52" name="Group 51"/>
          <p:cNvGrpSpPr/>
          <p:nvPr/>
        </p:nvGrpSpPr>
        <p:grpSpPr>
          <a:xfrm>
            <a:off x="6371209" y="2625118"/>
            <a:ext cx="1727121" cy="2250321"/>
            <a:chOff x="7377206" y="2511089"/>
            <a:chExt cx="1789344" cy="2331392"/>
          </a:xfrm>
        </p:grpSpPr>
        <p:sp>
          <p:nvSpPr>
            <p:cNvPr id="53" name="Rounded Rectangle 52"/>
            <p:cNvSpPr>
              <a:spLocks noChangeArrowheads="1"/>
            </p:cNvSpPr>
            <p:nvPr/>
          </p:nvSpPr>
          <p:spPr bwMode="auto">
            <a:xfrm>
              <a:off x="7381375" y="2511089"/>
              <a:ext cx="1781005" cy="2331392"/>
            </a:xfrm>
            <a:prstGeom prst="roundRect">
              <a:avLst>
                <a:gd name="adj" fmla="val 6157"/>
              </a:avLst>
            </a:prstGeom>
            <a:solidFill>
              <a:schemeClr val="bg1"/>
            </a:solidFill>
            <a:ln w="9525">
              <a:solidFill>
                <a:schemeClr val="bg1">
                  <a:lumMod val="75000"/>
                </a:schemeClr>
              </a:solidFill>
              <a:round/>
              <a:headEnd/>
              <a:tailEn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585477">
                <a:defRPr/>
              </a:pPr>
              <a:endParaRPr lang="en-US" sz="4267" dirty="0">
                <a:solidFill>
                  <a:srgbClr val="4D4D4C"/>
                </a:solidFill>
              </a:endParaRPr>
            </a:p>
          </p:txBody>
        </p:sp>
        <p:sp>
          <p:nvSpPr>
            <p:cNvPr id="55" name="TextBox 91"/>
            <p:cNvSpPr txBox="1">
              <a:spLocks noChangeArrowheads="1"/>
            </p:cNvSpPr>
            <p:nvPr/>
          </p:nvSpPr>
          <p:spPr bwMode="auto">
            <a:xfrm>
              <a:off x="7377206" y="2653717"/>
              <a:ext cx="1789344" cy="488793"/>
            </a:xfrm>
            <a:prstGeom prst="rect">
              <a:avLst/>
            </a:prstGeom>
            <a:noFill/>
            <a:ln w="9525">
              <a:noFill/>
              <a:miter lim="800000"/>
              <a:headEnd/>
              <a:tailEnd/>
            </a:ln>
          </p:spPr>
          <p:txBody>
            <a:bodyPr wrap="square" lIns="0" tIns="0" rIns="0" bIns="0" anchor="ctr" anchorCtr="1">
              <a:spAutoFit/>
            </a:bodyPr>
            <a:lstStyle/>
            <a:p>
              <a:pPr algn="ctr" defTabSz="584171"/>
              <a:r>
                <a:rPr lang="en-US" sz="1533" dirty="0">
                  <a:solidFill>
                    <a:srgbClr val="4D4D4C"/>
                  </a:solidFill>
                </a:rPr>
                <a:t>Software Designed</a:t>
              </a:r>
            </a:p>
            <a:p>
              <a:pPr algn="ctr" defTabSz="584171"/>
              <a:r>
                <a:rPr lang="en-US" sz="1533" dirty="0">
                  <a:solidFill>
                    <a:srgbClr val="4D4D4C"/>
                  </a:solidFill>
                </a:rPr>
                <a:t>Instrumentation</a:t>
              </a:r>
            </a:p>
          </p:txBody>
        </p:sp>
        <p:pic>
          <p:nvPicPr>
            <p:cNvPr id="56" name="Picture 55" descr="PXIe-5644R 3D Model.pn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86461" y="3327026"/>
              <a:ext cx="970833" cy="613252"/>
            </a:xfrm>
            <a:prstGeom prst="rect">
              <a:avLst/>
            </a:prstGeom>
          </p:spPr>
        </p:pic>
        <p:sp>
          <p:nvSpPr>
            <p:cNvPr id="57" name="TextBox 56"/>
            <p:cNvSpPr txBox="1"/>
            <p:nvPr/>
          </p:nvSpPr>
          <p:spPr>
            <a:xfrm>
              <a:off x="7405111" y="3950912"/>
              <a:ext cx="1733533" cy="861135"/>
            </a:xfrm>
            <a:prstGeom prst="rect">
              <a:avLst/>
            </a:prstGeom>
            <a:noFill/>
          </p:spPr>
          <p:txBody>
            <a:bodyPr wrap="square" rtlCol="0">
              <a:spAutoFit/>
            </a:bodyPr>
            <a:lstStyle/>
            <a:p>
              <a:pPr algn="ctr"/>
              <a:r>
                <a:rPr lang="en-US" sz="1867" b="1" dirty="0">
                  <a:solidFill>
                    <a:srgbClr val="4D4D4C"/>
                  </a:solidFill>
                </a:rPr>
                <a:t>VST</a:t>
              </a:r>
            </a:p>
            <a:p>
              <a:pPr algn="ctr"/>
              <a:r>
                <a:rPr lang="en-US" sz="1467" dirty="0">
                  <a:solidFill>
                    <a:srgbClr val="4D4D4C"/>
                  </a:solidFill>
                </a:rPr>
                <a:t>200 MHz BW</a:t>
              </a:r>
              <a:br>
                <a:rPr lang="en-US" sz="1467" dirty="0">
                  <a:solidFill>
                    <a:srgbClr val="4D4D4C"/>
                  </a:solidFill>
                </a:rPr>
              </a:br>
              <a:r>
                <a:rPr lang="en-US" sz="1467" dirty="0">
                  <a:solidFill>
                    <a:srgbClr val="4D4D4C"/>
                  </a:solidFill>
                </a:rPr>
                <a:t>6 GHz Fc</a:t>
              </a:r>
            </a:p>
          </p:txBody>
        </p:sp>
      </p:grpSp>
      <p:grpSp>
        <p:nvGrpSpPr>
          <p:cNvPr id="58" name="Group 57"/>
          <p:cNvGrpSpPr/>
          <p:nvPr/>
        </p:nvGrpSpPr>
        <p:grpSpPr>
          <a:xfrm>
            <a:off x="8189341" y="2068624"/>
            <a:ext cx="1812380" cy="2442843"/>
            <a:chOff x="9329834" y="2019610"/>
            <a:chExt cx="1877674" cy="2530853"/>
          </a:xfrm>
        </p:grpSpPr>
        <p:sp>
          <p:nvSpPr>
            <p:cNvPr id="59" name="Rounded Rectangle 58"/>
            <p:cNvSpPr>
              <a:spLocks noChangeArrowheads="1"/>
            </p:cNvSpPr>
            <p:nvPr/>
          </p:nvSpPr>
          <p:spPr bwMode="auto">
            <a:xfrm>
              <a:off x="9329834" y="2019610"/>
              <a:ext cx="1781004" cy="2334511"/>
            </a:xfrm>
            <a:prstGeom prst="roundRect">
              <a:avLst>
                <a:gd name="adj" fmla="val 4882"/>
              </a:avLst>
            </a:prstGeom>
            <a:solidFill>
              <a:schemeClr val="bg1"/>
            </a:solidFill>
            <a:ln w="9525">
              <a:solidFill>
                <a:schemeClr val="bg1">
                  <a:lumMod val="75000"/>
                </a:schemeClr>
              </a:solidFill>
              <a:round/>
              <a:headEnd/>
              <a:tailEn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585477">
                <a:defRPr/>
              </a:pPr>
              <a:endParaRPr lang="en-US" sz="4267" dirty="0">
                <a:solidFill>
                  <a:srgbClr val="4D4D4C"/>
                </a:solidFill>
              </a:endParaRPr>
            </a:p>
          </p:txBody>
        </p:sp>
        <p:sp>
          <p:nvSpPr>
            <p:cNvPr id="61" name="TextBox 91"/>
            <p:cNvSpPr txBox="1">
              <a:spLocks noChangeArrowheads="1"/>
            </p:cNvSpPr>
            <p:nvPr/>
          </p:nvSpPr>
          <p:spPr bwMode="auto">
            <a:xfrm>
              <a:off x="9329834" y="2158089"/>
              <a:ext cx="1781004" cy="488794"/>
            </a:xfrm>
            <a:prstGeom prst="rect">
              <a:avLst/>
            </a:prstGeom>
            <a:noFill/>
            <a:ln w="9525">
              <a:noFill/>
              <a:miter lim="800000"/>
              <a:headEnd/>
              <a:tailEnd/>
            </a:ln>
          </p:spPr>
          <p:txBody>
            <a:bodyPr wrap="square" lIns="0" tIns="0" rIns="0" bIns="0" anchor="ctr" anchorCtr="1">
              <a:spAutoFit/>
            </a:bodyPr>
            <a:lstStyle/>
            <a:p>
              <a:pPr algn="ctr" defTabSz="584171"/>
              <a:r>
                <a:rPr lang="en-US" sz="1533" dirty="0">
                  <a:solidFill>
                    <a:srgbClr val="4D4D4C"/>
                  </a:solidFill>
                </a:rPr>
                <a:t>High Performance </a:t>
              </a:r>
            </a:p>
            <a:p>
              <a:pPr algn="ctr" defTabSz="584171"/>
              <a:r>
                <a:rPr lang="en-US" sz="1533" dirty="0">
                  <a:solidFill>
                    <a:srgbClr val="4D4D4C"/>
                  </a:solidFill>
                </a:rPr>
                <a:t>VSA</a:t>
              </a:r>
            </a:p>
          </p:txBody>
        </p:sp>
        <p:pic>
          <p:nvPicPr>
            <p:cNvPr id="62" name="Picture 61"/>
            <p:cNvPicPr>
              <a:picLocks noChangeAspect="1"/>
            </p:cNvPicPr>
            <p:nvPr/>
          </p:nvPicPr>
          <p:blipFill>
            <a:blip r:embed="rId5"/>
            <a:stretch>
              <a:fillRect/>
            </a:stretch>
          </p:blipFill>
          <p:spPr>
            <a:xfrm>
              <a:off x="9878309" y="2882520"/>
              <a:ext cx="817347" cy="578732"/>
            </a:xfrm>
            <a:prstGeom prst="rect">
              <a:avLst/>
            </a:prstGeom>
          </p:spPr>
        </p:pic>
        <p:sp>
          <p:nvSpPr>
            <p:cNvPr id="63" name="TextBox 62"/>
            <p:cNvSpPr txBox="1"/>
            <p:nvPr/>
          </p:nvSpPr>
          <p:spPr>
            <a:xfrm>
              <a:off x="9366455" y="3455427"/>
              <a:ext cx="1841053" cy="1095036"/>
            </a:xfrm>
            <a:prstGeom prst="rect">
              <a:avLst/>
            </a:prstGeom>
            <a:noFill/>
          </p:spPr>
          <p:txBody>
            <a:bodyPr wrap="square" rtlCol="0">
              <a:spAutoFit/>
            </a:bodyPr>
            <a:lstStyle/>
            <a:p>
              <a:pPr algn="ctr"/>
              <a:r>
                <a:rPr lang="en-US" sz="1867" b="1" dirty="0">
                  <a:solidFill>
                    <a:srgbClr val="4D4D4C"/>
                  </a:solidFill>
                </a:rPr>
                <a:t>VSA</a:t>
              </a:r>
            </a:p>
            <a:p>
              <a:pPr algn="ctr"/>
              <a:r>
                <a:rPr lang="en-US" sz="1467" dirty="0">
                  <a:solidFill>
                    <a:srgbClr val="4D4D4C"/>
                  </a:solidFill>
                </a:rPr>
                <a:t>765 MHz BW</a:t>
              </a:r>
              <a:br>
                <a:rPr lang="en-US" sz="1467" dirty="0">
                  <a:solidFill>
                    <a:srgbClr val="4D4D4C"/>
                  </a:solidFill>
                </a:rPr>
              </a:br>
              <a:r>
                <a:rPr lang="en-US" sz="1467" dirty="0">
                  <a:solidFill>
                    <a:srgbClr val="4D4D4C"/>
                  </a:solidFill>
                </a:rPr>
                <a:t>26.5 GHz Fc</a:t>
              </a:r>
            </a:p>
            <a:p>
              <a:pPr algn="ctr"/>
              <a:endParaRPr lang="en-US" sz="1467" dirty="0">
                <a:solidFill>
                  <a:srgbClr val="4D4D4C"/>
                </a:solidFill>
              </a:endParaRPr>
            </a:p>
          </p:txBody>
        </p:sp>
      </p:grpSp>
      <p:grpSp>
        <p:nvGrpSpPr>
          <p:cNvPr id="68" name="Group 67"/>
          <p:cNvGrpSpPr/>
          <p:nvPr/>
        </p:nvGrpSpPr>
        <p:grpSpPr>
          <a:xfrm>
            <a:off x="2789147" y="3422886"/>
            <a:ext cx="1719072" cy="2113839"/>
            <a:chOff x="3526220" y="3220632"/>
            <a:chExt cx="1781005" cy="2189994"/>
          </a:xfrm>
        </p:grpSpPr>
        <p:sp>
          <p:nvSpPr>
            <p:cNvPr id="69" name="Rounded Rectangle 68"/>
            <p:cNvSpPr>
              <a:spLocks noChangeArrowheads="1"/>
            </p:cNvSpPr>
            <p:nvPr/>
          </p:nvSpPr>
          <p:spPr bwMode="auto">
            <a:xfrm>
              <a:off x="3526220" y="3220632"/>
              <a:ext cx="1781005" cy="2119447"/>
            </a:xfrm>
            <a:prstGeom prst="roundRect">
              <a:avLst>
                <a:gd name="adj" fmla="val 6157"/>
              </a:avLst>
            </a:prstGeom>
            <a:solidFill>
              <a:schemeClr val="bg1"/>
            </a:solidFill>
            <a:ln w="9525">
              <a:solidFill>
                <a:schemeClr val="bg1">
                  <a:lumMod val="75000"/>
                </a:schemeClr>
              </a:solidFill>
              <a:round/>
              <a:headEnd/>
              <a:tailEn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585477">
                <a:defRPr/>
              </a:pPr>
              <a:endParaRPr lang="en-US" sz="4267" dirty="0">
                <a:solidFill>
                  <a:srgbClr val="4D4D4C"/>
                </a:solidFill>
              </a:endParaRPr>
            </a:p>
          </p:txBody>
        </p:sp>
        <p:sp>
          <p:nvSpPr>
            <p:cNvPr id="71" name="TextBox 91"/>
            <p:cNvSpPr txBox="1">
              <a:spLocks noChangeArrowheads="1"/>
            </p:cNvSpPr>
            <p:nvPr/>
          </p:nvSpPr>
          <p:spPr bwMode="auto">
            <a:xfrm>
              <a:off x="3567165" y="3311799"/>
              <a:ext cx="1699115" cy="488793"/>
            </a:xfrm>
            <a:prstGeom prst="rect">
              <a:avLst/>
            </a:prstGeom>
            <a:noFill/>
            <a:ln w="9525">
              <a:noFill/>
              <a:miter lim="800000"/>
              <a:headEnd/>
              <a:tailEnd/>
            </a:ln>
          </p:spPr>
          <p:txBody>
            <a:bodyPr wrap="square" lIns="0" tIns="0" rIns="0" bIns="0" anchor="ctr" anchorCtr="1">
              <a:spAutoFit/>
            </a:bodyPr>
            <a:lstStyle/>
            <a:p>
              <a:pPr algn="ctr" defTabSz="584171"/>
              <a:r>
                <a:rPr lang="en-US" sz="1533" dirty="0">
                  <a:solidFill>
                    <a:srgbClr val="4D4D4C"/>
                  </a:solidFill>
                </a:rPr>
                <a:t>High Performance</a:t>
              </a:r>
            </a:p>
            <a:p>
              <a:pPr algn="ctr" defTabSz="584171"/>
              <a:r>
                <a:rPr lang="en-US" sz="1533" dirty="0">
                  <a:solidFill>
                    <a:srgbClr val="4D4D4C"/>
                  </a:solidFill>
                </a:rPr>
                <a:t>SDR Prototyping</a:t>
              </a:r>
            </a:p>
          </p:txBody>
        </p:sp>
        <p:pic>
          <p:nvPicPr>
            <p:cNvPr id="72" name="Picture 71" descr="NI 08231307.jpg"/>
            <p:cNvPicPr>
              <a:picLocks noChangeAspect="1"/>
            </p:cNvPicPr>
            <p:nvPr/>
          </p:nvPicPr>
          <p:blipFill>
            <a:blip r:embed="rId6" cstate="print"/>
            <a:srcRect/>
            <a:stretch>
              <a:fillRect/>
            </a:stretch>
          </p:blipFill>
          <p:spPr>
            <a:xfrm>
              <a:off x="3952093" y="4140936"/>
              <a:ext cx="929258" cy="354651"/>
            </a:xfrm>
            <a:prstGeom prst="rect">
              <a:avLst/>
            </a:prstGeom>
          </p:spPr>
        </p:pic>
        <p:sp>
          <p:nvSpPr>
            <p:cNvPr id="73" name="TextBox 72"/>
            <p:cNvSpPr txBox="1"/>
            <p:nvPr/>
          </p:nvSpPr>
          <p:spPr>
            <a:xfrm>
              <a:off x="3620873" y="4549491"/>
              <a:ext cx="1591699" cy="861135"/>
            </a:xfrm>
            <a:prstGeom prst="rect">
              <a:avLst/>
            </a:prstGeom>
            <a:noFill/>
          </p:spPr>
          <p:txBody>
            <a:bodyPr wrap="square" rtlCol="0">
              <a:spAutoFit/>
            </a:bodyPr>
            <a:lstStyle/>
            <a:p>
              <a:pPr algn="ctr"/>
              <a:r>
                <a:rPr lang="en-US" sz="1867" b="1" dirty="0">
                  <a:solidFill>
                    <a:srgbClr val="4D4D4C"/>
                  </a:solidFill>
                </a:rPr>
                <a:t>USRP RIO</a:t>
              </a:r>
            </a:p>
            <a:p>
              <a:pPr algn="ctr"/>
              <a:r>
                <a:rPr lang="en-US" sz="1467" dirty="0">
                  <a:solidFill>
                    <a:srgbClr val="4D4D4C"/>
                  </a:solidFill>
                </a:rPr>
                <a:t>160 MHz BW</a:t>
              </a:r>
              <a:br>
                <a:rPr lang="en-US" sz="1467" dirty="0">
                  <a:solidFill>
                    <a:srgbClr val="4D4D4C"/>
                  </a:solidFill>
                </a:rPr>
              </a:br>
              <a:r>
                <a:rPr lang="en-US" sz="1467" dirty="0">
                  <a:solidFill>
                    <a:srgbClr val="4D4D4C"/>
                  </a:solidFill>
                </a:rPr>
                <a:t>6 GHz Fc</a:t>
              </a:r>
            </a:p>
          </p:txBody>
        </p:sp>
      </p:grpSp>
      <p:grpSp>
        <p:nvGrpSpPr>
          <p:cNvPr id="74" name="Group 73"/>
          <p:cNvGrpSpPr/>
          <p:nvPr/>
        </p:nvGrpSpPr>
        <p:grpSpPr>
          <a:xfrm>
            <a:off x="990908" y="3648413"/>
            <a:ext cx="1726281" cy="2060069"/>
            <a:chOff x="1439384" y="3467940"/>
            <a:chExt cx="1788474" cy="2134286"/>
          </a:xfrm>
        </p:grpSpPr>
        <p:sp>
          <p:nvSpPr>
            <p:cNvPr id="75" name="Rounded Rectangle 74"/>
            <p:cNvSpPr>
              <a:spLocks noChangeArrowheads="1"/>
            </p:cNvSpPr>
            <p:nvPr/>
          </p:nvSpPr>
          <p:spPr bwMode="auto">
            <a:xfrm>
              <a:off x="1440910" y="3467940"/>
              <a:ext cx="1786948" cy="2119446"/>
            </a:xfrm>
            <a:prstGeom prst="roundRect">
              <a:avLst>
                <a:gd name="adj" fmla="val 6157"/>
              </a:avLst>
            </a:prstGeom>
            <a:solidFill>
              <a:schemeClr val="bg1"/>
            </a:solidFill>
            <a:ln w="9525">
              <a:solidFill>
                <a:schemeClr val="bg1">
                  <a:lumMod val="75000"/>
                </a:schemeClr>
              </a:solidFill>
              <a:round/>
              <a:headEnd/>
              <a:tailEn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585477">
                <a:defRPr/>
              </a:pPr>
              <a:endParaRPr lang="en-US" sz="4267" dirty="0">
                <a:solidFill>
                  <a:srgbClr val="4D4D4C"/>
                </a:solidFill>
              </a:endParaRPr>
            </a:p>
          </p:txBody>
        </p:sp>
        <p:sp>
          <p:nvSpPr>
            <p:cNvPr id="77" name="TextBox 91"/>
            <p:cNvSpPr txBox="1">
              <a:spLocks noChangeArrowheads="1"/>
            </p:cNvSpPr>
            <p:nvPr/>
          </p:nvSpPr>
          <p:spPr bwMode="auto">
            <a:xfrm>
              <a:off x="1522135" y="3525402"/>
              <a:ext cx="1624500" cy="488793"/>
            </a:xfrm>
            <a:prstGeom prst="rect">
              <a:avLst/>
            </a:prstGeom>
            <a:noFill/>
            <a:ln w="9525">
              <a:noFill/>
              <a:miter lim="800000"/>
              <a:headEnd/>
              <a:tailEnd/>
            </a:ln>
          </p:spPr>
          <p:txBody>
            <a:bodyPr wrap="square" lIns="0" tIns="0" rIns="0" bIns="0" anchor="ctr" anchorCtr="1">
              <a:spAutoFit/>
            </a:bodyPr>
            <a:lstStyle/>
            <a:p>
              <a:pPr algn="ctr" defTabSz="584171"/>
              <a:r>
                <a:rPr lang="en-US" sz="1533" dirty="0">
                  <a:solidFill>
                    <a:srgbClr val="4D4D4C"/>
                  </a:solidFill>
                </a:rPr>
                <a:t>Host Based</a:t>
              </a:r>
            </a:p>
            <a:p>
              <a:pPr algn="ctr" defTabSz="584171"/>
              <a:r>
                <a:rPr lang="en-US" sz="1533" dirty="0">
                  <a:solidFill>
                    <a:srgbClr val="4D4D4C"/>
                  </a:solidFill>
                </a:rPr>
                <a:t>SDR Prototyping</a:t>
              </a:r>
            </a:p>
          </p:txBody>
        </p:sp>
        <p:pic>
          <p:nvPicPr>
            <p:cNvPr id="78" name="Picture 2"/>
            <p:cNvPicPr>
              <a:picLocks noChangeAspect="1" noChangeArrowheads="1"/>
            </p:cNvPicPr>
            <p:nvPr/>
          </p:nvPicPr>
          <p:blipFill>
            <a:blip r:embed="rId7" cstate="screen"/>
            <a:srcRect/>
            <a:stretch>
              <a:fillRect/>
            </a:stretch>
          </p:blipFill>
          <p:spPr bwMode="auto">
            <a:xfrm>
              <a:off x="2015648" y="4354640"/>
              <a:ext cx="637472" cy="303101"/>
            </a:xfrm>
            <a:prstGeom prst="rect">
              <a:avLst/>
            </a:prstGeom>
            <a:noFill/>
            <a:ln w="9525">
              <a:noFill/>
              <a:miter lim="800000"/>
              <a:headEnd/>
              <a:tailEnd/>
            </a:ln>
          </p:spPr>
        </p:pic>
        <p:sp>
          <p:nvSpPr>
            <p:cNvPr id="79" name="Rectangle 78"/>
            <p:cNvSpPr/>
            <p:nvPr/>
          </p:nvSpPr>
          <p:spPr>
            <a:xfrm>
              <a:off x="1439384" y="4783674"/>
              <a:ext cx="1788474" cy="818552"/>
            </a:xfrm>
            <a:prstGeom prst="rect">
              <a:avLst/>
            </a:prstGeom>
          </p:spPr>
          <p:txBody>
            <a:bodyPr wrap="square">
              <a:spAutoFit/>
            </a:bodyPr>
            <a:lstStyle/>
            <a:p>
              <a:pPr algn="ctr"/>
              <a:r>
                <a:rPr lang="en-US" sz="1600" b="1" dirty="0">
                  <a:solidFill>
                    <a:srgbClr val="4D4D4C"/>
                  </a:solidFill>
                </a:rPr>
                <a:t>USRP</a:t>
              </a:r>
              <a:br>
                <a:rPr lang="en-US" sz="1600" b="1" dirty="0">
                  <a:solidFill>
                    <a:srgbClr val="4D4D4C"/>
                  </a:solidFill>
                </a:rPr>
              </a:br>
              <a:r>
                <a:rPr lang="en-US" sz="1467" dirty="0">
                  <a:solidFill>
                    <a:srgbClr val="4D4D4C"/>
                  </a:solidFill>
                </a:rPr>
                <a:t>20 MHz BW</a:t>
              </a:r>
              <a:br>
                <a:rPr lang="en-US" sz="1467" dirty="0">
                  <a:solidFill>
                    <a:srgbClr val="4D4D4C"/>
                  </a:solidFill>
                </a:rPr>
              </a:br>
              <a:r>
                <a:rPr lang="en-US" sz="1467" dirty="0">
                  <a:solidFill>
                    <a:srgbClr val="4D4D4C"/>
                  </a:solidFill>
                </a:rPr>
                <a:t>6 GHz Fc</a:t>
              </a:r>
            </a:p>
          </p:txBody>
        </p:sp>
      </p:grpSp>
      <p:grpSp>
        <p:nvGrpSpPr>
          <p:cNvPr id="2" name="Group 1"/>
          <p:cNvGrpSpPr/>
          <p:nvPr/>
        </p:nvGrpSpPr>
        <p:grpSpPr>
          <a:xfrm>
            <a:off x="9963096" y="1428992"/>
            <a:ext cx="1744792" cy="2253329"/>
            <a:chOff x="8297827" y="1071743"/>
            <a:chExt cx="1308594" cy="1689997"/>
          </a:xfrm>
        </p:grpSpPr>
        <p:grpSp>
          <p:nvGrpSpPr>
            <p:cNvPr id="33" name="Group 32"/>
            <p:cNvGrpSpPr/>
            <p:nvPr/>
          </p:nvGrpSpPr>
          <p:grpSpPr>
            <a:xfrm>
              <a:off x="8307715" y="1071743"/>
              <a:ext cx="1298706" cy="1689997"/>
              <a:chOff x="9329834" y="2057697"/>
              <a:chExt cx="1793992" cy="2334511"/>
            </a:xfrm>
          </p:grpSpPr>
          <p:sp>
            <p:nvSpPr>
              <p:cNvPr id="34" name="Rounded Rectangle 33"/>
              <p:cNvSpPr>
                <a:spLocks noChangeArrowheads="1"/>
              </p:cNvSpPr>
              <p:nvPr/>
            </p:nvSpPr>
            <p:spPr bwMode="auto">
              <a:xfrm>
                <a:off x="9329834" y="2057697"/>
                <a:ext cx="1781004" cy="2334511"/>
              </a:xfrm>
              <a:prstGeom prst="roundRect">
                <a:avLst>
                  <a:gd name="adj" fmla="val 4882"/>
                </a:avLst>
              </a:prstGeom>
              <a:solidFill>
                <a:schemeClr val="bg1"/>
              </a:solidFill>
              <a:ln w="9525">
                <a:solidFill>
                  <a:schemeClr val="bg1">
                    <a:lumMod val="75000"/>
                  </a:schemeClr>
                </a:solidFill>
                <a:round/>
                <a:headEnd/>
                <a:tailEn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585477">
                  <a:defRPr/>
                </a:pPr>
                <a:endParaRPr lang="en-US" sz="4267" dirty="0">
                  <a:solidFill>
                    <a:srgbClr val="4D4D4C"/>
                  </a:solidFill>
                </a:endParaRPr>
              </a:p>
            </p:txBody>
          </p:sp>
          <p:sp>
            <p:nvSpPr>
              <p:cNvPr id="35" name="TextBox 91"/>
              <p:cNvSpPr txBox="1">
                <a:spLocks noChangeArrowheads="1"/>
              </p:cNvSpPr>
              <p:nvPr/>
            </p:nvSpPr>
            <p:spPr bwMode="auto">
              <a:xfrm>
                <a:off x="9329834" y="2158089"/>
                <a:ext cx="1781004" cy="488794"/>
              </a:xfrm>
              <a:prstGeom prst="rect">
                <a:avLst/>
              </a:prstGeom>
              <a:noFill/>
              <a:ln w="9525">
                <a:noFill/>
                <a:miter lim="800000"/>
                <a:headEnd/>
                <a:tailEnd/>
              </a:ln>
            </p:spPr>
            <p:txBody>
              <a:bodyPr wrap="square" lIns="0" tIns="0" rIns="0" bIns="0" anchor="ctr" anchorCtr="1">
                <a:spAutoFit/>
              </a:bodyPr>
              <a:lstStyle/>
              <a:p>
                <a:pPr algn="ctr" defTabSz="584171"/>
                <a:r>
                  <a:rPr lang="en-US" sz="1533" dirty="0" err="1">
                    <a:solidFill>
                      <a:srgbClr val="4D4D4C"/>
                    </a:solidFill>
                  </a:rPr>
                  <a:t>mmWave</a:t>
                </a:r>
                <a:r>
                  <a:rPr lang="en-US" sz="1533" dirty="0">
                    <a:solidFill>
                      <a:srgbClr val="4D4D4C"/>
                    </a:solidFill>
                  </a:rPr>
                  <a:t> Transceiver</a:t>
                </a:r>
              </a:p>
            </p:txBody>
          </p:sp>
          <p:sp>
            <p:nvSpPr>
              <p:cNvPr id="37" name="TextBox 36"/>
              <p:cNvSpPr txBox="1"/>
              <p:nvPr/>
            </p:nvSpPr>
            <p:spPr>
              <a:xfrm>
                <a:off x="9356972" y="3455426"/>
                <a:ext cx="1766854" cy="861136"/>
              </a:xfrm>
              <a:prstGeom prst="rect">
                <a:avLst/>
              </a:prstGeom>
              <a:noFill/>
            </p:spPr>
            <p:txBody>
              <a:bodyPr wrap="square" rtlCol="0">
                <a:spAutoFit/>
              </a:bodyPr>
              <a:lstStyle/>
              <a:p>
                <a:pPr algn="ctr"/>
                <a:r>
                  <a:rPr lang="en-US" sz="1867" b="1" dirty="0" err="1">
                    <a:solidFill>
                      <a:srgbClr val="4D4D4C"/>
                    </a:solidFill>
                  </a:rPr>
                  <a:t>mmWave</a:t>
                </a:r>
                <a:endParaRPr lang="en-US" sz="1867" b="1" dirty="0">
                  <a:solidFill>
                    <a:srgbClr val="4D4D4C"/>
                  </a:solidFill>
                </a:endParaRPr>
              </a:p>
              <a:p>
                <a:pPr algn="ctr"/>
                <a:r>
                  <a:rPr lang="en-US" sz="1467" dirty="0">
                    <a:solidFill>
                      <a:srgbClr val="4D4D4C"/>
                    </a:solidFill>
                  </a:rPr>
                  <a:t>2 GHz BW</a:t>
                </a:r>
                <a:br>
                  <a:rPr lang="en-US" sz="1467" dirty="0">
                    <a:solidFill>
                      <a:srgbClr val="4D4D4C"/>
                    </a:solidFill>
                  </a:rPr>
                </a:br>
                <a:r>
                  <a:rPr lang="en-US" sz="1467" dirty="0">
                    <a:solidFill>
                      <a:srgbClr val="4D4D4C"/>
                    </a:solidFill>
                  </a:rPr>
                  <a:t>76 GHz Fc</a:t>
                </a:r>
              </a:p>
            </p:txBody>
          </p:sp>
        </p:grpSp>
        <p:pic>
          <p:nvPicPr>
            <p:cNvPr id="38" name="Picture 3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93" t="23075" r="8276" b="27046"/>
            <a:stretch/>
          </p:blipFill>
          <p:spPr bwMode="auto">
            <a:xfrm>
              <a:off x="8297827" y="1628285"/>
              <a:ext cx="1284338" cy="386202"/>
            </a:xfrm>
            <a:prstGeom prst="rect">
              <a:avLst/>
            </a:prstGeom>
            <a:noFill/>
            <a:ln w="9525">
              <a:noFill/>
              <a:miter lim="800000"/>
              <a:headEnd/>
              <a:tailEnd/>
            </a:ln>
            <a:effectLst/>
          </p:spPr>
        </p:pic>
      </p:grpSp>
      <p:sp>
        <p:nvSpPr>
          <p:cNvPr id="39" name="TextBox 38"/>
          <p:cNvSpPr txBox="1"/>
          <p:nvPr/>
        </p:nvSpPr>
        <p:spPr>
          <a:xfrm>
            <a:off x="7864756" y="4489316"/>
            <a:ext cx="2496896" cy="769634"/>
          </a:xfrm>
          <a:prstGeom prst="rect">
            <a:avLst/>
          </a:prstGeom>
          <a:noFill/>
        </p:spPr>
        <p:txBody>
          <a:bodyPr wrap="square" rtlCol="0">
            <a:spAutoFit/>
          </a:bodyPr>
          <a:lstStyle/>
          <a:p>
            <a:pPr algn="ctr"/>
            <a:r>
              <a:rPr lang="en-US" sz="1467" dirty="0">
                <a:solidFill>
                  <a:srgbClr val="4D4D4C"/>
                </a:solidFill>
              </a:rPr>
              <a:t>Maximum </a:t>
            </a:r>
            <a:r>
              <a:rPr lang="en-US" sz="1467">
                <a:solidFill>
                  <a:srgbClr val="4D4D4C"/>
                </a:solidFill>
              </a:rPr>
              <a:t>SFDR </a:t>
            </a:r>
            <a:br>
              <a:rPr lang="en-US" sz="1467">
                <a:solidFill>
                  <a:srgbClr val="4D4D4C"/>
                </a:solidFill>
              </a:rPr>
            </a:br>
            <a:r>
              <a:rPr lang="en-US" sz="1467">
                <a:solidFill>
                  <a:srgbClr val="4D4D4C"/>
                </a:solidFill>
              </a:rPr>
              <a:t>of </a:t>
            </a:r>
            <a:r>
              <a:rPr lang="en-US" sz="1467" dirty="0">
                <a:solidFill>
                  <a:srgbClr val="4D4D4C"/>
                </a:solidFill>
              </a:rPr>
              <a:t>117 dB </a:t>
            </a:r>
          </a:p>
          <a:p>
            <a:pPr algn="ctr"/>
            <a:r>
              <a:rPr lang="en-US" sz="1467" dirty="0">
                <a:solidFill>
                  <a:srgbClr val="4D4D4C"/>
                </a:solidFill>
              </a:rPr>
              <a:t>(1 Hz BW) at 20 GHz</a:t>
            </a:r>
          </a:p>
        </p:txBody>
      </p:sp>
    </p:spTree>
    <p:extLst>
      <p:ext uri="{BB962C8B-B14F-4D97-AF65-F5344CB8AC3E}">
        <p14:creationId xmlns:p14="http://schemas.microsoft.com/office/powerpoint/2010/main" val="207583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1" y="1262200"/>
            <a:ext cx="12191999" cy="202807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smtClean="0"/>
              <a:t>Benefits of </a:t>
            </a:r>
            <a:r>
              <a:rPr lang="en-US" dirty="0" err="1" smtClean="0"/>
              <a:t>LabVIEW</a:t>
            </a:r>
            <a:r>
              <a:rPr lang="en-US" dirty="0" smtClean="0"/>
              <a:t> for Spectrum Monitoring</a:t>
            </a:r>
            <a:endParaRPr lang="en-US" dirty="0"/>
          </a:p>
        </p:txBody>
      </p:sp>
      <p:grpSp>
        <p:nvGrpSpPr>
          <p:cNvPr id="30" name="Group 29"/>
          <p:cNvGrpSpPr/>
          <p:nvPr/>
        </p:nvGrpSpPr>
        <p:grpSpPr>
          <a:xfrm>
            <a:off x="2498184" y="1257696"/>
            <a:ext cx="7199789" cy="1965608"/>
            <a:chOff x="1232431" y="2473842"/>
            <a:chExt cx="9138784" cy="2307143"/>
          </a:xfrm>
        </p:grpSpPr>
        <p:pic>
          <p:nvPicPr>
            <p:cNvPr id="31" name="Picture 30"/>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298712" y="3784993"/>
              <a:ext cx="995992" cy="995992"/>
            </a:xfrm>
            <a:prstGeom prst="rect">
              <a:avLst/>
            </a:prstGeom>
          </p:spPr>
        </p:pic>
        <p:grpSp>
          <p:nvGrpSpPr>
            <p:cNvPr id="32" name="Group 31"/>
            <p:cNvGrpSpPr/>
            <p:nvPr/>
          </p:nvGrpSpPr>
          <p:grpSpPr>
            <a:xfrm>
              <a:off x="4946819" y="2621168"/>
              <a:ext cx="2127191" cy="2148347"/>
              <a:chOff x="3334416" y="1823703"/>
              <a:chExt cx="1812792" cy="1856479"/>
            </a:xfrm>
          </p:grpSpPr>
          <p:pic>
            <p:nvPicPr>
              <p:cNvPr id="83" name="Picture 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4416" y="1823703"/>
                <a:ext cx="883870" cy="883870"/>
              </a:xfrm>
              <a:prstGeom prst="rect">
                <a:avLst/>
              </a:prstGeom>
            </p:spPr>
          </p:pic>
          <p:pic>
            <p:nvPicPr>
              <p:cNvPr id="84" name="Picture 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3338" y="1824127"/>
                <a:ext cx="883870" cy="883870"/>
              </a:xfrm>
              <a:prstGeom prst="rect">
                <a:avLst/>
              </a:prstGeom>
            </p:spPr>
          </p:pic>
          <p:pic>
            <p:nvPicPr>
              <p:cNvPr id="85" name="Picture 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4416" y="2779609"/>
                <a:ext cx="883870" cy="883870"/>
              </a:xfrm>
              <a:prstGeom prst="rect">
                <a:avLst/>
              </a:prstGeom>
            </p:spPr>
          </p:pic>
          <p:pic>
            <p:nvPicPr>
              <p:cNvPr id="86" name="Picture 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3338" y="2796312"/>
                <a:ext cx="883870" cy="883870"/>
              </a:xfrm>
              <a:prstGeom prst="rect">
                <a:avLst/>
              </a:prstGeom>
            </p:spPr>
          </p:pic>
          <p:sp>
            <p:nvSpPr>
              <p:cNvPr id="87" name="TextBox 86"/>
              <p:cNvSpPr txBox="1"/>
              <p:nvPr/>
            </p:nvSpPr>
            <p:spPr>
              <a:xfrm>
                <a:off x="3547751" y="2031557"/>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CPU</a:t>
                </a:r>
              </a:p>
            </p:txBody>
          </p:sp>
          <p:sp>
            <p:nvSpPr>
              <p:cNvPr id="88" name="TextBox 87"/>
              <p:cNvSpPr txBox="1"/>
              <p:nvPr/>
            </p:nvSpPr>
            <p:spPr>
              <a:xfrm>
                <a:off x="4471695" y="2031557"/>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GPU</a:t>
                </a:r>
              </a:p>
            </p:txBody>
          </p:sp>
          <p:sp>
            <p:nvSpPr>
              <p:cNvPr id="89" name="TextBox 88"/>
              <p:cNvSpPr txBox="1"/>
              <p:nvPr/>
            </p:nvSpPr>
            <p:spPr>
              <a:xfrm>
                <a:off x="3547751" y="2994274"/>
                <a:ext cx="457200" cy="457200"/>
              </a:xfrm>
              <a:prstGeom prst="rect">
                <a:avLst/>
              </a:prstGeom>
              <a:solidFill>
                <a:schemeClr val="tx1"/>
              </a:solidFill>
            </p:spPr>
            <p:txBody>
              <a:bodyPr wrap="none" rtlCol="0" anchor="ctr" anchorCtr="0">
                <a:noAutofit/>
              </a:bodyPr>
              <a:lstStyle/>
              <a:p>
                <a:pPr algn="ctr"/>
                <a:r>
                  <a:rPr lang="en-US" sz="1067">
                    <a:solidFill>
                      <a:schemeClr val="bg1"/>
                    </a:solidFill>
                  </a:rPr>
                  <a:t>FPGA</a:t>
                </a:r>
                <a:endParaRPr lang="en-US" sz="1067" dirty="0">
                  <a:solidFill>
                    <a:schemeClr val="bg1"/>
                  </a:solidFill>
                </a:endParaRPr>
              </a:p>
            </p:txBody>
          </p:sp>
          <p:sp>
            <p:nvSpPr>
              <p:cNvPr id="90" name="TextBox 89"/>
              <p:cNvSpPr txBox="1"/>
              <p:nvPr/>
            </p:nvSpPr>
            <p:spPr>
              <a:xfrm>
                <a:off x="4471695" y="3008306"/>
                <a:ext cx="457200" cy="457200"/>
              </a:xfrm>
              <a:prstGeom prst="rect">
                <a:avLst/>
              </a:prstGeom>
              <a:solidFill>
                <a:schemeClr val="tx1"/>
              </a:solidFill>
            </p:spPr>
            <p:txBody>
              <a:bodyPr wrap="none" rtlCol="0" anchor="ctr" anchorCtr="0">
                <a:noAutofit/>
              </a:bodyPr>
              <a:lstStyle/>
              <a:p>
                <a:pPr algn="ctr"/>
                <a:r>
                  <a:rPr lang="en-US" sz="1067" dirty="0">
                    <a:solidFill>
                      <a:schemeClr val="bg1"/>
                    </a:solidFill>
                  </a:rPr>
                  <a:t>DSP</a:t>
                </a:r>
              </a:p>
            </p:txBody>
          </p:sp>
        </p:grpSp>
        <p:cxnSp>
          <p:nvCxnSpPr>
            <p:cNvPr id="34" name="Straight Connector 33"/>
            <p:cNvCxnSpPr/>
            <p:nvPr/>
          </p:nvCxnSpPr>
          <p:spPr>
            <a:xfrm flipH="1">
              <a:off x="3351194" y="3717040"/>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1232431" y="2621169"/>
              <a:ext cx="1534168" cy="1884569"/>
              <a:chOff x="715053" y="1846608"/>
              <a:chExt cx="1276671" cy="1916774"/>
            </a:xfrm>
          </p:grpSpPr>
          <p:grpSp>
            <p:nvGrpSpPr>
              <p:cNvPr id="49" name="Group 48"/>
              <p:cNvGrpSpPr/>
              <p:nvPr/>
            </p:nvGrpSpPr>
            <p:grpSpPr>
              <a:xfrm>
                <a:off x="715053" y="1846608"/>
                <a:ext cx="1264822" cy="899089"/>
                <a:chOff x="802517" y="2345043"/>
                <a:chExt cx="2219774" cy="1550098"/>
              </a:xfrm>
            </p:grpSpPr>
            <p:grpSp>
              <p:nvGrpSpPr>
                <p:cNvPr id="67" name="Group 66"/>
                <p:cNvGrpSpPr/>
                <p:nvPr/>
              </p:nvGrpSpPr>
              <p:grpSpPr>
                <a:xfrm>
                  <a:off x="802517" y="2345043"/>
                  <a:ext cx="1015414" cy="692693"/>
                  <a:chOff x="1401784" y="2605199"/>
                  <a:chExt cx="1015414" cy="692693"/>
                </a:xfrm>
              </p:grpSpPr>
              <p:sp>
                <p:nvSpPr>
                  <p:cNvPr id="80" name="Rectangle 79"/>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81" name="Triangle 80"/>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82" name="Elbow Connector 81"/>
                  <p:cNvCxnSpPr>
                    <a:endCxn id="32"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2006877" y="2345043"/>
                  <a:ext cx="1015414" cy="692693"/>
                  <a:chOff x="1401784" y="2605199"/>
                  <a:chExt cx="1015414" cy="692693"/>
                </a:xfrm>
              </p:grpSpPr>
              <p:sp>
                <p:nvSpPr>
                  <p:cNvPr id="77" name="Rectangle 76"/>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78" name="Triangle 77"/>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9" name="Elbow Connector 78"/>
                  <p:cNvCxnSpPr>
                    <a:stCxn id="55" idx="0"/>
                    <a:endCxn id="54"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802517" y="3202448"/>
                  <a:ext cx="1015414" cy="692693"/>
                  <a:chOff x="1401784" y="2605199"/>
                  <a:chExt cx="1015414" cy="692693"/>
                </a:xfrm>
              </p:grpSpPr>
              <p:sp>
                <p:nvSpPr>
                  <p:cNvPr id="74" name="Rectangle 7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75" name="Triangle 74"/>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6" name="Elbow Connector 75"/>
                  <p:cNvCxnSpPr>
                    <a:endCxn id="75" idx="1"/>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2006877" y="3202448"/>
                  <a:ext cx="1015414" cy="692693"/>
                  <a:chOff x="1401784" y="2605199"/>
                  <a:chExt cx="1015414" cy="692693"/>
                </a:xfrm>
              </p:grpSpPr>
              <p:sp>
                <p:nvSpPr>
                  <p:cNvPr id="71" name="Rectangle 70"/>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72" name="Triangle 71"/>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73" name="Elbow Connector 72"/>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726902" y="2864293"/>
                <a:ext cx="1264822" cy="899089"/>
                <a:chOff x="802517" y="2345043"/>
                <a:chExt cx="2219774" cy="1550098"/>
              </a:xfrm>
            </p:grpSpPr>
            <p:grpSp>
              <p:nvGrpSpPr>
                <p:cNvPr id="51" name="Group 50"/>
                <p:cNvGrpSpPr/>
                <p:nvPr/>
              </p:nvGrpSpPr>
              <p:grpSpPr>
                <a:xfrm>
                  <a:off x="802517" y="2345043"/>
                  <a:ext cx="1015414" cy="692693"/>
                  <a:chOff x="1401784" y="2605199"/>
                  <a:chExt cx="1015414" cy="692693"/>
                </a:xfrm>
              </p:grpSpPr>
              <p:sp>
                <p:nvSpPr>
                  <p:cNvPr id="64" name="Rectangle 63"/>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65" name="Triangle 64"/>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6" name="Elbow Connector 65"/>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006877" y="2345043"/>
                  <a:ext cx="1015414" cy="692693"/>
                  <a:chOff x="1401784" y="2605199"/>
                  <a:chExt cx="1015414" cy="692693"/>
                </a:xfrm>
              </p:grpSpPr>
              <p:sp>
                <p:nvSpPr>
                  <p:cNvPr id="61" name="Rectangle 60"/>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62" name="Triangle 61"/>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3" name="Elbow Connector 62"/>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802517" y="3202448"/>
                  <a:ext cx="1015414" cy="692693"/>
                  <a:chOff x="1401784" y="2605199"/>
                  <a:chExt cx="1015414" cy="692693"/>
                </a:xfrm>
              </p:grpSpPr>
              <p:sp>
                <p:nvSpPr>
                  <p:cNvPr id="58" name="Rectangle 57"/>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err="1"/>
                      <a:t>Tx</a:t>
                    </a:r>
                    <a:endParaRPr lang="en-US" sz="1467" dirty="0"/>
                  </a:p>
                </p:txBody>
              </p:sp>
              <p:sp>
                <p:nvSpPr>
                  <p:cNvPr id="59" name="Triangle 58"/>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60" name="Elbow Connector 59"/>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006877" y="3202448"/>
                  <a:ext cx="1015414" cy="692693"/>
                  <a:chOff x="1401784" y="2605199"/>
                  <a:chExt cx="1015414" cy="692693"/>
                </a:xfrm>
              </p:grpSpPr>
              <p:sp>
                <p:nvSpPr>
                  <p:cNvPr id="55" name="Rectangle 54"/>
                  <p:cNvSpPr/>
                  <p:nvPr/>
                </p:nvSpPr>
                <p:spPr>
                  <a:xfrm>
                    <a:off x="1868558" y="2804911"/>
                    <a:ext cx="548640" cy="492981"/>
                  </a:xfrm>
                  <a:prstGeom prst="rect">
                    <a:avLst/>
                  </a:prstGeom>
                  <a:solidFill>
                    <a:schemeClr val="tx1"/>
                  </a:solidFill>
                  <a:ln>
                    <a:solidFill>
                      <a:schemeClr val="tx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67" dirty="0"/>
                      <a:t>Rx</a:t>
                    </a:r>
                  </a:p>
                </p:txBody>
              </p:sp>
              <p:sp>
                <p:nvSpPr>
                  <p:cNvPr id="56" name="Triangle 55"/>
                  <p:cNvSpPr/>
                  <p:nvPr/>
                </p:nvSpPr>
                <p:spPr>
                  <a:xfrm flipV="1">
                    <a:off x="1401784" y="2605199"/>
                    <a:ext cx="393093" cy="286246"/>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cxnSp>
                <p:nvCxnSpPr>
                  <p:cNvPr id="57" name="Elbow Connector 56"/>
                  <p:cNvCxnSpPr/>
                  <p:nvPr/>
                </p:nvCxnSpPr>
                <p:spPr>
                  <a:xfrm rot="16200000" flipH="1">
                    <a:off x="1653466" y="2836309"/>
                    <a:ext cx="159957" cy="270227"/>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40" name="Straight Connector 39"/>
            <p:cNvCxnSpPr/>
            <p:nvPr/>
          </p:nvCxnSpPr>
          <p:spPr>
            <a:xfrm flipH="1">
              <a:off x="7622246" y="3702231"/>
              <a:ext cx="893345" cy="2285"/>
            </a:xfrm>
            <a:prstGeom prst="line">
              <a:avLst/>
            </a:prstGeom>
            <a:ln w="635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5"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328956" y="2473842"/>
              <a:ext cx="1042259" cy="1304793"/>
            </a:xfrm>
            <a:prstGeom prst="rect">
              <a:avLst/>
            </a:prstGeom>
          </p:spPr>
        </p:pic>
      </p:grpSp>
      <p:grpSp>
        <p:nvGrpSpPr>
          <p:cNvPr id="4" name="Group 3"/>
          <p:cNvGrpSpPr/>
          <p:nvPr/>
        </p:nvGrpSpPr>
        <p:grpSpPr>
          <a:xfrm>
            <a:off x="736380" y="3587090"/>
            <a:ext cx="3267003" cy="2141909"/>
            <a:chOff x="5843179" y="3415778"/>
            <a:chExt cx="3330480" cy="2541976"/>
          </a:xfrm>
        </p:grpSpPr>
        <p:sp>
          <p:nvSpPr>
            <p:cNvPr id="92" name="Rounded Rectangle 91"/>
            <p:cNvSpPr/>
            <p:nvPr/>
          </p:nvSpPr>
          <p:spPr>
            <a:xfrm>
              <a:off x="5843179" y="3415778"/>
              <a:ext cx="3330480" cy="2541976"/>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8" name="TextBox 7"/>
            <p:cNvSpPr txBox="1"/>
            <p:nvPr/>
          </p:nvSpPr>
          <p:spPr>
            <a:xfrm>
              <a:off x="5843179" y="3497305"/>
              <a:ext cx="3330480" cy="2447264"/>
            </a:xfrm>
            <a:prstGeom prst="rect">
              <a:avLst/>
            </a:prstGeom>
            <a:noFill/>
          </p:spPr>
          <p:txBody>
            <a:bodyPr wrap="square" rtlCol="0">
              <a:spAutoFit/>
            </a:bodyPr>
            <a:lstStyle/>
            <a:p>
              <a:pPr marL="285750" indent="-285750">
                <a:buFont typeface="Arial" charset="0"/>
                <a:buChar char="•"/>
              </a:pPr>
              <a:r>
                <a:rPr lang="en-US" sz="1600" dirty="0" smtClean="0"/>
                <a:t>Get up and running quickly with broad range of example programs</a:t>
              </a:r>
            </a:p>
            <a:p>
              <a:pPr marL="285750" indent="-285750">
                <a:buFont typeface="Arial" charset="0"/>
                <a:buChar char="•"/>
              </a:pPr>
              <a:r>
                <a:rPr lang="en-US" sz="1600" dirty="0" smtClean="0"/>
                <a:t>Maximize hardware performance </a:t>
              </a:r>
              <a:r>
                <a:rPr lang="en-US" sz="1600" smtClean="0"/>
                <a:t>with advanced </a:t>
              </a:r>
              <a:r>
                <a:rPr lang="en-US" sz="1600" dirty="0" smtClean="0"/>
                <a:t>driver API’s</a:t>
              </a:r>
            </a:p>
            <a:p>
              <a:pPr marL="285750" indent="-285750">
                <a:buFont typeface="Arial" charset="0"/>
                <a:buChar char="•"/>
              </a:pPr>
              <a:r>
                <a:rPr lang="en-US" sz="1600" dirty="0" smtClean="0"/>
                <a:t>Wide range of receivers w/ user-programmable FPGAs</a:t>
              </a:r>
              <a:endParaRPr lang="en-US" sz="1600" dirty="0"/>
            </a:p>
          </p:txBody>
        </p:sp>
      </p:grpSp>
      <p:pic>
        <p:nvPicPr>
          <p:cNvPr id="98" name="Picture 97"/>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62139" y="174964"/>
            <a:ext cx="777600" cy="671564"/>
          </a:xfrm>
          <a:prstGeom prst="rect">
            <a:avLst/>
          </a:prstGeom>
        </p:spPr>
      </p:pic>
      <p:grpSp>
        <p:nvGrpSpPr>
          <p:cNvPr id="101" name="Group 100"/>
          <p:cNvGrpSpPr/>
          <p:nvPr/>
        </p:nvGrpSpPr>
        <p:grpSpPr>
          <a:xfrm>
            <a:off x="4490578" y="3587090"/>
            <a:ext cx="3267003" cy="2141907"/>
            <a:chOff x="5843179" y="3415778"/>
            <a:chExt cx="3330480" cy="2541974"/>
          </a:xfrm>
        </p:grpSpPr>
        <p:sp>
          <p:nvSpPr>
            <p:cNvPr id="102" name="Rounded Rectangle 101"/>
            <p:cNvSpPr/>
            <p:nvPr/>
          </p:nvSpPr>
          <p:spPr>
            <a:xfrm>
              <a:off x="5843179" y="3415778"/>
              <a:ext cx="3330480" cy="2541974"/>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103" name="TextBox 102"/>
            <p:cNvSpPr txBox="1"/>
            <p:nvPr/>
          </p:nvSpPr>
          <p:spPr>
            <a:xfrm>
              <a:off x="5843179" y="3497305"/>
              <a:ext cx="3330480" cy="2314193"/>
            </a:xfrm>
            <a:prstGeom prst="rect">
              <a:avLst/>
            </a:prstGeom>
            <a:noFill/>
          </p:spPr>
          <p:txBody>
            <a:bodyPr wrap="square" rtlCol="0">
              <a:spAutoFit/>
            </a:bodyPr>
            <a:lstStyle/>
            <a:p>
              <a:pPr marL="285750" indent="-285750">
                <a:buFont typeface="Arial" charset="0"/>
                <a:buChar char="•"/>
              </a:pPr>
              <a:r>
                <a:rPr lang="en-US" sz="1600" dirty="0" smtClean="0"/>
                <a:t>Quickly develop FPGA software using </a:t>
              </a:r>
              <a:r>
                <a:rPr lang="en-US" sz="1600" dirty="0" err="1" smtClean="0"/>
                <a:t>LabVIEW</a:t>
              </a:r>
              <a:endParaRPr lang="en-US" sz="1600" dirty="0" smtClean="0"/>
            </a:p>
            <a:p>
              <a:pPr marL="285750" indent="-285750">
                <a:buFont typeface="Arial" charset="0"/>
                <a:buChar char="•"/>
              </a:pPr>
              <a:r>
                <a:rPr lang="en-US" sz="1600" dirty="0" smtClean="0"/>
                <a:t>Fast prototyping using broad range of existing signal processing IP</a:t>
              </a:r>
            </a:p>
            <a:p>
              <a:pPr marL="285750" indent="-285750">
                <a:buFont typeface="Arial" charset="0"/>
                <a:buChar char="•"/>
              </a:pPr>
              <a:r>
                <a:rPr lang="en-US" sz="1600" dirty="0" smtClean="0"/>
                <a:t>Easily Integrate IP from various languages including: C, C++, G, .m, and VHDL</a:t>
              </a:r>
              <a:endParaRPr lang="en-US" sz="1600" dirty="0"/>
            </a:p>
          </p:txBody>
        </p:sp>
      </p:grpSp>
      <p:grpSp>
        <p:nvGrpSpPr>
          <p:cNvPr id="104" name="Group 103"/>
          <p:cNvGrpSpPr/>
          <p:nvPr/>
        </p:nvGrpSpPr>
        <p:grpSpPr>
          <a:xfrm>
            <a:off x="8244776" y="3587088"/>
            <a:ext cx="3267003" cy="2141905"/>
            <a:chOff x="5843179" y="3415778"/>
            <a:chExt cx="3330480" cy="2541972"/>
          </a:xfrm>
        </p:grpSpPr>
        <p:sp>
          <p:nvSpPr>
            <p:cNvPr id="105" name="Rounded Rectangle 104"/>
            <p:cNvSpPr/>
            <p:nvPr/>
          </p:nvSpPr>
          <p:spPr>
            <a:xfrm>
              <a:off x="5843179" y="3415778"/>
              <a:ext cx="3330480" cy="2541972"/>
            </a:xfrm>
            <a:prstGeom prst="roundRect">
              <a:avLst>
                <a:gd name="adj" fmla="val 3802"/>
              </a:avLst>
            </a:prstGeom>
            <a:solidFill>
              <a:schemeClr val="bg1"/>
            </a:solidFill>
            <a:ln w="127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106" name="TextBox 105"/>
            <p:cNvSpPr txBox="1"/>
            <p:nvPr/>
          </p:nvSpPr>
          <p:spPr>
            <a:xfrm>
              <a:off x="5843179" y="3497306"/>
              <a:ext cx="3330480" cy="1935555"/>
            </a:xfrm>
            <a:prstGeom prst="rect">
              <a:avLst/>
            </a:prstGeom>
            <a:noFill/>
          </p:spPr>
          <p:txBody>
            <a:bodyPr wrap="square" rtlCol="0">
              <a:spAutoFit/>
            </a:bodyPr>
            <a:lstStyle/>
            <a:p>
              <a:pPr marL="285750" indent="-285750">
                <a:buFont typeface="Arial" charset="0"/>
                <a:buChar char="•"/>
              </a:pPr>
              <a:r>
                <a:rPr lang="en-US" sz="1600" dirty="0" smtClean="0"/>
                <a:t>Control systems remotely using remote access technologies</a:t>
              </a:r>
            </a:p>
            <a:p>
              <a:pPr marL="285750" indent="-285750">
                <a:buFont typeface="Arial" charset="0"/>
                <a:buChar char="•"/>
              </a:pPr>
              <a:r>
                <a:rPr lang="en-US" sz="1600" dirty="0" smtClean="0"/>
                <a:t>Stream massive signal bandwidth to hard disk</a:t>
              </a:r>
            </a:p>
            <a:p>
              <a:pPr marL="285750" indent="-285750">
                <a:buFont typeface="Arial" charset="0"/>
                <a:buChar char="•"/>
              </a:pPr>
              <a:r>
                <a:rPr lang="en-US" sz="1600" dirty="0" smtClean="0"/>
                <a:t>Leverage ecosystem of more than 100,000 </a:t>
              </a:r>
              <a:r>
                <a:rPr lang="en-US" sz="1600" dirty="0" err="1" smtClean="0"/>
                <a:t>LabVIEW</a:t>
              </a:r>
              <a:r>
                <a:rPr lang="en-US" sz="1600" dirty="0" smtClean="0"/>
                <a:t> developers and partners</a:t>
              </a:r>
            </a:p>
          </p:txBody>
        </p:sp>
      </p:grpSp>
      <p:sp>
        <p:nvSpPr>
          <p:cNvPr id="107" name="TextBox 106"/>
          <p:cNvSpPr txBox="1"/>
          <p:nvPr/>
        </p:nvSpPr>
        <p:spPr>
          <a:xfrm>
            <a:off x="837654" y="1947295"/>
            <a:ext cx="1586300" cy="666977"/>
          </a:xfrm>
          <a:prstGeom prst="rect">
            <a:avLst/>
          </a:prstGeom>
          <a:noFill/>
        </p:spPr>
        <p:txBody>
          <a:bodyPr wrap="square" rtlCol="0">
            <a:spAutoFit/>
          </a:bodyPr>
          <a:lstStyle/>
          <a:p>
            <a:pPr algn="ctr"/>
            <a:r>
              <a:rPr lang="en-US" sz="1867" smtClean="0"/>
              <a:t>Radio </a:t>
            </a:r>
            <a:r>
              <a:rPr lang="en-US" sz="1867" dirty="0"/>
              <a:t>Front Ends</a:t>
            </a:r>
          </a:p>
        </p:txBody>
      </p:sp>
      <p:sp>
        <p:nvSpPr>
          <p:cNvPr id="109" name="TextBox 108"/>
          <p:cNvSpPr txBox="1"/>
          <p:nvPr/>
        </p:nvSpPr>
        <p:spPr>
          <a:xfrm>
            <a:off x="9187989" y="1947295"/>
            <a:ext cx="2193157" cy="666977"/>
          </a:xfrm>
          <a:prstGeom prst="rect">
            <a:avLst/>
          </a:prstGeom>
          <a:noFill/>
        </p:spPr>
        <p:txBody>
          <a:bodyPr wrap="square" rtlCol="0">
            <a:spAutoFit/>
          </a:bodyPr>
          <a:lstStyle/>
          <a:p>
            <a:pPr algn="ctr"/>
            <a:r>
              <a:rPr lang="en-US" sz="1867" dirty="0" smtClean="0"/>
              <a:t>System Completion</a:t>
            </a:r>
            <a:endParaRPr lang="en-US" sz="1867" dirty="0"/>
          </a:p>
        </p:txBody>
      </p:sp>
    </p:spTree>
    <p:extLst>
      <p:ext uri="{BB962C8B-B14F-4D97-AF65-F5344CB8AC3E}">
        <p14:creationId xmlns:p14="http://schemas.microsoft.com/office/powerpoint/2010/main" val="7394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semite_7GHz.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99582" y="3108294"/>
            <a:ext cx="4821992" cy="2040073"/>
          </a:xfrm>
          <a:prstGeom prst="rect">
            <a:avLst/>
          </a:prstGeom>
        </p:spPr>
      </p:pic>
      <p:cxnSp>
        <p:nvCxnSpPr>
          <p:cNvPr id="29" name="Straight Arrow Connector 28"/>
          <p:cNvCxnSpPr/>
          <p:nvPr/>
        </p:nvCxnSpPr>
        <p:spPr>
          <a:xfrm flipH="1">
            <a:off x="10277059" y="2398952"/>
            <a:ext cx="19880" cy="914400"/>
          </a:xfrm>
          <a:prstGeom prst="straightConnector1">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4098" name="Rectangle 2"/>
          <p:cNvSpPr>
            <a:spLocks noGrp="1" noChangeArrowheads="1"/>
          </p:cNvSpPr>
          <p:nvPr>
            <p:ph type="title"/>
          </p:nvPr>
        </p:nvSpPr>
        <p:spPr>
          <a:xfrm>
            <a:off x="244730" y="139902"/>
            <a:ext cx="10893337" cy="964092"/>
          </a:xfrm>
        </p:spPr>
        <p:txBody>
          <a:bodyPr anchor="t"/>
          <a:lstStyle/>
          <a:p>
            <a:pPr eaLnBrk="1" hangingPunct="1"/>
            <a:r>
              <a:rPr lang="en-US" dirty="0"/>
              <a:t>PXIe-5667 System (7 GHz)</a:t>
            </a:r>
          </a:p>
        </p:txBody>
      </p:sp>
      <p:sp>
        <p:nvSpPr>
          <p:cNvPr id="19" name="Rounded Rectangle 18"/>
          <p:cNvSpPr/>
          <p:nvPr/>
        </p:nvSpPr>
        <p:spPr>
          <a:xfrm>
            <a:off x="6599582" y="1554566"/>
            <a:ext cx="2372139" cy="84438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PXIe-5694</a:t>
            </a:r>
          </a:p>
          <a:p>
            <a:pPr algn="ctr"/>
            <a:r>
              <a:rPr lang="en-US" dirty="0" smtClean="0"/>
              <a:t>Bank of </a:t>
            </a:r>
            <a:r>
              <a:rPr lang="en-US" dirty="0" err="1" smtClean="0"/>
              <a:t>Selectible</a:t>
            </a:r>
            <a:r>
              <a:rPr lang="en-US" dirty="0" smtClean="0"/>
              <a:t> IF Roofing Filters</a:t>
            </a:r>
            <a:endParaRPr lang="en-US" dirty="0"/>
          </a:p>
        </p:txBody>
      </p:sp>
      <p:cxnSp>
        <p:nvCxnSpPr>
          <p:cNvPr id="20" name="Straight Arrow Connector 19"/>
          <p:cNvCxnSpPr/>
          <p:nvPr/>
        </p:nvCxnSpPr>
        <p:spPr>
          <a:xfrm>
            <a:off x="8613327" y="2398952"/>
            <a:ext cx="0" cy="914400"/>
          </a:xfrm>
          <a:prstGeom prst="straightConnector1">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28" name="Rounded Rectangle 27"/>
          <p:cNvSpPr/>
          <p:nvPr/>
        </p:nvSpPr>
        <p:spPr>
          <a:xfrm>
            <a:off x="9236765" y="1554566"/>
            <a:ext cx="2522654" cy="84438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PXIe-5693</a:t>
            </a:r>
          </a:p>
          <a:p>
            <a:pPr algn="ctr"/>
            <a:r>
              <a:rPr lang="en-US" dirty="0" smtClean="0"/>
              <a:t>Bank of Selectable RF </a:t>
            </a:r>
            <a:r>
              <a:rPr lang="en-US" dirty="0" err="1" smtClean="0"/>
              <a:t>Bandpass</a:t>
            </a:r>
            <a:r>
              <a:rPr lang="en-US" dirty="0" smtClean="0"/>
              <a:t> Filters</a:t>
            </a:r>
            <a:endParaRPr lang="en-US" dirty="0"/>
          </a:p>
        </p:txBody>
      </p:sp>
      <p:sp>
        <p:nvSpPr>
          <p:cNvPr id="21" name="TextBox 20"/>
          <p:cNvSpPr txBox="1"/>
          <p:nvPr/>
        </p:nvSpPr>
        <p:spPr>
          <a:xfrm>
            <a:off x="6493565" y="5234910"/>
            <a:ext cx="5265854" cy="523220"/>
          </a:xfrm>
          <a:prstGeom prst="rect">
            <a:avLst/>
          </a:prstGeom>
          <a:noFill/>
        </p:spPr>
        <p:txBody>
          <a:bodyPr wrap="square" rtlCol="0">
            <a:spAutoFit/>
          </a:bodyPr>
          <a:lstStyle/>
          <a:p>
            <a:r>
              <a:rPr lang="en-US" sz="1400" i="1" dirty="0" smtClean="0"/>
              <a:t>Note: PXIe-5667 is based on 14 GHz PXIe-5665 – but front end filters limit </a:t>
            </a:r>
            <a:r>
              <a:rPr lang="en-US" sz="1400" i="1" smtClean="0"/>
              <a:t>max frequency to 7 GHz</a:t>
            </a:r>
            <a:endParaRPr lang="en-US" sz="1400" i="1"/>
          </a:p>
        </p:txBody>
      </p:sp>
      <p:graphicFrame>
        <p:nvGraphicFramePr>
          <p:cNvPr id="25" name="Table 24"/>
          <p:cNvGraphicFramePr>
            <a:graphicFrameLocks noGrp="1"/>
          </p:cNvGraphicFramePr>
          <p:nvPr>
            <p:extLst/>
          </p:nvPr>
        </p:nvGraphicFramePr>
        <p:xfrm>
          <a:off x="604467" y="1254525"/>
          <a:ext cx="5420293" cy="4308244"/>
        </p:xfrm>
        <a:graphic>
          <a:graphicData uri="http://schemas.openxmlformats.org/drawingml/2006/table">
            <a:tbl>
              <a:tblPr firstRow="1" bandRow="1">
                <a:tableStyleId>{5C22544A-7EE6-4342-B048-85BDC9FD1C3A}</a:tableStyleId>
              </a:tblPr>
              <a:tblGrid>
                <a:gridCol w="1800034">
                  <a:extLst>
                    <a:ext uri="{9D8B030D-6E8A-4147-A177-3AD203B41FA5}">
                      <a16:colId xmlns:a16="http://schemas.microsoft.com/office/drawing/2014/main" val="20000"/>
                    </a:ext>
                  </a:extLst>
                </a:gridCol>
                <a:gridCol w="1949837">
                  <a:extLst>
                    <a:ext uri="{9D8B030D-6E8A-4147-A177-3AD203B41FA5}">
                      <a16:colId xmlns:a16="http://schemas.microsoft.com/office/drawing/2014/main" val="20001"/>
                    </a:ext>
                  </a:extLst>
                </a:gridCol>
                <a:gridCol w="1670422">
                  <a:extLst>
                    <a:ext uri="{9D8B030D-6E8A-4147-A177-3AD203B41FA5}">
                      <a16:colId xmlns:a16="http://schemas.microsoft.com/office/drawing/2014/main" val="20002"/>
                    </a:ext>
                  </a:extLst>
                </a:gridCol>
              </a:tblGrid>
              <a:tr h="402245">
                <a:tc>
                  <a:txBody>
                    <a:bodyPr/>
                    <a:lstStyle/>
                    <a:p>
                      <a:pPr algn="ctr"/>
                      <a:r>
                        <a:rPr lang="en-US" sz="1600" dirty="0" smtClean="0"/>
                        <a:t>Characteristics</a:t>
                      </a:r>
                      <a:endParaRPr lang="en-US" sz="1600" dirty="0">
                        <a:solidFill>
                          <a:schemeClr val="bg1"/>
                        </a:solidFill>
                      </a:endParaRPr>
                    </a:p>
                  </a:txBody>
                  <a:tcPr/>
                </a:tc>
                <a:tc>
                  <a:txBody>
                    <a:bodyPr/>
                    <a:lstStyle/>
                    <a:p>
                      <a:pPr algn="ctr"/>
                      <a:r>
                        <a:rPr lang="en-US" sz="1600" dirty="0" smtClean="0"/>
                        <a:t>PXIe-5667</a:t>
                      </a:r>
                      <a:endParaRPr lang="en-US" sz="1600" dirty="0">
                        <a:solidFill>
                          <a:schemeClr val="bg1"/>
                        </a:solidFill>
                      </a:endParaRPr>
                    </a:p>
                  </a:txBody>
                  <a:tcPr/>
                </a:tc>
                <a:tc>
                  <a:txBody>
                    <a:bodyPr/>
                    <a:lstStyle/>
                    <a:p>
                      <a:pPr algn="ctr"/>
                      <a:r>
                        <a:rPr lang="en-US" sz="1600" dirty="0" smtClean="0"/>
                        <a:t>ITU Handbook</a:t>
                      </a:r>
                      <a:endParaRPr lang="en-US" sz="1600" dirty="0">
                        <a:solidFill>
                          <a:schemeClr val="bg1"/>
                        </a:solidFill>
                      </a:endParaRPr>
                    </a:p>
                  </a:txBody>
                  <a:tcPr/>
                </a:tc>
                <a:extLst>
                  <a:ext uri="{0D108BD9-81ED-4DB2-BD59-A6C34878D82A}">
                    <a16:rowId xmlns:a16="http://schemas.microsoft.com/office/drawing/2014/main" val="10000"/>
                  </a:ext>
                </a:extLst>
              </a:tr>
              <a:tr h="669863">
                <a:tc>
                  <a:txBody>
                    <a:bodyPr/>
                    <a:lstStyle/>
                    <a:p>
                      <a:r>
                        <a:rPr lang="en-US" sz="1600" dirty="0" smtClean="0"/>
                        <a:t>Frequency Range</a:t>
                      </a:r>
                      <a:endParaRPr lang="en-US" sz="1600" dirty="0">
                        <a:solidFill>
                          <a:schemeClr val="tx1"/>
                        </a:solidFill>
                      </a:endParaRPr>
                    </a:p>
                  </a:txBody>
                  <a:tcPr/>
                </a:tc>
                <a:tc>
                  <a:txBody>
                    <a:bodyPr/>
                    <a:lstStyle/>
                    <a:p>
                      <a:pPr algn="ctr"/>
                      <a:r>
                        <a:rPr lang="en-US" sz="1600" dirty="0" smtClean="0"/>
                        <a:t>20 Hz  - 3.6</a:t>
                      </a:r>
                      <a:r>
                        <a:rPr lang="en-US" sz="1600" baseline="0" dirty="0" smtClean="0"/>
                        <a:t>  GHz</a:t>
                      </a:r>
                    </a:p>
                    <a:p>
                      <a:pPr algn="ctr"/>
                      <a:r>
                        <a:rPr lang="en-US" sz="1600" baseline="0" dirty="0" smtClean="0"/>
                        <a:t>20 Hz  - </a:t>
                      </a:r>
                      <a:r>
                        <a:rPr lang="en-US" sz="1600" dirty="0" smtClean="0"/>
                        <a:t>7.0 GHz</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a:t>
                      </a:r>
                      <a:r>
                        <a:rPr lang="en-US" sz="1600" baseline="0" dirty="0" smtClean="0"/>
                        <a:t> M</a:t>
                      </a:r>
                      <a:r>
                        <a:rPr lang="en-US" sz="1600" dirty="0" smtClean="0"/>
                        <a:t>Hz – 3 GHz</a:t>
                      </a:r>
                      <a:endParaRPr lang="en-US" sz="1600" dirty="0" smtClean="0">
                        <a:solidFill>
                          <a:schemeClr val="tx1"/>
                        </a:solidFill>
                      </a:endParaRPr>
                    </a:p>
                  </a:txBody>
                  <a:tcPr/>
                </a:tc>
                <a:extLst>
                  <a:ext uri="{0D108BD9-81ED-4DB2-BD59-A6C34878D82A}">
                    <a16:rowId xmlns:a16="http://schemas.microsoft.com/office/drawing/2014/main" val="10001"/>
                  </a:ext>
                </a:extLst>
              </a:tr>
              <a:tr h="402245">
                <a:tc>
                  <a:txBody>
                    <a:bodyPr/>
                    <a:lstStyle/>
                    <a:p>
                      <a:r>
                        <a:rPr lang="en-US" sz="1600" dirty="0" smtClean="0"/>
                        <a:t>Preselection</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Sub-octave Filters</a:t>
                      </a:r>
                      <a:endParaRPr lang="en-US" sz="1600" dirty="0" smtClean="0">
                        <a:solidFill>
                          <a:schemeClr val="tx1"/>
                        </a:solidFill>
                      </a:endParaRPr>
                    </a:p>
                  </a:txBody>
                  <a:tcPr/>
                </a:tc>
                <a:tc>
                  <a:txBody>
                    <a:bodyPr/>
                    <a:lstStyle/>
                    <a:p>
                      <a:pPr algn="ctr"/>
                      <a:r>
                        <a:rPr lang="en-US" sz="1600" dirty="0" smtClean="0"/>
                        <a:t>Sub-octave Filters</a:t>
                      </a:r>
                      <a:endParaRPr lang="en-US" sz="1600" dirty="0">
                        <a:solidFill>
                          <a:schemeClr val="tx1"/>
                        </a:solidFill>
                      </a:endParaRPr>
                    </a:p>
                  </a:txBody>
                  <a:tcPr/>
                </a:tc>
                <a:extLst>
                  <a:ext uri="{0D108BD9-81ED-4DB2-BD59-A6C34878D82A}">
                    <a16:rowId xmlns:a16="http://schemas.microsoft.com/office/drawing/2014/main" val="10002"/>
                  </a:ext>
                </a:extLst>
              </a:tr>
              <a:tr h="694286">
                <a:tc>
                  <a:txBody>
                    <a:bodyPr/>
                    <a:lstStyle/>
                    <a:p>
                      <a:r>
                        <a:rPr lang="en-US" sz="1600" dirty="0" smtClean="0"/>
                        <a:t>Noise Figure</a:t>
                      </a:r>
                      <a:endParaRPr lang="en-US" sz="1600" dirty="0">
                        <a:solidFill>
                          <a:schemeClr val="tx1"/>
                        </a:solidFill>
                      </a:endParaRPr>
                    </a:p>
                  </a:txBody>
                  <a:tcPr/>
                </a:tc>
                <a:tc>
                  <a:txBody>
                    <a:bodyPr/>
                    <a:lstStyle/>
                    <a:p>
                      <a:pPr algn="ctr"/>
                      <a:r>
                        <a:rPr lang="en-US" sz="1600" dirty="0" smtClean="0"/>
                        <a:t>12 dB &lt; 3 GHz</a:t>
                      </a:r>
                    </a:p>
                    <a:p>
                      <a:pPr algn="ctr"/>
                      <a:r>
                        <a:rPr lang="en-US" sz="1600" dirty="0" smtClean="0"/>
                        <a:t>14 dB &lt; 7 GHz</a:t>
                      </a:r>
                      <a:endParaRPr lang="en-US" sz="1600" dirty="0">
                        <a:solidFill>
                          <a:schemeClr val="tx1"/>
                        </a:solidFill>
                      </a:endParaRPr>
                    </a:p>
                  </a:txBody>
                  <a:tcPr/>
                </a:tc>
                <a:tc>
                  <a:txBody>
                    <a:bodyPr/>
                    <a:lstStyle/>
                    <a:p>
                      <a:pPr algn="ctr"/>
                      <a:r>
                        <a:rPr lang="en-US" sz="1600" dirty="0" smtClean="0"/>
                        <a:t>12 dB</a:t>
                      </a:r>
                      <a:endParaRPr lang="en-US" sz="1600" dirty="0">
                        <a:solidFill>
                          <a:schemeClr val="tx1"/>
                        </a:solidFill>
                      </a:endParaRPr>
                    </a:p>
                  </a:txBody>
                  <a:tcPr/>
                </a:tc>
                <a:extLst>
                  <a:ext uri="{0D108BD9-81ED-4DB2-BD59-A6C34878D82A}">
                    <a16:rowId xmlns:a16="http://schemas.microsoft.com/office/drawing/2014/main" val="10004"/>
                  </a:ext>
                </a:extLst>
              </a:tr>
              <a:tr h="402245">
                <a:tc>
                  <a:txBody>
                    <a:bodyPr/>
                    <a:lstStyle/>
                    <a:p>
                      <a:r>
                        <a:rPr lang="en-US" sz="1600" dirty="0" smtClean="0"/>
                        <a:t>Second Harmonic</a:t>
                      </a:r>
                      <a:r>
                        <a:rPr lang="en-US" sz="1600" baseline="0" dirty="0" smtClean="0"/>
                        <a:t> Intercept</a:t>
                      </a:r>
                      <a:endParaRPr lang="en-US" sz="1600" dirty="0">
                        <a:solidFill>
                          <a:schemeClr val="tx1"/>
                        </a:solidFill>
                      </a:endParaRPr>
                    </a:p>
                  </a:txBody>
                  <a:tcPr/>
                </a:tc>
                <a:tc>
                  <a:txBody>
                    <a:bodyPr/>
                    <a:lstStyle/>
                    <a:p>
                      <a:pPr algn="ctr"/>
                      <a:r>
                        <a:rPr lang="en-US" sz="1600" dirty="0" smtClean="0"/>
                        <a:t>&gt;+80 dBm</a:t>
                      </a:r>
                      <a:endParaRPr lang="en-US" sz="1600" dirty="0">
                        <a:solidFill>
                          <a:schemeClr val="tx1"/>
                        </a:solidFill>
                      </a:endParaRPr>
                    </a:p>
                  </a:txBody>
                  <a:tcPr/>
                </a:tc>
                <a:tc>
                  <a:txBody>
                    <a:bodyPr/>
                    <a:lstStyle/>
                    <a:p>
                      <a:pPr algn="ctr"/>
                      <a:r>
                        <a:rPr lang="en-US" sz="1600" dirty="0" smtClean="0"/>
                        <a:t>+40 dBm</a:t>
                      </a:r>
                      <a:endParaRPr lang="en-US" sz="1600" dirty="0">
                        <a:solidFill>
                          <a:schemeClr val="tx1"/>
                        </a:solidFill>
                      </a:endParaRPr>
                    </a:p>
                  </a:txBody>
                  <a:tcPr/>
                </a:tc>
                <a:extLst>
                  <a:ext uri="{0D108BD9-81ED-4DB2-BD59-A6C34878D82A}">
                    <a16:rowId xmlns:a16="http://schemas.microsoft.com/office/drawing/2014/main" val="10005"/>
                  </a:ext>
                </a:extLst>
              </a:tr>
              <a:tr h="402245">
                <a:tc>
                  <a:txBody>
                    <a:bodyPr/>
                    <a:lstStyle/>
                    <a:p>
                      <a:r>
                        <a:rPr lang="en-US" sz="1600" dirty="0" smtClean="0"/>
                        <a:t>IP3</a:t>
                      </a:r>
                      <a:endParaRPr lang="en-US" sz="1600" dirty="0">
                        <a:solidFill>
                          <a:schemeClr val="tx1"/>
                        </a:solidFill>
                      </a:endParaRPr>
                    </a:p>
                  </a:txBody>
                  <a:tcPr/>
                </a:tc>
                <a:tc>
                  <a:txBody>
                    <a:bodyPr/>
                    <a:lstStyle/>
                    <a:p>
                      <a:pPr algn="ctr"/>
                      <a:r>
                        <a:rPr lang="en-US" sz="1600" dirty="0" smtClean="0"/>
                        <a:t>&gt;+17 dBm</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baseline="0" dirty="0" smtClean="0"/>
                        <a:t> dBm</a:t>
                      </a:r>
                      <a:endParaRPr lang="en-US" sz="1600" dirty="0" smtClean="0">
                        <a:solidFill>
                          <a:schemeClr val="tx1"/>
                        </a:solidFill>
                      </a:endParaRPr>
                    </a:p>
                  </a:txBody>
                  <a:tcPr/>
                </a:tc>
                <a:extLst>
                  <a:ext uri="{0D108BD9-81ED-4DB2-BD59-A6C34878D82A}">
                    <a16:rowId xmlns:a16="http://schemas.microsoft.com/office/drawing/2014/main" val="10006"/>
                  </a:ext>
                </a:extLst>
              </a:tr>
              <a:tr h="402245">
                <a:tc>
                  <a:txBody>
                    <a:bodyPr/>
                    <a:lstStyle/>
                    <a:p>
                      <a:r>
                        <a:rPr lang="en-US" sz="1600" dirty="0" smtClean="0">
                          <a:solidFill>
                            <a:schemeClr val="tx1"/>
                          </a:solidFill>
                        </a:rPr>
                        <a:t>Phase Noise @ 10 kHz</a:t>
                      </a:r>
                      <a:endParaRPr lang="en-US" sz="1600" dirty="0">
                        <a:solidFill>
                          <a:schemeClr val="tx1"/>
                        </a:solidFill>
                      </a:endParaRPr>
                    </a:p>
                  </a:txBody>
                  <a:tcPr/>
                </a:tc>
                <a:tc>
                  <a:txBody>
                    <a:bodyPr/>
                    <a:lstStyle/>
                    <a:p>
                      <a:pPr algn="ctr"/>
                      <a:r>
                        <a:rPr lang="en-US" sz="1600" dirty="0" smtClean="0">
                          <a:solidFill>
                            <a:schemeClr val="tx1"/>
                          </a:solidFill>
                        </a:rPr>
                        <a:t>&gt; -129 dBc/Hz</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-100 dBc/Hz</a:t>
                      </a:r>
                    </a:p>
                  </a:txBody>
                  <a:tcPr/>
                </a:tc>
                <a:extLst>
                  <a:ext uri="{0D108BD9-81ED-4DB2-BD59-A6C34878D82A}">
                    <a16:rowId xmlns:a16="http://schemas.microsoft.com/office/drawing/2014/main" val="10007"/>
                  </a:ext>
                </a:extLst>
              </a:tr>
              <a:tr h="402245">
                <a:tc>
                  <a:txBody>
                    <a:bodyPr/>
                    <a:lstStyle/>
                    <a:p>
                      <a:r>
                        <a:rPr lang="en-US" sz="1600" dirty="0" smtClean="0"/>
                        <a:t>Scan Rate</a:t>
                      </a:r>
                      <a:endParaRPr lang="en-US" sz="1600" dirty="0">
                        <a:solidFill>
                          <a:schemeClr val="tx1"/>
                        </a:solidFill>
                      </a:endParaRPr>
                    </a:p>
                  </a:txBody>
                  <a:tcPr/>
                </a:tc>
                <a:tc>
                  <a:txBody>
                    <a:bodyPr/>
                    <a:lstStyle/>
                    <a:p>
                      <a:pPr algn="ctr"/>
                      <a:r>
                        <a:rPr lang="en-US" sz="1600" dirty="0" smtClean="0"/>
                        <a:t>30 GHz/sec</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smtClean="0">
                        <a:solidFill>
                          <a:schemeClr val="tx1"/>
                        </a:solidFill>
                      </a:endParaRPr>
                    </a:p>
                  </a:txBody>
                  <a:tcPr/>
                </a:tc>
                <a:extLst>
                  <a:ext uri="{0D108BD9-81ED-4DB2-BD59-A6C34878D82A}">
                    <a16:rowId xmlns:a16="http://schemas.microsoft.com/office/drawing/2014/main" val="10008"/>
                  </a:ext>
                </a:extLst>
              </a:tr>
            </a:tbl>
          </a:graphicData>
        </a:graphic>
      </p:graphicFrame>
      <p:sp>
        <p:nvSpPr>
          <p:cNvPr id="22" name="Rectangle 21"/>
          <p:cNvSpPr/>
          <p:nvPr/>
        </p:nvSpPr>
        <p:spPr>
          <a:xfrm>
            <a:off x="537089" y="5633788"/>
            <a:ext cx="4876207" cy="307777"/>
          </a:xfrm>
          <a:prstGeom prst="rect">
            <a:avLst/>
          </a:prstGeom>
        </p:spPr>
        <p:txBody>
          <a:bodyPr wrap="none">
            <a:spAutoFit/>
          </a:bodyPr>
          <a:lstStyle/>
          <a:p>
            <a:r>
              <a:rPr lang="en-US" sz="1400" i="1" smtClean="0"/>
              <a:t>PXIe-5667 is Fully </a:t>
            </a:r>
            <a:r>
              <a:rPr lang="en-US" sz="1400" i="1" dirty="0"/>
              <a:t>Compliant to ITU Receiver Specifications</a:t>
            </a:r>
          </a:p>
        </p:txBody>
      </p:sp>
    </p:spTree>
    <p:extLst>
      <p:ext uri="{BB962C8B-B14F-4D97-AF65-F5344CB8AC3E}">
        <p14:creationId xmlns:p14="http://schemas.microsoft.com/office/powerpoint/2010/main" val="286456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1_5668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3529" y="1829993"/>
            <a:ext cx="5076090" cy="3197595"/>
          </a:xfrm>
          <a:prstGeom prst="rect">
            <a:avLst/>
          </a:prstGeom>
        </p:spPr>
      </p:pic>
      <p:sp>
        <p:nvSpPr>
          <p:cNvPr id="2" name="Title 1"/>
          <p:cNvSpPr>
            <a:spLocks noGrp="1"/>
          </p:cNvSpPr>
          <p:nvPr>
            <p:ph type="title"/>
          </p:nvPr>
        </p:nvSpPr>
        <p:spPr/>
        <p:txBody>
          <a:bodyPr/>
          <a:lstStyle/>
          <a:p>
            <a:r>
              <a:rPr lang="en-US" dirty="0" smtClean="0"/>
              <a:t>NI </a:t>
            </a:r>
            <a:r>
              <a:rPr lang="en-US" dirty="0" err="1" smtClean="0"/>
              <a:t>PXIe</a:t>
            </a:r>
            <a:r>
              <a:rPr lang="en-US" dirty="0" smtClean="0"/>
              <a:t> 26.5 GHz Vector Signal Analyzer</a:t>
            </a:r>
            <a:endParaRPr lang="en-US" dirty="0"/>
          </a:p>
        </p:txBody>
      </p:sp>
      <p:cxnSp>
        <p:nvCxnSpPr>
          <p:cNvPr id="9" name="Elbow Connector 8"/>
          <p:cNvCxnSpPr/>
          <p:nvPr/>
        </p:nvCxnSpPr>
        <p:spPr>
          <a:xfrm rot="5400000">
            <a:off x="7003665" y="1843156"/>
            <a:ext cx="597469" cy="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58270" y="956063"/>
            <a:ext cx="868412" cy="879256"/>
          </a:xfrm>
          <a:prstGeom prst="rect">
            <a:avLst/>
          </a:prstGeom>
        </p:spPr>
      </p:pic>
      <p:graphicFrame>
        <p:nvGraphicFramePr>
          <p:cNvPr id="7" name="Table 6"/>
          <p:cNvGraphicFramePr>
            <a:graphicFrameLocks noGrp="1"/>
          </p:cNvGraphicFramePr>
          <p:nvPr>
            <p:extLst/>
          </p:nvPr>
        </p:nvGraphicFramePr>
        <p:xfrm>
          <a:off x="377931" y="1255992"/>
          <a:ext cx="6136851" cy="3933311"/>
        </p:xfrm>
        <a:graphic>
          <a:graphicData uri="http://schemas.openxmlformats.org/drawingml/2006/table">
            <a:tbl>
              <a:tblPr firstRow="1" bandRow="1">
                <a:tableStyleId>{5C22544A-7EE6-4342-B048-85BDC9FD1C3A}</a:tableStyleId>
              </a:tblPr>
              <a:tblGrid>
                <a:gridCol w="2676522">
                  <a:extLst>
                    <a:ext uri="{9D8B030D-6E8A-4147-A177-3AD203B41FA5}">
                      <a16:colId xmlns:a16="http://schemas.microsoft.com/office/drawing/2014/main" val="20000"/>
                    </a:ext>
                  </a:extLst>
                </a:gridCol>
                <a:gridCol w="3460329">
                  <a:extLst>
                    <a:ext uri="{9D8B030D-6E8A-4147-A177-3AD203B41FA5}">
                      <a16:colId xmlns:a16="http://schemas.microsoft.com/office/drawing/2014/main" val="20001"/>
                    </a:ext>
                  </a:extLst>
                </a:gridCol>
              </a:tblGrid>
              <a:tr h="399905">
                <a:tc gridSpan="2">
                  <a:txBody>
                    <a:bodyPr/>
                    <a:lstStyle/>
                    <a:p>
                      <a:r>
                        <a:rPr lang="en-US" sz="1600" dirty="0" smtClean="0"/>
                        <a:t>Specifications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99905">
                <a:tc>
                  <a:txBody>
                    <a:bodyPr/>
                    <a:lstStyle/>
                    <a:p>
                      <a:r>
                        <a:rPr lang="en-US" sz="1500" dirty="0" smtClean="0"/>
                        <a:t>Frequency Range</a:t>
                      </a:r>
                      <a:endParaRPr lang="en-US" sz="1500" dirty="0" smtClean="0">
                        <a:latin typeface="Arial"/>
                        <a:cs typeface="Arial"/>
                      </a:endParaRPr>
                    </a:p>
                  </a:txBody>
                  <a:tcPr/>
                </a:tc>
                <a:tc>
                  <a:txBody>
                    <a:bodyPr/>
                    <a:lstStyle/>
                    <a:p>
                      <a:pPr lvl="0" algn="l">
                        <a:lnSpc>
                          <a:spcPct val="110000"/>
                        </a:lnSpc>
                      </a:pPr>
                      <a:r>
                        <a:rPr lang="en-US" sz="1500" b="0" dirty="0" smtClean="0">
                          <a:solidFill>
                            <a:schemeClr val="tx1"/>
                          </a:solidFill>
                        </a:rPr>
                        <a:t>20 Hz to </a:t>
                      </a:r>
                      <a:r>
                        <a:rPr lang="en-US" sz="1500" b="1" dirty="0" smtClean="0">
                          <a:solidFill>
                            <a:srgbClr val="0A60A3"/>
                          </a:solidFill>
                        </a:rPr>
                        <a:t>26.5 GHz</a:t>
                      </a:r>
                      <a:endParaRPr lang="en-US" sz="1500" b="1" dirty="0" smtClean="0">
                        <a:solidFill>
                          <a:srgbClr val="0A60A3"/>
                        </a:solidFill>
                        <a:latin typeface="Arial"/>
                        <a:cs typeface="Arial"/>
                      </a:endParaRPr>
                    </a:p>
                  </a:txBody>
                  <a:tcPr/>
                </a:tc>
                <a:extLst>
                  <a:ext uri="{0D108BD9-81ED-4DB2-BD59-A6C34878D82A}">
                    <a16:rowId xmlns:a16="http://schemas.microsoft.com/office/drawing/2014/main" val="10001"/>
                  </a:ext>
                </a:extLst>
              </a:tr>
              <a:tr h="591640">
                <a:tc>
                  <a:txBody>
                    <a:bodyPr/>
                    <a:lstStyle/>
                    <a:p>
                      <a:r>
                        <a:rPr lang="en-US" sz="1500" dirty="0" smtClean="0"/>
                        <a:t>Analysis</a:t>
                      </a:r>
                      <a:r>
                        <a:rPr lang="en-US" sz="1500" baseline="0" dirty="0" smtClean="0"/>
                        <a:t> BW</a:t>
                      </a:r>
                      <a:endParaRPr lang="en-US" sz="1500" dirty="0">
                        <a:latin typeface="Arial"/>
                        <a:cs typeface="Arial"/>
                      </a:endParaRPr>
                    </a:p>
                  </a:txBody>
                  <a:tcPr/>
                </a:tc>
                <a:tc>
                  <a:txBody>
                    <a:bodyPr/>
                    <a:lstStyle/>
                    <a:p>
                      <a:pPr algn="l"/>
                      <a:r>
                        <a:rPr lang="en-US" sz="1500" b="1" dirty="0" smtClean="0">
                          <a:solidFill>
                            <a:schemeClr val="tx2"/>
                          </a:solidFill>
                        </a:rPr>
                        <a:t>320 MHz</a:t>
                      </a:r>
                      <a:r>
                        <a:rPr lang="en-US" sz="1500" b="1" baseline="0" dirty="0" smtClean="0">
                          <a:solidFill>
                            <a:schemeClr val="tx2"/>
                          </a:solidFill>
                        </a:rPr>
                        <a:t> below 3.6 GHz</a:t>
                      </a:r>
                      <a:endParaRPr lang="en-US" sz="1500" b="1" dirty="0" smtClean="0">
                        <a:solidFill>
                          <a:schemeClr val="tx2"/>
                        </a:solidFill>
                      </a:endParaRPr>
                    </a:p>
                    <a:p>
                      <a:pPr algn="l"/>
                      <a:r>
                        <a:rPr lang="en-US" sz="1500" b="1" baseline="0" dirty="0" smtClean="0">
                          <a:solidFill>
                            <a:schemeClr val="tx2"/>
                          </a:solidFill>
                        </a:rPr>
                        <a:t>765 MHz above</a:t>
                      </a:r>
                      <a:r>
                        <a:rPr lang="en-US" sz="1500" b="1" dirty="0" smtClean="0">
                          <a:solidFill>
                            <a:schemeClr val="tx2"/>
                          </a:solidFill>
                        </a:rPr>
                        <a:t> </a:t>
                      </a:r>
                      <a:r>
                        <a:rPr lang="en-US" sz="1500" b="1" baseline="0" dirty="0" smtClean="0">
                          <a:solidFill>
                            <a:schemeClr val="tx2"/>
                          </a:solidFill>
                        </a:rPr>
                        <a:t>3.6 GHz</a:t>
                      </a:r>
                      <a:endParaRPr lang="en-US" sz="1500" b="1" dirty="0">
                        <a:solidFill>
                          <a:schemeClr val="tx2"/>
                        </a:solidFill>
                        <a:latin typeface="Arial"/>
                        <a:cs typeface="Arial"/>
                      </a:endParaRPr>
                    </a:p>
                  </a:txBody>
                  <a:tcPr/>
                </a:tc>
                <a:extLst>
                  <a:ext uri="{0D108BD9-81ED-4DB2-BD59-A6C34878D82A}">
                    <a16:rowId xmlns:a16="http://schemas.microsoft.com/office/drawing/2014/main" val="10002"/>
                  </a:ext>
                </a:extLst>
              </a:tr>
              <a:tr h="591640">
                <a:tc>
                  <a:txBody>
                    <a:bodyPr/>
                    <a:lstStyle/>
                    <a:p>
                      <a:r>
                        <a:rPr lang="en-US" sz="1500" dirty="0" smtClean="0"/>
                        <a:t>Phase</a:t>
                      </a:r>
                      <a:r>
                        <a:rPr lang="en-US" sz="1500" baseline="0" dirty="0" smtClean="0"/>
                        <a:t> Noise </a:t>
                      </a:r>
                    </a:p>
                    <a:p>
                      <a:r>
                        <a:rPr lang="en-US" sz="1500" baseline="0" dirty="0" smtClean="0"/>
                        <a:t>(</a:t>
                      </a:r>
                      <a:r>
                        <a:rPr lang="en-US" sz="1500" baseline="0" dirty="0" err="1" smtClean="0"/>
                        <a:t>typ</a:t>
                      </a:r>
                      <a:r>
                        <a:rPr lang="en-US" sz="1500" baseline="0" dirty="0" smtClean="0"/>
                        <a:t>, @10 kHz offset)</a:t>
                      </a:r>
                      <a:endParaRPr lang="en-US" sz="1500" dirty="0">
                        <a:latin typeface="Arial"/>
                        <a:cs typeface="Arial"/>
                      </a:endParaRPr>
                    </a:p>
                  </a:txBody>
                  <a:tcPr/>
                </a:tc>
                <a:tc>
                  <a:txBody>
                    <a:bodyPr/>
                    <a:lstStyle/>
                    <a:p>
                      <a:pPr algn="l"/>
                      <a:r>
                        <a:rPr lang="en-US" sz="1500" dirty="0" smtClean="0"/>
                        <a:t>-129 </a:t>
                      </a:r>
                      <a:r>
                        <a:rPr lang="en-US" sz="1500" dirty="0" err="1" smtClean="0"/>
                        <a:t>dBc</a:t>
                      </a:r>
                      <a:r>
                        <a:rPr lang="en-US" sz="1500" dirty="0" smtClean="0"/>
                        <a:t>/Hz @</a:t>
                      </a:r>
                      <a:r>
                        <a:rPr lang="en-US" sz="1500" baseline="0" dirty="0" smtClean="0"/>
                        <a:t> 1 GHz</a:t>
                      </a:r>
                      <a:endParaRPr lang="en-US" sz="1500" dirty="0">
                        <a:latin typeface="Arial"/>
                        <a:cs typeface="Arial"/>
                      </a:endParaRPr>
                    </a:p>
                  </a:txBody>
                  <a:tcPr/>
                </a:tc>
                <a:extLst>
                  <a:ext uri="{0D108BD9-81ED-4DB2-BD59-A6C34878D82A}">
                    <a16:rowId xmlns:a16="http://schemas.microsoft.com/office/drawing/2014/main" val="10003"/>
                  </a:ext>
                </a:extLst>
              </a:tr>
              <a:tr h="591640">
                <a:tc>
                  <a:txBody>
                    <a:bodyPr/>
                    <a:lstStyle/>
                    <a:p>
                      <a:r>
                        <a:rPr lang="en-US" sz="1500" dirty="0" smtClean="0"/>
                        <a:t>Nom RMS</a:t>
                      </a:r>
                      <a:r>
                        <a:rPr lang="en-US" sz="1500" baseline="0" dirty="0" smtClean="0"/>
                        <a:t> </a:t>
                      </a:r>
                      <a:r>
                        <a:rPr lang="en-US" sz="1500" dirty="0" smtClean="0"/>
                        <a:t>Noise Floor </a:t>
                      </a:r>
                    </a:p>
                    <a:p>
                      <a:r>
                        <a:rPr lang="en-US" sz="1500" dirty="0" smtClean="0"/>
                        <a:t>(without pre-amp*)</a:t>
                      </a:r>
                      <a:endParaRPr lang="en-US" sz="1500" dirty="0">
                        <a:latin typeface="Arial"/>
                        <a:cs typeface="Arial"/>
                      </a:endParaRPr>
                    </a:p>
                  </a:txBody>
                  <a:tcPr/>
                </a:tc>
                <a:tc>
                  <a:txBody>
                    <a:bodyPr/>
                    <a:lstStyle/>
                    <a:p>
                      <a:pPr marL="0" marR="0" indent="0" algn="l" defTabSz="457174" rtl="0" eaLnBrk="1" fontAlgn="auto" latinLnBrk="0" hangingPunct="1">
                        <a:lnSpc>
                          <a:spcPct val="100000"/>
                        </a:lnSpc>
                        <a:spcBef>
                          <a:spcPts val="0"/>
                        </a:spcBef>
                        <a:spcAft>
                          <a:spcPts val="0"/>
                        </a:spcAft>
                        <a:buClrTx/>
                        <a:buSzTx/>
                        <a:buFontTx/>
                        <a:buNone/>
                        <a:tabLst/>
                        <a:defRPr/>
                      </a:pPr>
                      <a:r>
                        <a:rPr lang="en-US" sz="1500" dirty="0" smtClean="0">
                          <a:latin typeface="+mn-lt"/>
                          <a:cs typeface="Arial"/>
                        </a:rPr>
                        <a:t>&lt; -155</a:t>
                      </a:r>
                      <a:r>
                        <a:rPr lang="en-US" sz="1500" baseline="0" dirty="0" smtClean="0">
                          <a:latin typeface="+mn-lt"/>
                          <a:cs typeface="Arial"/>
                        </a:rPr>
                        <a:t> dBm/Hz (1 GHz) </a:t>
                      </a:r>
                    </a:p>
                    <a:p>
                      <a:pPr algn="l"/>
                      <a:r>
                        <a:rPr lang="en-US" sz="1500" dirty="0" smtClean="0">
                          <a:latin typeface="+mn-lt"/>
                          <a:cs typeface="Arial"/>
                        </a:rPr>
                        <a:t>&lt; -145</a:t>
                      </a:r>
                      <a:r>
                        <a:rPr lang="en-US" sz="1500" baseline="0" dirty="0" smtClean="0">
                          <a:latin typeface="+mn-lt"/>
                          <a:cs typeface="Arial"/>
                        </a:rPr>
                        <a:t> dBm/Hz (26 GHz)</a:t>
                      </a:r>
                    </a:p>
                  </a:txBody>
                  <a:tcPr/>
                </a:tc>
                <a:extLst>
                  <a:ext uri="{0D108BD9-81ED-4DB2-BD59-A6C34878D82A}">
                    <a16:rowId xmlns:a16="http://schemas.microsoft.com/office/drawing/2014/main" val="10004"/>
                  </a:ext>
                </a:extLst>
              </a:tr>
              <a:tr h="399905">
                <a:tc>
                  <a:txBody>
                    <a:bodyPr/>
                    <a:lstStyle/>
                    <a:p>
                      <a:r>
                        <a:rPr lang="en-US" sz="1500" dirty="0" smtClean="0"/>
                        <a:t>TOI</a:t>
                      </a:r>
                      <a:endParaRPr lang="en-US" sz="1500" dirty="0">
                        <a:latin typeface="Arial"/>
                        <a:cs typeface="Arial"/>
                      </a:endParaRPr>
                    </a:p>
                  </a:txBody>
                  <a:tcPr/>
                </a:tc>
                <a:tc>
                  <a:txBody>
                    <a:bodyPr/>
                    <a:lstStyle/>
                    <a:p>
                      <a:pPr algn="l"/>
                      <a:r>
                        <a:rPr lang="en-US" sz="1500" dirty="0" smtClean="0"/>
                        <a:t>&gt; +20 dBm (20 Hz to 26 GHz)</a:t>
                      </a:r>
                      <a:endParaRPr lang="en-US" sz="1500" dirty="0">
                        <a:latin typeface="Arial"/>
                        <a:cs typeface="Arial"/>
                      </a:endParaRPr>
                    </a:p>
                  </a:txBody>
                  <a:tcPr/>
                </a:tc>
                <a:extLst>
                  <a:ext uri="{0D108BD9-81ED-4DB2-BD59-A6C34878D82A}">
                    <a16:rowId xmlns:a16="http://schemas.microsoft.com/office/drawing/2014/main" val="10005"/>
                  </a:ext>
                </a:extLst>
              </a:tr>
              <a:tr h="558771">
                <a:tc>
                  <a:txBody>
                    <a:bodyPr/>
                    <a:lstStyle/>
                    <a:p>
                      <a:r>
                        <a:rPr lang="en-US" sz="1500" dirty="0" smtClean="0">
                          <a:latin typeface="+mn-lt"/>
                          <a:cs typeface="Arial"/>
                        </a:rPr>
                        <a:t>Flexibility</a:t>
                      </a:r>
                      <a:endParaRPr lang="en-US" sz="1500" dirty="0">
                        <a:latin typeface="+mn-lt"/>
                        <a:cs typeface="Arial"/>
                      </a:endParaRPr>
                    </a:p>
                  </a:txBody>
                  <a:tcPr/>
                </a:tc>
                <a:tc>
                  <a:txBody>
                    <a:bodyPr/>
                    <a:lstStyle/>
                    <a:p>
                      <a:pPr marL="0" marR="0" indent="0" algn="l" defTabSz="457174" rtl="0" eaLnBrk="1" fontAlgn="auto" latinLnBrk="0" hangingPunct="1">
                        <a:lnSpc>
                          <a:spcPct val="100000"/>
                        </a:lnSpc>
                        <a:spcBef>
                          <a:spcPts val="0"/>
                        </a:spcBef>
                        <a:spcAft>
                          <a:spcPts val="0"/>
                        </a:spcAft>
                        <a:buClrTx/>
                        <a:buSzTx/>
                        <a:buFontTx/>
                        <a:buNone/>
                        <a:tabLst/>
                        <a:defRPr/>
                      </a:pPr>
                      <a:r>
                        <a:rPr lang="en-US" sz="1400" b="1" baseline="0" dirty="0" smtClean="0">
                          <a:solidFill>
                            <a:srgbClr val="0A60A3"/>
                          </a:solidFill>
                          <a:latin typeface="+mn-lt"/>
                        </a:rPr>
                        <a:t>Kintex-7 410T FPGA Programmable w/ LabVIEW</a:t>
                      </a:r>
                    </a:p>
                  </a:txBody>
                  <a:tcPr/>
                </a:tc>
                <a:extLst>
                  <a:ext uri="{0D108BD9-81ED-4DB2-BD59-A6C34878D82A}">
                    <a16:rowId xmlns:a16="http://schemas.microsoft.com/office/drawing/2014/main" val="10006"/>
                  </a:ext>
                </a:extLst>
              </a:tr>
              <a:tr h="399905">
                <a:tc>
                  <a:txBody>
                    <a:bodyPr/>
                    <a:lstStyle/>
                    <a:p>
                      <a:r>
                        <a:rPr lang="en-US" sz="1500" dirty="0" smtClean="0">
                          <a:latin typeface="+mn-lt"/>
                          <a:cs typeface="Arial"/>
                        </a:rPr>
                        <a:t>No. of Slots </a:t>
                      </a:r>
                      <a:endParaRPr lang="en-US" sz="1500" dirty="0">
                        <a:latin typeface="+mn-lt"/>
                        <a:cs typeface="Arial"/>
                      </a:endParaRPr>
                    </a:p>
                  </a:txBody>
                  <a:tcPr/>
                </a:tc>
                <a:tc>
                  <a:txBody>
                    <a:bodyPr/>
                    <a:lstStyle/>
                    <a:p>
                      <a:pPr marL="0" marR="0" indent="0" algn="l" defTabSz="457174"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latin typeface="+mn-lt"/>
                        </a:rPr>
                        <a:t>7</a:t>
                      </a:r>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391011" y="5341704"/>
            <a:ext cx="4298421" cy="1015663"/>
          </a:xfrm>
          <a:prstGeom prst="rect">
            <a:avLst/>
          </a:prstGeom>
          <a:noFill/>
        </p:spPr>
        <p:txBody>
          <a:bodyPr wrap="none" rtlCol="0">
            <a:spAutoFit/>
          </a:bodyPr>
          <a:lstStyle/>
          <a:p>
            <a:r>
              <a:rPr lang="en-US" sz="1200" dirty="0"/>
              <a:t>*Noise floor at 1 GHz is -165 dBm/Hz with pre-amp </a:t>
            </a:r>
            <a:r>
              <a:rPr lang="en-US" sz="1200" dirty="0" smtClean="0"/>
              <a:t>engaged</a:t>
            </a:r>
          </a:p>
          <a:p>
            <a:endParaRPr lang="en-US" sz="1200" dirty="0"/>
          </a:p>
          <a:p>
            <a:endParaRPr lang="en-US" dirty="0" smtClean="0"/>
          </a:p>
          <a:p>
            <a:r>
              <a:rPr lang="en-US" dirty="0" smtClean="0"/>
              <a:t>Add Heavenly</a:t>
            </a:r>
            <a:endParaRPr lang="en-US" dirty="0"/>
          </a:p>
        </p:txBody>
      </p:sp>
    </p:spTree>
    <p:extLst>
      <p:ext uri="{BB962C8B-B14F-4D97-AF65-F5344CB8AC3E}">
        <p14:creationId xmlns:p14="http://schemas.microsoft.com/office/powerpoint/2010/main" val="264851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herbb\AppData\Local\Temp\~CaF9BC\data\asimages\{873354D0-BF75-4131-B9B7-23BA6B423494}_3.png&quot;/&gt;&lt;left val=&quot;485&quot;/&gt;&lt;top val=&quot;190&quot;/&gt;&lt;width val=&quot;117&quot;/&gt;&lt;height val=&quot;3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herbb\AppData\Local\Temp\~CaF9BC\data\asimages\{5721EA9A-133A-4BBB-BD84-0850D71C7080}_3.png&quot;/&gt;&lt;left val=&quot;481&quot;/&gt;&lt;top val=&quot;255&quot;/&gt;&lt;width val=&quot;119&quot;/&gt;&lt;height val=&quot;3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herbb\AppData\Local\Temp\~CaF9BC\data\asimages\{6F21D569-59A5-4A81-BFD9-B6BC0BE1307B}_3.png&quot;/&gt;&lt;left val=&quot;383&quot;/&gt;&lt;top val=&quot;142&quot;/&gt;&lt;width val=&quot;96&quot;/&gt;&lt;height val=&quot;2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herbb\AppData\Local\Temp\~CaF9BC\data\asimages\{DAAC5988-81BC-459A-93BD-5A49B3FE93AA}_3.png&quot;/&gt;&lt;left val=&quot;382&quot;/&gt;&lt;top val=&quot;230&quot;/&gt;&lt;width val=&quot;97&quot;/&gt;&lt;height val=&quot;2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herbb\AppData\Local\Temp\~CaF9BC\data\asimages\{BB98435C-540B-4A67-ACAB-1CA46118443B}_3.png&quot;/&gt;&lt;left val=&quot;335&quot;/&gt;&lt;top val=&quot;322&quot;/&gt;&lt;width val=&quot;192&quot;/&gt;&lt;height val=&quot;2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herbb\AppData\Local\Temp\~CaF9BC\data\asimages\{ED82313D-70E2-4D3F-BA28-359ABCFCE8B7}_3.png&quot;/&gt;&lt;left val=&quot;481&quot;/&gt;&lt;top val=&quot;299&quot;/&gt;&lt;width val=&quot;119&quot;/&gt;&lt;height val=&quot;3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quot;/&gt;&lt;lineCharCount val=&quot;2&quot;/&gt;&lt;/TableIndex&gt;&lt;/ShapeTextInfo&gt;"/>
  <p:tag name="HTML_SHAPEINFO" val="&lt;ThreeDShapeInfo&gt;&lt;uuid val=&quot;&quot;/&gt;&lt;isInvalidForFieldText val=&quot;0&quot;/&gt;&lt;Image&gt;&lt;filename val=&quot;C:\Users\herbb\AppData\Local\Temp\~CaF9BC\data\asimages\{890AC2CA-7B85-4FBD-B3F1-AD34EB4B4066}_3.png&quot;/&gt;&lt;left val=&quot;191&quot;/&gt;&lt;top val=&quot;86&quot;/&gt;&lt;width val=&quot;96&quot;/&gt;&lt;height val=&quot;5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2&quot;/&gt;&lt;lineCharCount val=&quot;10&quot;/&gt;&lt;lineCharCount val=&quot;9&quot;/&gt;&lt;/TableIndex&gt;&lt;TableIndex row=&quot;1&quot; col=&quot;3&quot;&gt;&lt;linesCount val=&quot;2&quot;/&gt;&lt;lineCharCount val=&quot;8&quot;/&gt;&lt;lineCharCount val=&quot;9&quot;/&gt;&lt;/TableIndex&gt;&lt;TableIndex row=&quot;1&quot; col=&quot;4&quot;&gt;&lt;linesCount val=&quot;1&quot;/&gt;&lt;lineCharCount val=&quot;8&quot;/&gt;&lt;/TableIndex&gt;&lt;TableIndex row=&quot;2&quot; col=&quot;1&quot;&gt;&lt;linesCount val=&quot;2&quot;/&gt;&lt;lineCharCount val=&quot;8&quot;/&gt;&lt;lineCharCount val=&quot;11&quot;/&gt;&lt;/TableIndex&gt;&lt;TableIndex row=&quot;2&quot; col=&quot;2&quot;&gt;&lt;linesCount val=&quot;1&quot;/&gt;&lt;lineCharCount val=&quot;7&quot;/&gt;&lt;/TableIndex&gt;&lt;TableIndex row=&quot;2&quot; col=&quot;3&quot;&gt;&lt;linesCount val=&quot;1&quot;/&gt;&lt;lineCharCount val=&quot;8&quot;/&gt;&lt;/TableIndex&gt;&lt;TableIndex row=&quot;2&quot; col=&quot;4&quot;&gt;&lt;linesCount val=&quot;1&quot;/&gt;&lt;lineCharCount val=&quot;6&quot;/&gt;&lt;/TableIndex&gt;&lt;TableIndex row=&quot;3&quot; col=&quot;1&quot;&gt;&lt;linesCount val=&quot;1&quot;/&gt;&lt;lineCharCount val=&quot;12&quot;/&gt;&lt;/TableIndex&gt;&lt;TableIndex row=&quot;3&quot; col=&quot;2&quot;&gt;&lt;linesCount val=&quot;1&quot;/&gt;&lt;lineCharCount val=&quot;7&quot;/&gt;&lt;/TableIndex&gt;&lt;TableIndex row=&quot;3&quot; col=&quot;3&quot;&gt;&lt;linesCount val=&quot;1&quot;/&gt;&lt;lineCharCount val=&quot;8&quot;/&gt;&lt;/TableIndex&gt;&lt;TableIndex row=&quot;3&quot; col=&quot;4&quot;&gt;&lt;linesCount val=&quot;1&quot;/&gt;&lt;lineCharCount val=&quot;8&quot;/&gt;&lt;/TableIndex&gt;&lt;TableIndex row=&quot;4&quot; col=&quot;1&quot;&gt;&lt;linesCount val=&quot;2&quot;/&gt;&lt;lineCharCount val=&quot;16&quot;/&gt;&lt;lineCharCount val=&quot;3&quot;/&gt;&lt;/TableIndex&gt;&lt;TableIndex row=&quot;4&quot; col=&quot;2&quot;&gt;&lt;linesCount val=&quot;1&quot;/&gt;&lt;lineCharCount val=&quot;7&quot;/&gt;&lt;/TableIndex&gt;&lt;TableIndex row=&quot;4&quot; col=&quot;3&quot;&gt;&lt;linesCount val=&quot;1&quot;/&gt;&lt;lineCharCount val=&quot;6&quot;/&gt;&lt;/TableIndex&gt;&lt;TableIndex row=&quot;4&quot; col=&quot;4&quot;&gt;&lt;linesCount val=&quot;1&quot;/&gt;&lt;lineCharCount val=&quot;7&quot;/&gt;&lt;/TableIndex&gt;&lt;TableIndex row=&quot;5&quot; col=&quot;1&quot;&gt;&lt;linesCount val=&quot;2&quot;/&gt;&lt;lineCharCount val=&quot;10&quot;/&gt;&lt;lineCharCount val=&quot;15&quot;/&gt;&lt;/TableIndex&gt;&lt;TableIndex row=&quot;5&quot; col=&quot;2&quot;&gt;&lt;linesCount val=&quot;1&quot;/&gt;&lt;lineCharCount val=&quot;7&quot;/&gt;&lt;/TableIndex&gt;&lt;TableIndex row=&quot;5&quot; col=&quot;3&quot;&gt;&lt;linesCount val=&quot;1&quot;/&gt;&lt;lineCharCount val=&quot;8&quot;/&gt;&lt;/TableIndex&gt;&lt;TableIndex row=&quot;5&quot; col=&quot;4&quot;&gt;&lt;linesCount val=&quot;1&quot;/&gt;&lt;lineCharCount val=&quot;6&quot;/&gt;&lt;/TableIndex&gt;&lt;/ShapeTextInfo&gt;"/>
  <p:tag name="HTML_SHAPEINFO" val="&lt;ThreeDShapeInfo&gt;&lt;uuid val=&quot;&quot;/&gt;&lt;isInvalidForFieldText val=&quot;0&quot;/&gt;&lt;Image&gt;&lt;filename val=&quot;C:\Users\herbb\AppData\Local\Temp\~CaF9BC\data\asimages\{79A223E3-6F55-4E33-95E6-32D1CDAC017B}_12.png&quot;/&gt;&lt;left val=&quot;35&quot;/&gt;&lt;top val=&quot;80&quot;/&gt;&lt;width val=&quot;657&quot;/&gt;&lt;height val=&quot;25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TIMING" val="|2.1"/>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bauer\Desktop\eConference\data\asimages\{4F6F201B-32F5-4410-8D4A-2CBFACDB283F}_3.png&quot;/&gt;&lt;left val=&quot;20&quot;/&gt;&lt;top val=&quot;7&quot;/&gt;&lt;width val=&quot;662&quot;/&gt;&lt;height val=&quot;59&quot;/&gt;&lt;hasText val=&quot;1&quot;/&gt;&lt;/Image&gt;&lt;/ThreeDShapeInfo&gt;"/>
  <p:tag name="PRESENTER_SHAPETEXTINFO" val="&lt;ShapeTextInfo&gt;&lt;TableIndex row=&quot;-1&quot; col=&quot;-1&quot;&gt;&lt;linesCount val=&quot;1&quot;/&gt;&lt;lineCharCount val=&quot;3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danielm\Desktop\SigInt WebCast -FINAL\Slide Audio\Slide30.mp3"/>
  <p:tag name="PPSNARRATION" val="29,253953682,C:\Documents and Settings\danielm\Desktop\SigInt WebCast -FINAL\SigInt webcast (final)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2,858369430,C:\Users\rbauer\Desktop\2016 Winter eConference\W16CT06 - 3 Tips to Win in HPE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rbauer\AppData\Local\Temp\PR\data\asimages\{150CF246-0B09-4FC1-A8AA-171E5F4E603C}_13.png&quot;/&gt;&lt;left val=&quot;20&quot;/&gt;&lt;top val=&quot;7&quot;/&gt;&lt;width val=&quot;661&quot;/&gt;&lt;height val=&quot;6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1&quot;/&gt;&lt;lineCharCount val=&quot;16&quot;/&gt;&lt;lineCharCount val=&quot;19&quot;/&gt;&lt;lineCharCount val=&quot;33&quot;/&gt;&lt;lineCharCount val=&quot;1&quot;/&gt;&lt;lineCharCount val=&quot;22&quot;/&gt;&lt;lineCharCount val=&quot;25&quot;/&gt;&lt;lineCharCount val=&quot;1&quot;/&gt;&lt;lineCharCount val=&quot;32&quot;/&gt;&lt;/TableIndex&gt;&lt;/ShapeTextInfo&gt;"/>
  <p:tag name="HTML_SHAPEINFO" val="&lt;TextEffect&gt;&lt;Image&gt;&lt;filename val=&quot;C:\Users\rbauer\AppData\Local\Temp\PR\data\asimages\{9A284CBD-698E-40B5-8550-1E4BFEE1AF9F}_1.png_crop.png&quot;/&gt;&lt;left val=&quot;49&quot;/&gt;&lt;top val=&quot;74&quot;/&gt;&lt;width val=&quot;309&quot;/&gt;&lt;height val=&quot;15&quot;/&gt;&lt;hasText val=&quot;1&quot;/&gt;&lt;paraId val=&quot;1&quot;/&gt;&lt;/Image&gt;&lt;Image&gt;&lt;filename val=&quot;C:\Users\rbauer\AppData\Local\Temp\PR\data\asimages\{D445B7A3-0508-40A4-8C02-19A14B19E752}_1.png_crop.png&quot;/&gt;&lt;left val=&quot;49&quot;/&gt;&lt;top val=&quot;125&quot;/&gt;&lt;width val=&quot;147&quot;/&gt;&lt;height val=&quot;13&quot;/&gt;&lt;hasText val=&quot;1&quot;/&gt;&lt;paraId val=&quot;2&quot;/&gt;&lt;/Image&gt;&lt;Image&gt;&lt;filename val=&quot;C:\Users\rbauer\AppData\Local\Temp\PR\data\asimages\{3F9FE6D0-319C-4C3A-8C85-A3130E207297}_1.png_crop.png&quot;/&gt;&lt;left val=&quot;85&quot;/&gt;&lt;top val=&quot;150&quot;/&gt;&lt;width val=&quot;154&quot;/&gt;&lt;height val=&quot;15&quot;/&gt;&lt;hasText val=&quot;1&quot;/&gt;&lt;paraId val=&quot;3&quot;/&gt;&lt;/Image&gt;&lt;Image&gt;&lt;filename val=&quot;C:\Users\rbauer\AppData\Local\Temp\PR\data\asimages\{DDA8B1B8-701A-4A79-A243-52EEF127CF7D}_1.png_crop.png&quot;/&gt;&lt;left val=&quot;85&quot;/&gt;&lt;top val=&quot;173&quot;/&gt;&lt;width val=&quot;265&quot;/&gt;&lt;height val=&quot;15&quot;/&gt;&lt;hasText val=&quot;1&quot;/&gt;&lt;paraId val=&quot;4&quot;/&gt;&lt;/Image&gt;&lt;Image&gt;&lt;filename val=&quot;C:\Users\rbauer\AppData\Local\Temp\PR\data\asimages\{79272712-0898-416B-ADC4-218445A101ED}_1.png_crop.png&quot;/&gt;&lt;left val=&quot;49&quot;/&gt;&lt;top val=&quot;218&quot;/&gt;&lt;width val=&quot;202&quot;/&gt;&lt;height val=&quot;13&quot;/&gt;&lt;hasText val=&quot;1&quot;/&gt;&lt;paraId val=&quot;5&quot;/&gt;&lt;/Image&gt;&lt;Image&gt;&lt;filename val=&quot;C:\Users\rbauer\AppData\Local\Temp\PR\data\asimages\{C1A2DF4C-57DF-4F40-944B-63D2E4939433}_1.png_crop.png&quot;/&gt;&lt;left val=&quot;85&quot;/&gt;&lt;top val=&quot;243&quot;/&gt;&lt;width val=&quot;203&quot;/&gt;&lt;height val=&quot;14&quot;/&gt;&lt;hasText val=&quot;1&quot;/&gt;&lt;paraId val=&quot;6&quot;/&gt;&lt;/Image&gt;&lt;Image&gt;&lt;filename val=&quot;C:\Users\rbauer\AppData\Local\Temp\PR\data\asimages\{BDF80CDD-BA3D-4777-947A-F7B1BFF31C70}_1.png_crop.png&quot;/&gt;&lt;left val=&quot;49&quot;/&gt;&lt;top val=&quot;288&quot;/&gt;&lt;width val=&quot;280&quot;/&gt;&lt;height val=&quot;16&quot;/&gt;&lt;hasText val=&quot;1&quot;/&gt;&lt;paraId val=&quot;7&quot;/&gt;&lt;/Image&gt;&lt;/TextEffec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rbauer\AppData\Local\Temp\PR\data\asimages\{32699CCA-93F2-467C-B162-98BA5DDA8087}_6.png&quot;/&gt;&lt;left val=&quot;492&quot;/&gt;&lt;top val=&quot;110&quot;/&gt;&lt;width val=&quot;93&quot;/&gt;&lt;height val=&quot;18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397D95-CE66-4BDD-A8B8-105394F4E781}&quot;/&gt;&lt;isInvalidForFieldText val=&quot;1&quot;/&gt;&lt;Image&gt;&lt;filename val=&quot;C:\Users\rbauer\AppData\Local\Temp\PR\data\asimages\{A9397D95-CE66-4BDD-A8B8-105394F4E781}_6.png&quot;/&gt;&lt;left val=&quot;168&quot;/&gt;&lt;top val=&quot;110&quot;/&gt;&lt;width val=&quot;386&quot;/&gt;&lt;height val=&quot;19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rbauer\AppData\Local\Temp\PR\data\asimages\{559F2155-D695-4BAE-AF67-40862D6053C1}_6.png&quot;/&gt;&lt;left val=&quot;86&quot;/&gt;&lt;top val=&quot;110&quot;/&gt;&lt;width val=&quot;85&quot;/&gt;&lt;height val=&quot;18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C92BD7F4-CED0-4F26-A609-0D39BF258268}&quot;/&gt;&lt;isInvalidForFieldText val=&quot;0&quot;/&gt;&lt;Image&gt;&lt;filename val=&quot;C:\Users\herbb\AppData\Local\Temp\~CaF9BC\data\asimages\{C92BD7F4-CED0-4F26-A609-0D39BF258268}_3.png&quot;/&gt;&lt;left val=&quot;129&quot;/&gt;&lt;top val=&quot;62&quot;/&gt;&lt;width val=&quot;429&quot;/&gt;&lt;height val=&quot;297&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F303A1-013B-4659-B3F1-CC2975A6A3F2}&quot;/&gt;&lt;isInvalidForFieldText val=&quot;0&quot;/&gt;&lt;Image&gt;&lt;filename val=&quot;C:\Users\rbauer\Desktop\eConference\data\asimages\{7CF303A1-013B-4659-B3F1-CC2975A6A3F2}_2.png&quot;/&gt;&lt;left val=&quot;63&quot;/&gt;&lt;top val=&quot;267&quot;/&gt;&lt;width val=&quot;124&quot;/&gt;&lt;height val=&quot;9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quot;/&gt;&lt;lineCharCount val=&quot;2&quot;/&gt;&lt;/TableIndex&gt;&lt;/ShapeTextInfo&gt;"/>
  <p:tag name="HTML_SHAPEINFO" val="&lt;ThreeDShapeInfo&gt;&lt;uuid val=&quot;&quot;/&gt;&lt;isInvalidForFieldText val=&quot;0&quot;/&gt;&lt;Image&gt;&lt;filename val=&quot;C:\Users\herbb\AppData\Local\Temp\~CaF9BC\data\asimages\{890AC2CA-7B85-4FBD-B3F1-AD34EB4B4066}_3.png&quot;/&gt;&lt;left val=&quot;191&quot;/&gt;&lt;top val=&quot;86&quot;/&gt;&lt;width val=&quot;96&quot;/&gt;&lt;height val=&quot;5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F303A1-013B-4659-B3F1-CC2975A6A3F2}&quot;/&gt;&lt;isInvalidForFieldText val=&quot;0&quot;/&gt;&lt;Image&gt;&lt;filename val=&quot;C:\Users\rbauer\Desktop\eConference\data\asimages\{7CF303A1-013B-4659-B3F1-CC2975A6A3F2}_2.png&quot;/&gt;&lt;left val=&quot;63&quot;/&gt;&lt;top val=&quot;267&quot;/&gt;&lt;width val=&quot;124&quot;/&gt;&lt;height val=&quot;9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herbb\AppData\Local\Temp\~CaF9BC\data\asimages\{EFE1759A-1D1F-4284-A251-E037FD4122BC}_3.png&quot;/&gt;&lt;left val=&quot;257&quot;/&gt;&lt;top val=&quot;186&quot;/&gt;&lt;width val=&quot;188&quot;/&gt;&lt;height val=&quot;6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herbb\AppData\Local\Temp\~CaF9BC\data\asimages\{75AAAC15-07BC-4798-B393-AFD1E5026B7B}_3.png&quot;/&gt;&lt;left val=&quot;83&quot;/&gt;&lt;top val=&quot;99&quot;/&gt;&lt;width val=&quot;107&quot;/&gt;&lt;height val=&quot;3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herbb\AppData\Local\Temp\~CaF9BC\data\asimages\{A297D7A9-7D53-402E-8494-626ADCBF8756}_3.png&quot;/&gt;&lt;left val=&quot;479&quot;/&gt;&lt;top val=&quot;98&quot;/&gt;&lt;width val=&quot;120&quot;/&gt;&lt;height val=&quot;31&quot;/&gt;&lt;hasText val=&quot;1&quot;/&gt;&lt;/Image&gt;&lt;/ThreeDShapeInfo&gt;"/>
</p:tagLst>
</file>

<file path=ppt/theme/theme1.xml><?xml version="1.0" encoding="utf-8"?>
<a:theme xmlns:a="http://schemas.openxmlformats.org/drawingml/2006/main" name="NI Company PowerPoint Template_09_2014_16x9">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I Confidential">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I Confidential">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NI Confidential">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I company PowerPoint template">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 Company PowerPoint Template_101314_16x9</Template>
  <TotalTime>15764</TotalTime>
  <Words>2632</Words>
  <Application>Microsoft Office PowerPoint</Application>
  <PresentationFormat>Widescreen</PresentationFormat>
  <Paragraphs>729</Paragraphs>
  <Slides>29</Slides>
  <Notes>23</Notes>
  <HiddenSlides>16</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29</vt:i4>
      </vt:variant>
    </vt:vector>
  </HeadingPairs>
  <TitlesOfParts>
    <vt:vector size="46" baseType="lpstr">
      <vt:lpstr>MS PGothic</vt:lpstr>
      <vt:lpstr>MS PGothic</vt:lpstr>
      <vt:lpstr>Arial</vt:lpstr>
      <vt:lpstr>Arial Narrow</vt:lpstr>
      <vt:lpstr>Calibri</vt:lpstr>
      <vt:lpstr>Calibri Light</vt:lpstr>
      <vt:lpstr>Courier New</vt:lpstr>
      <vt:lpstr>Frutiger 55 Roman</vt:lpstr>
      <vt:lpstr>Univers Com 45 Light</vt:lpstr>
      <vt:lpstr>Univers Com 55</vt:lpstr>
      <vt:lpstr>Univers LT Std 45 Light</vt:lpstr>
      <vt:lpstr>Wingdings</vt:lpstr>
      <vt:lpstr>NI Company PowerPoint Template_09_2014_16x9</vt:lpstr>
      <vt:lpstr>NI Confidential</vt:lpstr>
      <vt:lpstr>1_NI Confidential</vt:lpstr>
      <vt:lpstr>2_NI Confidential</vt:lpstr>
      <vt:lpstr>NI company PowerPoint template</vt:lpstr>
      <vt:lpstr>NI Platform for Spectrum Monitoring Systems</vt:lpstr>
      <vt:lpstr>Spectrum Monitoring System Considerations</vt:lpstr>
      <vt:lpstr>Elements of a Spectrum Monitoring System</vt:lpstr>
      <vt:lpstr>Why is Software So Important?</vt:lpstr>
      <vt:lpstr>NI’s Platform-Based Approach to Spectrum Monitoring</vt:lpstr>
      <vt:lpstr>Scalable Platform for RF and Wireless Communication</vt:lpstr>
      <vt:lpstr>Benefits of LabVIEW for Spectrum Monitoring</vt:lpstr>
      <vt:lpstr>PXIe-5667 System (7 GHz)</vt:lpstr>
      <vt:lpstr>NI PXIe 26.5 GHz Vector Signal Analyzer</vt:lpstr>
      <vt:lpstr>Ettus Research USRP Family</vt:lpstr>
      <vt:lpstr>USRP E-Series Overview</vt:lpstr>
      <vt:lpstr>E312 Battery</vt:lpstr>
      <vt:lpstr>E313 IP67 Enclosure</vt:lpstr>
      <vt:lpstr>High Sensitivity Dual Rx X-Series Daughterboard</vt:lpstr>
      <vt:lpstr>Roadmap</vt:lpstr>
      <vt:lpstr>Signal Processing with LabVIEW</vt:lpstr>
      <vt:lpstr>Benefits of LabVIEW for Signal Processing</vt:lpstr>
      <vt:lpstr>PXI Spectrum Monitoring Options</vt:lpstr>
      <vt:lpstr>PXIe-5667 vs PXIe-5668R</vt:lpstr>
      <vt:lpstr>RTSA Application for PXIe-5668R</vt:lpstr>
      <vt:lpstr>PXIe-5667 vs PXIe-5668R vs FlexRIO</vt:lpstr>
      <vt:lpstr>FlexRIO Form Factor &amp; Deployment Options</vt:lpstr>
      <vt:lpstr>LabVIEW FPGA Channelizer Reference Application</vt:lpstr>
      <vt:lpstr>Controller for FlexRIO</vt:lpstr>
      <vt:lpstr>Monitoring Solution with Controller for FlexRIO</vt:lpstr>
      <vt:lpstr>Controller for FlexRIO</vt:lpstr>
      <vt:lpstr>Example Overview</vt:lpstr>
      <vt:lpstr>B200mini</vt:lpstr>
      <vt:lpstr>USRP E-Series Overview</vt:lpstr>
    </vt:vector>
  </TitlesOfParts>
  <Company>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White</dc:creator>
  <cp:lastModifiedBy>Abhay Samant</cp:lastModifiedBy>
  <cp:revision>522</cp:revision>
  <dcterms:created xsi:type="dcterms:W3CDTF">2015-02-02T04:33:07Z</dcterms:created>
  <dcterms:modified xsi:type="dcterms:W3CDTF">2016-05-29T04:32:02Z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262317</vt:lpwstr>
  </property>
  <property fmtid="{D5CDD505-2E9C-101B-9397-08002B2CF9AE}" pid="3" name="Offisync_UpdateToken">
    <vt:lpwstr>1</vt:lpwstr>
  </property>
  <property fmtid="{D5CDD505-2E9C-101B-9397-08002B2CF9AE}" pid="4" name="Offisync_ProviderInitializationData">
    <vt:lpwstr>https://nitalk.jiveon.com</vt:lpwstr>
  </property>
  <property fmtid="{D5CDD505-2E9C-101B-9397-08002B2CF9AE}" pid="5" name="Jive_VersionGuid">
    <vt:lpwstr>54c56fe2-0a93-46c2-a22e-5e4754cf2103</vt:lpwstr>
  </property>
  <property fmtid="{D5CDD505-2E9C-101B-9397-08002B2CF9AE}" pid="6" name="Jive_LatestUserAccountName">
    <vt:lpwstr>Shivansh.Chaudhary@ni.com</vt:lpwstr>
  </property>
  <property fmtid="{D5CDD505-2E9C-101B-9397-08002B2CF9AE}" pid="7" name="Offisync_ServerID">
    <vt:lpwstr>638648a1-17a2-40fc-9ade-fdecfab97907</vt:lpwstr>
  </property>
  <property fmtid="{D5CDD505-2E9C-101B-9397-08002B2CF9AE}" pid="8" name="Jive_ModifiedButNotPublished">
    <vt:lpwstr/>
  </property>
  <property fmtid="{D5CDD505-2E9C-101B-9397-08002B2CF9AE}" pid="9" name="Jive_PrevVersionNumber">
    <vt:lpwstr/>
  </property>
  <property fmtid="{D5CDD505-2E9C-101B-9397-08002B2CF9AE}" pid="10" name="Jive_VersionGuid_v2.5">
    <vt:lpwstr/>
  </property>
  <property fmtid="{D5CDD505-2E9C-101B-9397-08002B2CF9AE}" pid="11" name="Jive_LatestFileFullName">
    <vt:lpwstr/>
  </property>
</Properties>
</file>