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426" r:id="rId3"/>
    <p:sldId id="447" r:id="rId4"/>
    <p:sldId id="438" r:id="rId5"/>
    <p:sldId id="436" r:id="rId6"/>
    <p:sldId id="428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3B4"/>
    <a:srgbClr val="F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8746" autoAdjust="0"/>
  </p:normalViewPr>
  <p:slideViewPr>
    <p:cSldViewPr snapToGrid="0" snapToObjects="1">
      <p:cViewPr varScale="1">
        <p:scale>
          <a:sx n="86" d="100"/>
          <a:sy n="86" d="100"/>
        </p:scale>
        <p:origin x="58" y="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16EE2-6958-C843-A301-FB76059CC8C8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EAF71-A3E8-C94C-8CCC-611568A4A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6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112963" y="100013"/>
            <a:ext cx="0" cy="648089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602" y="1843476"/>
            <a:ext cx="5717507" cy="1470025"/>
          </a:xfr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0692" y="4236666"/>
            <a:ext cx="5031708" cy="17526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GoogleShadedLogo_Reduced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" y="2578489"/>
            <a:ext cx="2054403" cy="13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4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11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55EDF3-255D-8F47-91C4-0B76C49A1742}" type="datetimeFigureOut">
              <a:rPr lang="en-US"/>
              <a:pPr>
                <a:defRPr/>
              </a:pPr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813" y="6510048"/>
            <a:ext cx="73755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6100" y="6492875"/>
            <a:ext cx="977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FF236-5E52-134E-BCB5-C994B67C3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11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61F3A3-C317-3D4B-BB6B-00EC479C2B1A}" type="datetimeFigureOut">
              <a:rPr lang="en-US"/>
              <a:pPr>
                <a:defRPr/>
              </a:pPr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813" y="6510048"/>
            <a:ext cx="73755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6100" y="6492875"/>
            <a:ext cx="977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FE91-669D-3845-9D06-828664EA40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62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4" y="164363"/>
            <a:ext cx="6845733" cy="10572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49" y="1508917"/>
            <a:ext cx="7763446" cy="43532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-1" y="1245679"/>
            <a:ext cx="91440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GoogleShadedLogo_Reduced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75" y="164363"/>
            <a:ext cx="1671126" cy="108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5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6100" y="6492875"/>
            <a:ext cx="977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1F19D-9A5F-254A-A23B-58A38803FD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611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30A055-1C43-774D-8063-19F638C3BF48}" type="datetimeFigureOut">
              <a:rPr lang="en-US"/>
              <a:pPr>
                <a:defRPr/>
              </a:pPr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813" y="6510048"/>
            <a:ext cx="73755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6100" y="6492875"/>
            <a:ext cx="977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6F8EB-80B2-F94D-A7CB-19AA33700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8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611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7B6E88-0ABD-3449-BD8D-C15F50F5D7E1}" type="datetimeFigureOut">
              <a:rPr lang="en-US"/>
              <a:pPr>
                <a:defRPr/>
              </a:pPr>
              <a:t>4/4/2016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7813" y="6510048"/>
            <a:ext cx="73755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66100" y="6492875"/>
            <a:ext cx="977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E23B2-005A-244E-882A-ADCDDE63BB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611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718BFF-0DD3-D94F-BB60-17582890A7E4}" type="datetimeFigureOut">
              <a:rPr lang="en-US"/>
              <a:pPr>
                <a:defRPr/>
              </a:pPr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813" y="6510048"/>
            <a:ext cx="73755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6100" y="6492875"/>
            <a:ext cx="977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99D28-FBF6-D44E-94F6-79C652013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611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594BF7-2CE2-C64B-BD56-B4B0145EAC14}" type="datetimeFigureOut">
              <a:rPr lang="en-US"/>
              <a:pPr>
                <a:defRPr/>
              </a:pPr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7813" y="6510048"/>
            <a:ext cx="73755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66100" y="6492875"/>
            <a:ext cx="977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4A132-1DCF-E544-B658-5047E10FC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611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7B86DB-8200-344F-AA6D-71ACC07B8EA5}" type="datetimeFigureOut">
              <a:rPr lang="en-US"/>
              <a:pPr>
                <a:defRPr/>
              </a:pPr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813" y="6510048"/>
            <a:ext cx="73755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6100" y="6492875"/>
            <a:ext cx="977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F0245-389C-F449-AAC9-F933A9FD71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611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A63E5A-1635-6C4F-BADA-B8A901897887}" type="datetimeFigureOut">
              <a:rPr lang="en-US"/>
              <a:pPr>
                <a:defRPr/>
              </a:pPr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813" y="6510048"/>
            <a:ext cx="73755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6100" y="6492875"/>
            <a:ext cx="977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3D340-4EB6-9D41-A309-F17744FCB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7813" y="34925"/>
            <a:ext cx="84089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7814" y="1600200"/>
            <a:ext cx="8725760" cy="477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5" r:id="rId12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>
              <a:lumMod val="50000"/>
              <a:lumOff val="50000"/>
            </a:schemeClr>
          </a:solidFill>
          <a:latin typeface="Open Sans Semibold"/>
          <a:ea typeface="ＭＳ Ｐゴシック" charset="0"/>
          <a:cs typeface="Open Sans Semibold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Open Sans Semibold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Open Sans Semibold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Open Sans Semibold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Open Sans Semibold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Open Sans Semibold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Open Sans Semibold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Open Sans Semibold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Open Sans Semibold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Open Sans"/>
          <a:ea typeface="ＭＳ Ｐゴシック" charset="0"/>
          <a:cs typeface="Open San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Open Sans"/>
          <a:ea typeface="ＭＳ Ｐゴシック" charset="0"/>
          <a:cs typeface="Open San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Open Sans"/>
          <a:ea typeface="ＭＳ Ｐゴシック" charset="0"/>
          <a:cs typeface="Open San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75000"/>
              <a:lumOff val="25000"/>
            </a:schemeClr>
          </a:solidFill>
          <a:latin typeface="Open Sans"/>
          <a:ea typeface="ＭＳ Ｐゴシック" charset="0"/>
          <a:cs typeface="Open San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75000"/>
              <a:lumOff val="25000"/>
            </a:schemeClr>
          </a:solidFill>
          <a:latin typeface="Open Sans"/>
          <a:ea typeface="ＭＳ Ｐゴシック" charset="0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2146300" y="860514"/>
            <a:ext cx="6858000" cy="3373706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A Broad View of Spectrum Measurements</a:t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/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NSF Spectrum Measurements Workshop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IIT, Chicago, IL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/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April 6, 2016</a:t>
            </a:r>
            <a:endParaRPr lang="en-US" sz="3200" b="1" dirty="0">
              <a:solidFill>
                <a:schemeClr val="tx2"/>
              </a:solidFill>
              <a:latin typeface="Open Sans" charset="0"/>
              <a:cs typeface="Open San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1400" y="5010026"/>
            <a:ext cx="6502400" cy="152987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4A452A"/>
                </a:solidFill>
                <a:latin typeface="Open Sans"/>
                <a:ea typeface="+mn-ea"/>
                <a:cs typeface="Open Sans"/>
              </a:rPr>
              <a:t>Dr. Preston Marshall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4A452A"/>
                </a:solidFill>
                <a:latin typeface="Open Sans"/>
                <a:ea typeface="+mn-ea"/>
                <a:cs typeface="Open Sans"/>
              </a:rPr>
              <a:t>Principal Wireless Architect, Google Access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4A452A"/>
                </a:solidFill>
                <a:latin typeface="Open Sans"/>
                <a:ea typeface="+mn-ea"/>
                <a:cs typeface="Open Sans"/>
              </a:rPr>
              <a:t>Chair, Wireless Innovation Forum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4A452A"/>
                </a:solidFill>
                <a:latin typeface="Open Sans"/>
                <a:ea typeface="+mn-ea"/>
                <a:cs typeface="Open Sans"/>
              </a:rPr>
              <a:t>Spectrum Sharing Committee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4A452A"/>
                </a:solidFill>
                <a:latin typeface="Open Sans"/>
                <a:ea typeface="+mn-ea"/>
                <a:cs typeface="Open Sans"/>
              </a:rPr>
              <a:t>pres@google.com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4" y="50800"/>
            <a:ext cx="7584471" cy="1057275"/>
          </a:xfrm>
        </p:spPr>
        <p:txBody>
          <a:bodyPr/>
          <a:lstStyle/>
          <a:p>
            <a:r>
              <a:rPr lang="en-US" dirty="0" smtClean="0"/>
              <a:t>Spectrum Measurements Need to Extend beyond Observatory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97" y="1596724"/>
            <a:ext cx="8509000" cy="4353216"/>
          </a:xfrm>
        </p:spPr>
        <p:txBody>
          <a:bodyPr/>
          <a:lstStyle/>
          <a:p>
            <a:r>
              <a:rPr lang="en-US" sz="2400" dirty="0" smtClean="0"/>
              <a:t>Observation of spectrum occupancy important, but other types of spectrum measurement also important</a:t>
            </a:r>
          </a:p>
          <a:p>
            <a:r>
              <a:rPr lang="en-US" sz="2400" dirty="0" smtClean="0"/>
              <a:t>Biggest obstacle to effective (dense) spectrum sharing is uncertainty in estimating least possible propagation loss</a:t>
            </a:r>
          </a:p>
          <a:p>
            <a:r>
              <a:rPr lang="en-US" sz="2400" dirty="0" smtClean="0"/>
              <a:t>New opportunities for fundamental changes in our understanding of micro and </a:t>
            </a:r>
            <a:r>
              <a:rPr lang="en-US" sz="2400" dirty="0" err="1" smtClean="0"/>
              <a:t>nano</a:t>
            </a:r>
            <a:r>
              <a:rPr lang="en-US" sz="2400" dirty="0" smtClean="0"/>
              <a:t>-level propagation opening</a:t>
            </a:r>
          </a:p>
          <a:p>
            <a:pPr lvl="1"/>
            <a:r>
              <a:rPr lang="en-US" sz="2000" dirty="0" smtClean="0"/>
              <a:t>Now – Generic loss of specific scatter types from “Big Data” regression of  millions of measurements</a:t>
            </a:r>
          </a:p>
          <a:p>
            <a:pPr lvl="1"/>
            <a:r>
              <a:rPr lang="en-US" sz="2000" dirty="0" smtClean="0"/>
              <a:t>Ultimate – Crowd-sourced, localized, building/locale specific measurements self reported by spectrum sharing devices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991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981" y="1523735"/>
            <a:ext cx="6209483" cy="5114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76" y="123833"/>
            <a:ext cx="6845733" cy="1057275"/>
          </a:xfrm>
        </p:spPr>
        <p:txBody>
          <a:bodyPr/>
          <a:lstStyle/>
          <a:p>
            <a:r>
              <a:rPr lang="en-US" dirty="0" smtClean="0"/>
              <a:t>Real World Deployments can Achieve Much Greater Density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4847181" y="6530194"/>
            <a:ext cx="42968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cap="none" dirty="0" smtClean="0"/>
              <a:t>From Google Ex-Parte filing on Feb 16, 2016 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" y="1343816"/>
            <a:ext cx="3121188" cy="5434119"/>
          </a:xfrm>
        </p:spPr>
        <p:txBody>
          <a:bodyPr/>
          <a:lstStyle/>
          <a:p>
            <a:r>
              <a:rPr lang="en-US" sz="2000" dirty="0" smtClean="0"/>
              <a:t>We have collected over 1,500,000 propagation points in dense/semi-dense environments</a:t>
            </a:r>
          </a:p>
          <a:p>
            <a:r>
              <a:rPr lang="en-US" sz="2000" dirty="0" smtClean="0"/>
              <a:t>Data shown is for benign environment with low buildings in MTV</a:t>
            </a:r>
          </a:p>
          <a:p>
            <a:r>
              <a:rPr lang="en-US" sz="2000" dirty="0" smtClean="0"/>
              <a:t>30 dB in 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is 2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 (32 times) in range, and 2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 (1,000 in density) impact</a:t>
            </a:r>
          </a:p>
          <a:p>
            <a:r>
              <a:rPr lang="en-US" sz="2000" dirty="0" smtClean="0"/>
              <a:t>Plan to regress against Google Earth path analysis (buildings, trees, </a:t>
            </a:r>
            <a:r>
              <a:rPr lang="is-IS" sz="2000" dirty="0" smtClean="0"/>
              <a:t>…)</a:t>
            </a:r>
            <a:endParaRPr lang="en-US" sz="1800" dirty="0" smtClean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 bwMode="auto">
          <a:xfrm rot="21408297">
            <a:off x="4940129" y="3349623"/>
            <a:ext cx="2749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cap="none" dirty="0" smtClean="0"/>
              <a:t>Free Space Estimate (L-R</a:t>
            </a:r>
          </a:p>
        </p:txBody>
      </p:sp>
      <p:sp>
        <p:nvSpPr>
          <p:cNvPr id="7" name="TextBox 6"/>
          <p:cNvSpPr txBox="1"/>
          <p:nvPr/>
        </p:nvSpPr>
        <p:spPr bwMode="auto">
          <a:xfrm rot="21224743">
            <a:off x="5898245" y="4075509"/>
            <a:ext cx="28589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cap="none" dirty="0" smtClean="0">
                <a:solidFill>
                  <a:srgbClr val="FFFF00"/>
                </a:solidFill>
              </a:rPr>
              <a:t>Additional Scattering Loss</a:t>
            </a:r>
          </a:p>
        </p:txBody>
      </p:sp>
      <p:sp>
        <p:nvSpPr>
          <p:cNvPr id="8" name="TextBox 7"/>
          <p:cNvSpPr txBox="1"/>
          <p:nvPr/>
        </p:nvSpPr>
        <p:spPr bwMode="auto">
          <a:xfrm rot="21215219">
            <a:off x="6189231" y="2160883"/>
            <a:ext cx="2276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cap="none" dirty="0" smtClean="0">
                <a:solidFill>
                  <a:srgbClr val="FFFF00"/>
                </a:solidFill>
              </a:rPr>
              <a:t>Measured Path Loss</a:t>
            </a:r>
          </a:p>
        </p:txBody>
      </p:sp>
      <p:sp>
        <p:nvSpPr>
          <p:cNvPr id="10" name="Up-Down Arrow 9"/>
          <p:cNvSpPr/>
          <p:nvPr/>
        </p:nvSpPr>
        <p:spPr>
          <a:xfrm>
            <a:off x="6267345" y="4806310"/>
            <a:ext cx="706910" cy="973697"/>
          </a:xfrm>
          <a:prstGeom prst="upDownArrow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 bwMode="auto">
          <a:xfrm>
            <a:off x="5202780" y="4865417"/>
            <a:ext cx="26479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cap="none" dirty="0" smtClean="0"/>
              <a:t>Lost Opportunity for Spectrum Sharing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236969" y="1181108"/>
            <a:ext cx="5423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cap="none" dirty="0" smtClean="0"/>
              <a:t>Google Micro-path Model Data</a:t>
            </a:r>
          </a:p>
        </p:txBody>
      </p:sp>
    </p:spTree>
    <p:extLst>
      <p:ext uri="{BB962C8B-B14F-4D97-AF65-F5344CB8AC3E}">
        <p14:creationId xmlns:p14="http://schemas.microsoft.com/office/powerpoint/2010/main" val="29346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363"/>
            <a:ext cx="7340600" cy="1057275"/>
          </a:xfrm>
        </p:spPr>
        <p:txBody>
          <a:bodyPr/>
          <a:lstStyle/>
          <a:p>
            <a:r>
              <a:rPr lang="en-US" sz="3200" dirty="0" smtClean="0"/>
              <a:t>Micro and Nano Models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4011" y="1251987"/>
            <a:ext cx="8958815" cy="5740347"/>
          </a:xfrm>
          <a:prstGeom prst="line">
            <a:avLst/>
          </a:prstGeom>
          <a:ln w="508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1573344" y="5759845"/>
            <a:ext cx="264798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cap="none" dirty="0" smtClean="0"/>
              <a:t>Nano Model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-160476" y="5070126"/>
            <a:ext cx="264798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cap="none" dirty="0" smtClean="0"/>
              <a:t>Micro-Model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4011" y="1251986"/>
            <a:ext cx="5567756" cy="2153462"/>
            <a:chOff x="0" y="1041400"/>
            <a:chExt cx="9144000" cy="475615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1041400"/>
              <a:ext cx="9144000" cy="4756150"/>
              <a:chOff x="0" y="1041400"/>
              <a:chExt cx="9144000" cy="4756150"/>
            </a:xfrm>
          </p:grpSpPr>
          <p:pic>
            <p:nvPicPr>
              <p:cNvPr id="14" name="Picture 13" descr="bldg-foliage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041400"/>
                <a:ext cx="9144000" cy="4756150"/>
              </a:xfrm>
              <a:prstGeom prst="rect">
                <a:avLst/>
              </a:prstGeom>
            </p:spPr>
          </p:pic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379704" y="1505814"/>
                <a:ext cx="4739758" cy="267118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3640997" y="3349628"/>
                <a:ext cx="1258329" cy="704879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1795081" y="2303776"/>
              <a:ext cx="495534" cy="2789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ular Callout 19"/>
          <p:cNvSpPr/>
          <p:nvPr/>
        </p:nvSpPr>
        <p:spPr>
          <a:xfrm>
            <a:off x="3561813" y="1454071"/>
            <a:ext cx="2077669" cy="738971"/>
          </a:xfrm>
          <a:prstGeom prst="wedgeRoundRectCallout">
            <a:avLst>
              <a:gd name="adj1" fmla="val -76709"/>
              <a:gd name="adj2" fmla="val 95376"/>
              <a:gd name="adj3" fmla="val 16667"/>
            </a:avLst>
          </a:prstGeom>
          <a:solidFill>
            <a:srgbClr val="FFFF00">
              <a:alpha val="51000"/>
            </a:srgb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 bwMode="auto">
          <a:xfrm>
            <a:off x="3574098" y="1485156"/>
            <a:ext cx="20776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/>
              <a:t>n meters through foliage in summer</a:t>
            </a:r>
            <a:endParaRPr lang="en-US" sz="2000" cap="none" dirty="0" smtClean="0"/>
          </a:p>
        </p:txBody>
      </p:sp>
      <p:sp>
        <p:nvSpPr>
          <p:cNvPr id="22" name="Rounded Rectangular Callout 21"/>
          <p:cNvSpPr/>
          <p:nvPr/>
        </p:nvSpPr>
        <p:spPr>
          <a:xfrm>
            <a:off x="2162402" y="3639239"/>
            <a:ext cx="2077669" cy="738971"/>
          </a:xfrm>
          <a:prstGeom prst="wedgeRoundRectCallout">
            <a:avLst>
              <a:gd name="adj1" fmla="val -85163"/>
              <a:gd name="adj2" fmla="val -268438"/>
              <a:gd name="adj3" fmla="val 16667"/>
            </a:avLst>
          </a:prstGeom>
          <a:solidFill>
            <a:srgbClr val="FFFF00">
              <a:alpha val="51000"/>
            </a:srgb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 bwMode="auto">
          <a:xfrm>
            <a:off x="2233444" y="3602774"/>
            <a:ext cx="20776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/>
              <a:t>n meters through commercial space</a:t>
            </a:r>
            <a:endParaRPr lang="en-US" sz="2000" cap="none" dirty="0" smtClean="0"/>
          </a:p>
        </p:txBody>
      </p:sp>
      <p:sp>
        <p:nvSpPr>
          <p:cNvPr id="24" name="Rounded Rectangular Callout 23"/>
          <p:cNvSpPr/>
          <p:nvPr/>
        </p:nvSpPr>
        <p:spPr>
          <a:xfrm>
            <a:off x="0" y="4365391"/>
            <a:ext cx="2077669" cy="738971"/>
          </a:xfrm>
          <a:prstGeom prst="wedgeRoundRectCallout">
            <a:avLst>
              <a:gd name="adj1" fmla="val 9784"/>
              <a:gd name="adj2" fmla="val -354364"/>
              <a:gd name="adj3" fmla="val 16667"/>
            </a:avLst>
          </a:prstGeom>
          <a:solidFill>
            <a:srgbClr val="FFFF00">
              <a:alpha val="51000"/>
            </a:srgb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 bwMode="auto">
          <a:xfrm>
            <a:off x="0" y="4356650"/>
            <a:ext cx="20776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/>
              <a:t>2 building entry/exists</a:t>
            </a:r>
            <a:endParaRPr lang="en-US" sz="2000" cap="none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6958977" y="3958422"/>
            <a:ext cx="2083850" cy="2499345"/>
          </a:xfrm>
          <a:prstGeom prst="rect">
            <a:avLst/>
          </a:prstGeom>
          <a:solidFill>
            <a:srgbClr val="F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6962744" y="5611990"/>
            <a:ext cx="2080082" cy="216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962744" y="4818948"/>
            <a:ext cx="20701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114296" y="3958422"/>
            <a:ext cx="0" cy="24993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 bwMode="auto">
          <a:xfrm>
            <a:off x="6790301" y="6461746"/>
            <a:ext cx="26479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cap="none" dirty="0" smtClean="0"/>
              <a:t>1 Main Street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825020" y="6444257"/>
            <a:ext cx="5201311" cy="135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 bwMode="auto">
          <a:xfrm>
            <a:off x="3598124" y="6449609"/>
            <a:ext cx="26479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cap="none" dirty="0" smtClean="0"/>
              <a:t>3 Main Street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010083" y="4818948"/>
            <a:ext cx="1824071" cy="1630661"/>
          </a:xfrm>
          <a:prstGeom prst="rect">
            <a:avLst/>
          </a:prstGeom>
          <a:solidFill>
            <a:srgbClr val="F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4010083" y="5611990"/>
            <a:ext cx="1824071" cy="135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2" idx="0"/>
          </p:cNvCxnSpPr>
          <p:nvPr/>
        </p:nvCxnSpPr>
        <p:spPr>
          <a:xfrm flipV="1">
            <a:off x="4905624" y="4818948"/>
            <a:ext cx="16495" cy="16306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Up-Down Arrow 46"/>
          <p:cNvSpPr/>
          <p:nvPr/>
        </p:nvSpPr>
        <p:spPr>
          <a:xfrm>
            <a:off x="7321920" y="5403989"/>
            <a:ext cx="270926" cy="634244"/>
          </a:xfrm>
          <a:prstGeom prst="upDownArrow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 bwMode="auto">
          <a:xfrm>
            <a:off x="6769808" y="4995419"/>
            <a:ext cx="1456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R</a:t>
            </a:r>
            <a:r>
              <a:rPr lang="en-US" sz="2400" cap="none" dirty="0" smtClean="0"/>
              <a:t>adio</a:t>
            </a:r>
          </a:p>
        </p:txBody>
      </p:sp>
      <p:sp>
        <p:nvSpPr>
          <p:cNvPr id="49" name="TextBox 48"/>
          <p:cNvSpPr txBox="1"/>
          <p:nvPr/>
        </p:nvSpPr>
        <p:spPr bwMode="auto">
          <a:xfrm>
            <a:off x="6692504" y="5982592"/>
            <a:ext cx="1456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R</a:t>
            </a:r>
            <a:r>
              <a:rPr lang="en-US" sz="2400" cap="none" dirty="0" smtClean="0"/>
              <a:t>adio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4694836" y="5064536"/>
            <a:ext cx="1456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R</a:t>
            </a:r>
            <a:r>
              <a:rPr lang="en-US" sz="2400" cap="none" dirty="0" smtClean="0"/>
              <a:t>adio</a:t>
            </a:r>
          </a:p>
        </p:txBody>
      </p:sp>
      <p:sp>
        <p:nvSpPr>
          <p:cNvPr id="51" name="Up-Down Arrow 50"/>
          <p:cNvSpPr/>
          <p:nvPr/>
        </p:nvSpPr>
        <p:spPr>
          <a:xfrm rot="5400000">
            <a:off x="7880356" y="5982984"/>
            <a:ext cx="364150" cy="474650"/>
          </a:xfrm>
          <a:prstGeom prst="upDownArrow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 bwMode="auto">
          <a:xfrm>
            <a:off x="7969916" y="5972872"/>
            <a:ext cx="1456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R</a:t>
            </a:r>
            <a:r>
              <a:rPr lang="en-US" sz="2400" cap="none" dirty="0" smtClean="0"/>
              <a:t>adio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6475351" y="2327021"/>
            <a:ext cx="28346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4163" indent="-176213" algn="ctr"/>
            <a:r>
              <a:rPr lang="en-US" sz="2000" dirty="0" smtClean="0"/>
              <a:t>        For this building, </a:t>
            </a:r>
          </a:p>
          <a:p>
            <a:pPr marL="284163" indent="-176213" algn="ctr"/>
            <a:r>
              <a:rPr lang="en-US" sz="2000" dirty="0" smtClean="0"/>
              <a:t>Learn Loss:</a:t>
            </a:r>
          </a:p>
          <a:p>
            <a:pPr marL="284163" lvl="1" indent="-176213">
              <a:buFont typeface="Arial"/>
              <a:buChar char="•"/>
            </a:pPr>
            <a:r>
              <a:rPr lang="en-US" sz="2000" cap="none" dirty="0" smtClean="0"/>
              <a:t>Through interior wall</a:t>
            </a:r>
          </a:p>
          <a:p>
            <a:pPr marL="284163" lvl="1" indent="-176213">
              <a:buFont typeface="Arial"/>
              <a:buChar char="•"/>
            </a:pPr>
            <a:r>
              <a:rPr lang="en-US" sz="2000" dirty="0" smtClean="0"/>
              <a:t>Between Floors</a:t>
            </a:r>
          </a:p>
          <a:p>
            <a:pPr marL="284163" lvl="1" indent="-176213">
              <a:buFont typeface="Arial"/>
              <a:buChar char="•"/>
            </a:pPr>
            <a:r>
              <a:rPr lang="en-US" sz="2000" dirty="0" smtClean="0"/>
              <a:t>Through Exterior Wall</a:t>
            </a:r>
            <a:endParaRPr lang="en-US" sz="2000" cap="none" dirty="0" smtClean="0"/>
          </a:p>
        </p:txBody>
      </p:sp>
      <p:sp>
        <p:nvSpPr>
          <p:cNvPr id="56" name="Up-Down Arrow 55"/>
          <p:cNvSpPr/>
          <p:nvPr/>
        </p:nvSpPr>
        <p:spPr>
          <a:xfrm rot="5400000">
            <a:off x="7880357" y="5021453"/>
            <a:ext cx="364150" cy="474650"/>
          </a:xfrm>
          <a:prstGeom prst="upDownArrow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7" name="Up-Down Arrow 56"/>
          <p:cNvSpPr/>
          <p:nvPr/>
        </p:nvSpPr>
        <p:spPr>
          <a:xfrm rot="5400000">
            <a:off x="6283197" y="4643891"/>
            <a:ext cx="364150" cy="1262236"/>
          </a:xfrm>
          <a:prstGeom prst="upDownArrow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 bwMode="auto">
          <a:xfrm>
            <a:off x="7960089" y="4991056"/>
            <a:ext cx="1456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R</a:t>
            </a:r>
            <a:r>
              <a:rPr lang="en-US" sz="2400" cap="none" dirty="0" smtClean="0"/>
              <a:t>adio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5517874" y="5981249"/>
            <a:ext cx="1456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R</a:t>
            </a:r>
            <a:r>
              <a:rPr lang="en-US" sz="2400" cap="none" dirty="0" smtClean="0"/>
              <a:t>adio</a:t>
            </a:r>
          </a:p>
        </p:txBody>
      </p:sp>
      <p:sp>
        <p:nvSpPr>
          <p:cNvPr id="60" name="Up-Down Arrow 59"/>
          <p:cNvSpPr/>
          <p:nvPr/>
        </p:nvSpPr>
        <p:spPr>
          <a:xfrm rot="5400000">
            <a:off x="6694258" y="6025686"/>
            <a:ext cx="364150" cy="448731"/>
          </a:xfrm>
          <a:prstGeom prst="upDownArrow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 bwMode="auto">
          <a:xfrm>
            <a:off x="6790301" y="4079827"/>
            <a:ext cx="1456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R</a:t>
            </a:r>
            <a:r>
              <a:rPr lang="en-US" sz="2400" cap="none" dirty="0" smtClean="0"/>
              <a:t>adio</a:t>
            </a:r>
          </a:p>
        </p:txBody>
      </p:sp>
      <p:sp>
        <p:nvSpPr>
          <p:cNvPr id="62" name="Up-Down Arrow 61"/>
          <p:cNvSpPr/>
          <p:nvPr/>
        </p:nvSpPr>
        <p:spPr>
          <a:xfrm>
            <a:off x="7362799" y="4501826"/>
            <a:ext cx="270926" cy="634244"/>
          </a:xfrm>
          <a:prstGeom prst="upDownArrow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4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Would Like to 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49" y="1257968"/>
            <a:ext cx="8095398" cy="4353216"/>
          </a:xfrm>
        </p:spPr>
        <p:txBody>
          <a:bodyPr/>
          <a:lstStyle/>
          <a:p>
            <a:r>
              <a:rPr lang="en-US" dirty="0" smtClean="0"/>
              <a:t>Community Standards for:</a:t>
            </a:r>
          </a:p>
          <a:p>
            <a:pPr lvl="1"/>
            <a:r>
              <a:rPr lang="en-US" dirty="0" smtClean="0"/>
              <a:t>Archiving of Static Measurements (Observatory)</a:t>
            </a:r>
          </a:p>
          <a:p>
            <a:pPr lvl="1"/>
            <a:r>
              <a:rPr lang="en-US" dirty="0" smtClean="0"/>
              <a:t>Archiving of Path characteristics and Loss</a:t>
            </a:r>
          </a:p>
          <a:p>
            <a:pPr lvl="1"/>
            <a:r>
              <a:rPr lang="en-US" dirty="0" smtClean="0"/>
              <a:t>Requesting and self reporting by spectrum sharing devices (such as required by FCC 3.5 GHz </a:t>
            </a:r>
            <a:r>
              <a:rPr lang="en-US" dirty="0" err="1" smtClean="0"/>
              <a:t>regs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Embedded functionality in dedicated sensing devices</a:t>
            </a:r>
          </a:p>
          <a:p>
            <a:pPr lvl="1"/>
            <a:r>
              <a:rPr lang="en-US" dirty="0" smtClean="0"/>
              <a:t>Analytic tools to operate on all of the above</a:t>
            </a:r>
          </a:p>
          <a:p>
            <a:r>
              <a:rPr lang="en-US" dirty="0" smtClean="0"/>
              <a:t>Multiple, independent collection and </a:t>
            </a:r>
            <a:r>
              <a:rPr lang="en-US" dirty="0" err="1" smtClean="0"/>
              <a:t>anaytic</a:t>
            </a:r>
            <a:r>
              <a:rPr lang="en-US" dirty="0" smtClean="0"/>
              <a:t> efforts to populate all of these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5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2401236" y="690294"/>
            <a:ext cx="6299201" cy="3056206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Thank You</a:t>
            </a:r>
            <a:br>
              <a:rPr lang="en-US" sz="4000" b="1" dirty="0" smtClean="0">
                <a:solidFill>
                  <a:schemeClr val="tx2"/>
                </a:solidFill>
              </a:rPr>
            </a:br>
            <a:endParaRPr lang="en-US" sz="2000" b="1" dirty="0">
              <a:solidFill>
                <a:schemeClr val="tx2"/>
              </a:solidFill>
              <a:latin typeface="Open Sans" charset="0"/>
              <a:cs typeface="Open San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9736" y="4901946"/>
            <a:ext cx="5031708" cy="152987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4A452A"/>
                </a:solidFill>
                <a:latin typeface="Open Sans"/>
                <a:ea typeface="+mn-ea"/>
                <a:cs typeface="Open Sans"/>
              </a:rPr>
              <a:t>Dr. Preston Marshall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4A452A"/>
                </a:solidFill>
                <a:latin typeface="Open Sans"/>
                <a:ea typeface="+mn-ea"/>
                <a:cs typeface="Open Sans"/>
              </a:rPr>
              <a:t>Principal Wireless Architect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4A452A"/>
                </a:solidFill>
                <a:latin typeface="Open Sans"/>
                <a:ea typeface="+mn-ea"/>
                <a:cs typeface="Open Sans"/>
              </a:rPr>
              <a:t>Google Access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4A452A"/>
                </a:solidFill>
                <a:latin typeface="Open Sans"/>
                <a:ea typeface="+mn-ea"/>
                <a:cs typeface="Open Sans"/>
              </a:rPr>
              <a:t>pres@google.com</a:t>
            </a:r>
          </a:p>
        </p:txBody>
      </p:sp>
    </p:spTree>
    <p:extLst>
      <p:ext uri="{BB962C8B-B14F-4D97-AF65-F5344CB8AC3E}">
        <p14:creationId xmlns:p14="http://schemas.microsoft.com/office/powerpoint/2010/main" val="208087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 Googl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ctr">
          <a:defRPr cap="none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Google Template.pot</Template>
  <TotalTime>40311</TotalTime>
  <Words>332</Words>
  <Application>Microsoft Office PowerPoint</Application>
  <PresentationFormat>On-screen Show 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Open Sans</vt:lpstr>
      <vt:lpstr>Open Sans Light</vt:lpstr>
      <vt:lpstr>Open Sans Semibold</vt:lpstr>
      <vt:lpstr>My Google Template</vt:lpstr>
      <vt:lpstr>A Broad View of Spectrum Measurements  NSF Spectrum Measurements Workshop IIT, Chicago, IL  April 6, 2016</vt:lpstr>
      <vt:lpstr>Spectrum Measurements Need to Extend beyond Observatory</vt:lpstr>
      <vt:lpstr>Real World Deployments can Achieve Much Greater Density</vt:lpstr>
      <vt:lpstr>Micro and Nano Models</vt:lpstr>
      <vt:lpstr>We Would Like to See</vt:lpstr>
      <vt:lpstr>Thank You </vt:lpstr>
    </vt:vector>
  </TitlesOfParts>
  <Manager/>
  <Company>Google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Preston Marshall</dc:creator>
  <cp:keywords/>
  <dc:description/>
  <cp:lastModifiedBy>Dennis Roberson</cp:lastModifiedBy>
  <cp:revision>323</cp:revision>
  <cp:lastPrinted>2014-04-30T20:03:37Z</cp:lastPrinted>
  <dcterms:created xsi:type="dcterms:W3CDTF">2013-06-17T14:19:42Z</dcterms:created>
  <dcterms:modified xsi:type="dcterms:W3CDTF">2016-04-05T01:43:07Z</dcterms:modified>
  <cp:category/>
</cp:coreProperties>
</file>