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58" r:id="rId6"/>
    <p:sldId id="259" r:id="rId7"/>
    <p:sldId id="260" r:id="rId8"/>
    <p:sldId id="257" r:id="rId9"/>
    <p:sldId id="265" r:id="rId10"/>
    <p:sldId id="266" r:id="rId11"/>
    <p:sldId id="269" r:id="rId12"/>
    <p:sldId id="270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6">
          <p15:clr>
            <a:srgbClr val="A4A3A4"/>
          </p15:clr>
        </p15:guide>
        <p15:guide id="2" orient="horz" pos="2845">
          <p15:clr>
            <a:srgbClr val="A4A3A4"/>
          </p15:clr>
        </p15:guide>
        <p15:guide id="3" pos="226">
          <p15:clr>
            <a:srgbClr val="A4A3A4"/>
          </p15:clr>
        </p15:guide>
        <p15:guide id="4" pos="5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310" autoAdjust="0"/>
  </p:normalViewPr>
  <p:slideViewPr>
    <p:cSldViewPr snapToObjects="1" showGuides="1">
      <p:cViewPr varScale="1">
        <p:scale>
          <a:sx n="66" d="100"/>
          <a:sy n="66" d="100"/>
        </p:scale>
        <p:origin x="53" y="206"/>
      </p:cViewPr>
      <p:guideLst>
        <p:guide orient="horz" pos="646"/>
        <p:guide orient="horz" pos="2845"/>
        <p:guide pos="226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1790" y="-77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110D-8713-4818-A6C5-BA5073E6EF1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0C28-1F57-4AC3-BC38-27FE91AD9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0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4487642"/>
            <a:ext cx="1782000" cy="54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890000"/>
            <a:ext cx="6300000" cy="792000"/>
          </a:xfrm>
        </p:spPr>
        <p:txBody>
          <a:bodyPr/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subtitle (max. 3 lines), e. g. name,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62000"/>
            <a:ext cx="6300000" cy="1215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Enter title of presentation</a:t>
            </a:r>
            <a:br>
              <a:rPr lang="en-US" dirty="0" smtClean="0"/>
            </a:br>
            <a:r>
              <a:rPr lang="en-US" dirty="0" smtClean="0"/>
              <a:t>(max. 3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1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(no 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95A-62FD-410E-BF30-F707C0AB6032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80000" y="102600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80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123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(no 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1A2E-0289-4671-9EE6-59EA014908E5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80000" y="10260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80000" y="220644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480000" y="33858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02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(no 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C2B1-EE10-4C8D-977D-AD0CBD0A130B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80000" y="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80000" y="114156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480000" y="228312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480000" y="34246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78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(no 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83E-0329-4626-9646-BB049FCB653C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80000" y="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80000" y="90963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480000" y="181926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480000" y="272889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480000" y="363852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6344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6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This layout is primarily for equipment pictures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B466-CA02-458C-810D-4AE94E1FA703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9999" y="1025999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59999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3168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3168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5976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/>
          </p:nvPr>
        </p:nvSpPr>
        <p:spPr>
          <a:xfrm>
            <a:off x="5976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24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8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This layout is primarily for equipment pictures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6D25-EA0E-4050-A702-3637326208BE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0260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0000" y="28188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66000" y="10260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66000" y="28188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572000" y="10260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72000" y="28188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678000" y="10260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678000" y="2818800"/>
            <a:ext cx="1962000" cy="131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360000" y="2397600"/>
            <a:ext cx="1962000" cy="324000"/>
          </a:xfrm>
        </p:spPr>
        <p:txBody>
          <a:bodyPr wrap="square"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60000" y="4186080"/>
            <a:ext cx="1962000" cy="324000"/>
          </a:xfrm>
        </p:spPr>
        <p:txBody>
          <a:bodyPr wrap="square" anchor="t"/>
          <a:lstStyle>
            <a:lvl1pPr marL="0" indent="0" rtl="0">
              <a:lnSpc>
                <a:spcPct val="100000"/>
              </a:lnSpc>
              <a:buFontTx/>
              <a:buNone/>
              <a:defRPr sz="1200" b="0"/>
            </a:lvl1pPr>
            <a:lvl2pPr marL="0" indent="0" algn="l" rtl="0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466000" y="2397600"/>
            <a:ext cx="1962000" cy="324000"/>
          </a:xfrm>
        </p:spPr>
        <p:txBody>
          <a:bodyPr wrap="square"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466000" y="4186080"/>
            <a:ext cx="1962000" cy="324000"/>
          </a:xfrm>
        </p:spPr>
        <p:txBody>
          <a:bodyPr wrap="square" anchor="t"/>
          <a:lstStyle>
            <a:lvl1pPr marL="0" indent="0" rtl="0">
              <a:lnSpc>
                <a:spcPct val="100000"/>
              </a:lnSpc>
              <a:buFontTx/>
              <a:buNone/>
              <a:defRPr sz="1200" b="0"/>
            </a:lvl1pPr>
            <a:lvl2pPr marL="0" indent="0" algn="l" rtl="0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572000" y="2397600"/>
            <a:ext cx="1962000" cy="324000"/>
          </a:xfrm>
        </p:spPr>
        <p:txBody>
          <a:bodyPr wrap="square"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72000" y="4186080"/>
            <a:ext cx="1962000" cy="324000"/>
          </a:xfrm>
        </p:spPr>
        <p:txBody>
          <a:bodyPr wrap="square" anchor="t"/>
          <a:lstStyle>
            <a:lvl1pPr marL="0" indent="0" rtl="0">
              <a:lnSpc>
                <a:spcPct val="100000"/>
              </a:lnSpc>
              <a:buFontTx/>
              <a:buNone/>
              <a:defRPr sz="1200" b="0"/>
            </a:lvl1pPr>
            <a:lvl2pPr marL="0" indent="0" algn="l" rtl="0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6678000" y="2397600"/>
            <a:ext cx="1962000" cy="324000"/>
          </a:xfrm>
        </p:spPr>
        <p:txBody>
          <a:bodyPr wrap="square"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678000" y="4186080"/>
            <a:ext cx="1962000" cy="324000"/>
          </a:xfrm>
        </p:spPr>
        <p:txBody>
          <a:bodyPr wrap="square" anchor="t"/>
          <a:lstStyle>
            <a:lvl1pPr marL="0" indent="0" rtl="0">
              <a:lnSpc>
                <a:spcPct val="100000"/>
              </a:lnSpc>
              <a:buFontTx/>
              <a:buNone/>
              <a:defRPr sz="1200" b="0"/>
            </a:lvl1pPr>
            <a:lvl2pPr marL="0" indent="0" algn="l" rtl="0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en-US" dirty="0" smtClean="0"/>
              <a:t>Enter caption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59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41A-119D-4938-8C99-A37272390F53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332000"/>
            <a:ext cx="8280000" cy="3178800"/>
          </a:xfrm>
        </p:spPr>
        <p:txBody>
          <a:bodyPr/>
          <a:lstStyle/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8743-B1AB-4A3A-92C7-903BDE4E7CA5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0000" y="1026001"/>
            <a:ext cx="8280000" cy="252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buFontTx/>
              <a:buNone/>
              <a:defRPr b="1"/>
            </a:lvl1pPr>
          </a:lstStyle>
          <a:p>
            <a:pPr lvl="0"/>
            <a:r>
              <a:rPr lang="en-US" dirty="0" smtClean="0"/>
              <a:t>Enter subtitle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78908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2"/>
            <a:ext cx="9144000" cy="51545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9EEB-4F4A-419D-8296-A0972A8C5D32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6300000" cy="1215000"/>
          </a:xfrm>
        </p:spPr>
        <p:txBody>
          <a:bodyPr/>
          <a:lstStyle/>
          <a:p>
            <a:r>
              <a:rPr lang="en-US" dirty="0" smtClean="0"/>
              <a:t>Enter </a:t>
            </a:r>
            <a:r>
              <a:rPr lang="en-US" dirty="0" err="1" smtClean="0"/>
              <a:t>intertitle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(max. 3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3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4050000" cy="3483000"/>
          </a:xfrm>
        </p:spPr>
        <p:txBody>
          <a:bodyPr/>
          <a:lstStyle/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90000" y="1026318"/>
            <a:ext cx="4050000" cy="348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 Black" pitchFamily="34" charset="0"/>
              <a:buNone/>
              <a:tabLst/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 Black" pitchFamily="34" charset="0"/>
              <a:buChar char="ı"/>
              <a:tabLst/>
              <a:defRPr/>
            </a:pPr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5505-1DA0-43E3-A154-20AA34ED647F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6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8775" y="1584000"/>
            <a:ext cx="4050000" cy="2926800"/>
          </a:xfrm>
        </p:spPr>
        <p:txBody>
          <a:bodyPr/>
          <a:lstStyle/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90000" y="1584000"/>
            <a:ext cx="4050000" cy="2926800"/>
          </a:xfrm>
        </p:spPr>
        <p:txBody>
          <a:bodyPr/>
          <a:lstStyle/>
          <a:p>
            <a:pPr lvl="0"/>
            <a:r>
              <a:rPr lang="en-US" dirty="0" smtClean="0"/>
              <a:t>Enter text or define content via symbol in the middle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C6D-135D-49E3-ABD9-30BA70CCDDCB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0000" y="1026000"/>
            <a:ext cx="4050000" cy="504000"/>
          </a:xfrm>
        </p:spPr>
        <p:txBody>
          <a:bodyPr wrap="square" anchor="b"/>
          <a:lstStyle>
            <a:lvl1pPr marL="0" indent="0">
              <a:lnSpc>
                <a:spcPct val="100000"/>
              </a:lnSpc>
              <a:buFontTx/>
              <a:buNone/>
              <a:defRPr b="1"/>
            </a:lvl1pPr>
          </a:lstStyle>
          <a:p>
            <a:pPr marL="0" lvl="0" indent="0"/>
            <a:r>
              <a:rPr lang="en-US" dirty="0" smtClean="0"/>
              <a:t>Enter subtitle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90763" y="1026000"/>
            <a:ext cx="4050000" cy="504000"/>
          </a:xfrm>
        </p:spPr>
        <p:txBody>
          <a:bodyPr wrap="square" anchor="b"/>
          <a:lstStyle>
            <a:lvl1pPr marL="0" indent="0">
              <a:lnSpc>
                <a:spcPct val="100000"/>
              </a:lnSpc>
              <a:buFontTx/>
              <a:buNone/>
              <a:defRPr b="1"/>
            </a:lvl1pPr>
          </a:lstStyle>
          <a:p>
            <a:pPr marL="0" lvl="0" indent="0"/>
            <a:r>
              <a:rPr lang="en-US" dirty="0" smtClean="0"/>
              <a:t>Enter subtitle</a:t>
            </a:r>
            <a:br>
              <a:rPr lang="en-US" dirty="0" smtClean="0"/>
            </a:br>
            <a:r>
              <a:rPr lang="en-US" dirty="0" smtClean="0"/>
              <a:t>(max. 2 lines)</a:t>
            </a:r>
          </a:p>
        </p:txBody>
      </p:sp>
    </p:spTree>
    <p:extLst>
      <p:ext uri="{BB962C8B-B14F-4D97-AF65-F5344CB8AC3E}">
        <p14:creationId xmlns:p14="http://schemas.microsoft.com/office/powerpoint/2010/main" val="68450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D6F-AA06-4797-9DE6-4550CA8CE3C9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86BA-F4C1-4466-B31C-C9232764D356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584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64ED-3233-475E-A94B-871F487F33CC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86BA-F4C1-4466-B31C-C9232764D356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636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(no 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49-16D5-4522-880D-A1225AE32C41}" type="datetime1">
              <a:rPr lang="en-US" smtClean="0"/>
              <a:t>4/6/2016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80000" y="1026000"/>
            <a:ext cx="2664000" cy="348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23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3209"/>
            <a:ext cx="9144000" cy="6079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280000" cy="81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Enter slide title (max. 2 lines)</a:t>
            </a:r>
            <a:br>
              <a:rPr lang="en-US" dirty="0" smtClean="0"/>
            </a:br>
            <a:r>
              <a:rPr lang="en-US" dirty="0" smtClean="0"/>
              <a:t>The 2nd line may be black if reasonable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26000"/>
            <a:ext cx="8280000" cy="348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2000" y="4791849"/>
            <a:ext cx="792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BDDF34-44B5-4018-904C-6AFDE1CB97D7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0000" y="4791849"/>
            <a:ext cx="2880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Footer: &gt;Insert &gt;Header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000" y="4791849"/>
            <a:ext cx="504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CB76AC-E5DF-427C-ABDC-2F4FBD8E4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2000"/>
        </a:lnSpc>
        <a:spcBef>
          <a:spcPts val="0"/>
        </a:spcBef>
        <a:buSzPct val="110000"/>
        <a:buFont typeface="Arial Black" pitchFamily="34" charset="0"/>
        <a:buChar char="ı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neal@rsa.rohde-schwarz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neal@rsa.rohde-schwarz.com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NSF Workshop on Spectrum Measurements &amp; Spectrum Management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Rohde &amp; Schwarz USA, Inc.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437" y="3562350"/>
            <a:ext cx="3429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Randy Neal</a:t>
            </a:r>
          </a:p>
          <a:p>
            <a:r>
              <a:rPr lang="en-US" sz="1100" dirty="0" smtClean="0"/>
              <a:t>System Engineer</a:t>
            </a:r>
          </a:p>
          <a:p>
            <a:r>
              <a:rPr lang="en-US" sz="1100" dirty="0" smtClean="0"/>
              <a:t>San Antonio, TX</a:t>
            </a:r>
          </a:p>
          <a:p>
            <a:r>
              <a:rPr lang="en-US" sz="1100" dirty="0" smtClean="0">
                <a:hlinkClick r:id="rId3"/>
              </a:rPr>
              <a:t>randy.neal@rsa.rohde-schwarz.com</a:t>
            </a:r>
            <a:endParaRPr lang="en-US" sz="1100" dirty="0" smtClean="0"/>
          </a:p>
          <a:p>
            <a:endParaRPr lang="en-US" sz="1500" dirty="0" smtClean="0"/>
          </a:p>
          <a:p>
            <a:endParaRPr lang="en-US" sz="1500" dirty="0" err="1" smtClean="0"/>
          </a:p>
        </p:txBody>
      </p:sp>
      <p:sp>
        <p:nvSpPr>
          <p:cNvPr id="8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Measurements: Classification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0000" y="1026000"/>
            <a:ext cx="2535600" cy="3483000"/>
          </a:xfrm>
        </p:spPr>
        <p:txBody>
          <a:bodyPr vert="horz" lIns="0" tIns="0" rIns="0" bIns="0" rtlCol="0">
            <a:noAutofit/>
          </a:bodyPr>
          <a:lstStyle/>
          <a:p>
            <a:r>
              <a:rPr lang="en-US" dirty="0" smtClean="0"/>
              <a:t>Spurious Emissions are detrimental for Automatic Detection / Classification Systems</a:t>
            </a:r>
          </a:p>
          <a:p>
            <a:r>
              <a:rPr lang="en-US" dirty="0" smtClean="0"/>
              <a:t>Use 2 types of ways to classify a signal</a:t>
            </a:r>
          </a:p>
          <a:p>
            <a:r>
              <a:rPr lang="en-US" dirty="0" smtClean="0"/>
              <a:t>Conventional – measures signal parameters</a:t>
            </a:r>
          </a:p>
          <a:p>
            <a:r>
              <a:rPr lang="en-US" dirty="0" smtClean="0"/>
              <a:t>Shape Detection – examines only spectral shape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66750"/>
            <a:ext cx="6075799" cy="3803650"/>
          </a:xfrm>
          <a:prstGeom prst="rect">
            <a:avLst/>
          </a:prstGeom>
          <a:noFill/>
          <a:ln w="19050" cap="sq">
            <a:solidFill>
              <a:srgbClr val="A6A6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6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1026000"/>
            <a:ext cx="8261486" cy="3483000"/>
          </a:xfrm>
        </p:spPr>
        <p:txBody>
          <a:bodyPr/>
          <a:lstStyle/>
          <a:p>
            <a:r>
              <a:rPr lang="en-US" dirty="0" smtClean="0"/>
              <a:t>Receiver specs should be considered for environment</a:t>
            </a:r>
          </a:p>
          <a:p>
            <a:pPr lvl="1"/>
            <a:r>
              <a:rPr lang="en-US" dirty="0" smtClean="0"/>
              <a:t>One size does not fit all</a:t>
            </a:r>
          </a:p>
          <a:p>
            <a:endParaRPr lang="en-US" dirty="0"/>
          </a:p>
          <a:p>
            <a:r>
              <a:rPr lang="en-US" dirty="0" smtClean="0"/>
              <a:t>Types of signals being detected need to be understood</a:t>
            </a:r>
          </a:p>
          <a:p>
            <a:endParaRPr lang="en-US" dirty="0"/>
          </a:p>
          <a:p>
            <a:r>
              <a:rPr lang="en-US" dirty="0" smtClean="0"/>
              <a:t>Efficient and reproducible measurements and reporting structures are key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11</a:t>
            </a:fld>
            <a:endParaRPr lang="en-US"/>
          </a:p>
        </p:txBody>
      </p:sp>
      <p:sp>
        <p:nvSpPr>
          <p:cNvPr id="3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7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1000" y="162000"/>
            <a:ext cx="4047779" cy="4140125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8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panelist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Randy Neal</a:t>
            </a:r>
          </a:p>
          <a:p>
            <a:pPr marL="0" indent="0">
              <a:buNone/>
            </a:pPr>
            <a:r>
              <a:rPr lang="en-US" sz="1600" dirty="0"/>
              <a:t>System Engineer</a:t>
            </a:r>
          </a:p>
          <a:p>
            <a:pPr marL="0" indent="0">
              <a:buNone/>
            </a:pPr>
            <a:r>
              <a:rPr lang="en-US" sz="1600" dirty="0" smtClean="0"/>
              <a:t>San </a:t>
            </a:r>
            <a:r>
              <a:rPr lang="en-US" sz="1600" dirty="0"/>
              <a:t>Antonio, TX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randy.neal@rsa.rohde-schwarz.com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2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00" y="994509"/>
            <a:ext cx="4051300" cy="3038475"/>
          </a:xfrm>
        </p:spPr>
      </p:pic>
      <p:sp>
        <p:nvSpPr>
          <p:cNvPr id="7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8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Receiver Sensitivity</a:t>
            </a:r>
          </a:p>
          <a:p>
            <a:endParaRPr lang="en-US" dirty="0"/>
          </a:p>
          <a:p>
            <a:r>
              <a:rPr lang="en-US" dirty="0" smtClean="0"/>
              <a:t>Types of Measurements</a:t>
            </a:r>
          </a:p>
          <a:p>
            <a:pPr lvl="1"/>
            <a:r>
              <a:rPr lang="en-US" dirty="0" smtClean="0"/>
              <a:t>Recordings</a:t>
            </a:r>
          </a:p>
          <a:p>
            <a:pPr lvl="1"/>
            <a:r>
              <a:rPr lang="en-US" dirty="0" smtClean="0"/>
              <a:t>Direction Finding</a:t>
            </a:r>
          </a:p>
          <a:p>
            <a:pPr lvl="1"/>
            <a:r>
              <a:rPr lang="en-US" dirty="0" smtClean="0"/>
              <a:t>Classification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08" y="162000"/>
            <a:ext cx="3217200" cy="4289599"/>
          </a:xfrm>
          <a:prstGeom prst="rect">
            <a:avLst/>
          </a:prstGeom>
        </p:spPr>
      </p:pic>
      <p:sp>
        <p:nvSpPr>
          <p:cNvPr id="8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9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Geolocation Technology Considerations</a:t>
            </a:r>
            <a:br>
              <a:rPr lang="en-US" dirty="0" smtClean="0"/>
            </a:br>
            <a:r>
              <a:rPr lang="en-US" dirty="0" smtClean="0"/>
              <a:t>Receiver Performance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000" y="1026000"/>
            <a:ext cx="7263000" cy="917100"/>
          </a:xfrm>
        </p:spPr>
        <p:txBody>
          <a:bodyPr/>
          <a:lstStyle/>
          <a:p>
            <a:r>
              <a:rPr lang="en-US" dirty="0" smtClean="0"/>
              <a:t>Anyone who has looked at spectrum in the past years understands it can be bit of the “Wild West” when it comes to what transmitters are doing on air</a:t>
            </a:r>
          </a:p>
          <a:p>
            <a:r>
              <a:rPr lang="en-US" dirty="0" smtClean="0"/>
              <a:t>Many more transmitters on air, and more closely spaced than ever before, and growing more by the day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8E36-BE29-4AC2-9508-6CF88CE63278}" type="datetime1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2114550"/>
            <a:ext cx="5791200" cy="1428750"/>
          </a:xfrm>
          <a:prstGeom prst="rect">
            <a:avLst/>
          </a:prstGeom>
        </p:spPr>
      </p:pic>
      <p:sp>
        <p:nvSpPr>
          <p:cNvPr id="8" name="Inhaltsplatzhalter 1"/>
          <p:cNvSpPr txBox="1">
            <a:spLocks/>
          </p:cNvSpPr>
          <p:nvPr/>
        </p:nvSpPr>
        <p:spPr>
          <a:xfrm>
            <a:off x="360000" y="3600450"/>
            <a:ext cx="7263000" cy="917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 Black" pitchFamily="34" charset="0"/>
              <a:buChar char="ı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rgbClr val="000000"/>
                </a:solidFill>
              </a:rPr>
              <a:t>Any good receiver system has to operate in this environment, and obtain results even for low level signals in the midst of higher power transmitters</a:t>
            </a:r>
          </a:p>
          <a:p>
            <a:endParaRPr lang="en-US" sz="1350" dirty="0">
              <a:solidFill>
                <a:srgbClr val="000000"/>
              </a:solidFill>
            </a:endParaRPr>
          </a:p>
          <a:p>
            <a:endParaRPr lang="en-US" sz="1350" dirty="0">
              <a:solidFill>
                <a:srgbClr val="000000"/>
              </a:solidFill>
            </a:endParaRPr>
          </a:p>
          <a:p>
            <a:pPr lvl="1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9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3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Geolocation Technology Considerations</a:t>
            </a:r>
            <a:br>
              <a:rPr lang="en-US" dirty="0" smtClean="0"/>
            </a:br>
            <a:r>
              <a:rPr lang="en-US" dirty="0" smtClean="0"/>
              <a:t>Receiver Performance: Preselection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000" y="1026000"/>
            <a:ext cx="8280000" cy="917100"/>
          </a:xfrm>
        </p:spPr>
        <p:txBody>
          <a:bodyPr/>
          <a:lstStyle/>
          <a:p>
            <a:r>
              <a:rPr lang="en-US" dirty="0" smtClean="0"/>
              <a:t>The most prominent feature which separates a true receiver from a Spectrum Analyzer is a high performance front end preselection.</a:t>
            </a:r>
          </a:p>
          <a:p>
            <a:pPr lvl="1"/>
            <a:r>
              <a:rPr lang="en-US" sz="1050" dirty="0"/>
              <a:t>Preselection is a filter system used to block higher power out-of-band signals which would end of over-driving the detection circuits, or cause the receiving system to add attenuation to protect detection circuits, and therefore degrade sensitivity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0DF4-4A6D-4FBA-8B15-F69BB3FED9A8}" type="datetime1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43100"/>
            <a:ext cx="4979629" cy="2607709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4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52" y="2078799"/>
            <a:ext cx="4186238" cy="163595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Geolocation Technology Considerations</a:t>
            </a:r>
            <a:br>
              <a:rPr lang="en-US" dirty="0" smtClean="0"/>
            </a:br>
            <a:r>
              <a:rPr lang="en-US" dirty="0" smtClean="0"/>
              <a:t>Receiver Performance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000" y="1026000"/>
            <a:ext cx="8631600" cy="1374300"/>
          </a:xfrm>
        </p:spPr>
        <p:txBody>
          <a:bodyPr/>
          <a:lstStyle/>
          <a:p>
            <a:r>
              <a:rPr lang="en-US" dirty="0" smtClean="0"/>
              <a:t>When the signal environment is challenging, you need to have a robust instrument for signal acquisition.  </a:t>
            </a:r>
          </a:p>
          <a:p>
            <a:r>
              <a:rPr lang="en-US" dirty="0" smtClean="0"/>
              <a:t>For example: a robust receiver in a dense or difficult signal environment can be 10 dB more sensitive than even a high performance spectrum analyzer</a:t>
            </a:r>
          </a:p>
          <a:p>
            <a:pPr lvl="1"/>
            <a:r>
              <a:rPr lang="en-US" sz="1200" dirty="0"/>
              <a:t>Receiver can therefore be almost 3.5 times further away from signal source!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1E8F-6AE4-4DA6-94F7-A998500A4640}" type="datetime1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R&amp;S Company and Technology Overview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360000" y="3714750"/>
            <a:ext cx="8479200" cy="7867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marR="0" indent="-18000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 Black" pitchFamily="34" charset="0"/>
              <a:buChar char="ı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rgbClr val="000000"/>
                </a:solidFill>
              </a:rPr>
              <a:t>Not only does it provide for </a:t>
            </a:r>
            <a:r>
              <a:rPr lang="en-US" sz="1350" b="1" i="1" dirty="0">
                <a:solidFill>
                  <a:srgbClr val="000000"/>
                </a:solidFill>
              </a:rPr>
              <a:t>better results </a:t>
            </a:r>
            <a:r>
              <a:rPr lang="en-US" sz="1350" dirty="0">
                <a:solidFill>
                  <a:srgbClr val="000000"/>
                </a:solidFill>
              </a:rPr>
              <a:t>(</a:t>
            </a:r>
            <a:r>
              <a:rPr lang="en-US" sz="1350" dirty="0" err="1">
                <a:solidFill>
                  <a:srgbClr val="000000"/>
                </a:solidFill>
              </a:rPr>
              <a:t>ie</a:t>
            </a:r>
            <a:r>
              <a:rPr lang="en-US" sz="1350" dirty="0">
                <a:solidFill>
                  <a:srgbClr val="000000"/>
                </a:solidFill>
              </a:rPr>
              <a:t>, system performance does not impact signal quality), but having a more robust receiving system can improve coverage range for measurements, therefore reducing overall number of sensors needed to cover a given geographic area</a:t>
            </a:r>
          </a:p>
          <a:p>
            <a:endParaRPr lang="en-US" sz="1350" dirty="0">
              <a:solidFill>
                <a:srgbClr val="000000"/>
              </a:solidFill>
            </a:endParaRPr>
          </a:p>
          <a:p>
            <a:r>
              <a:rPr lang="en-US" sz="1350" dirty="0" smtClean="0">
                <a:solidFill>
                  <a:srgbClr val="000000"/>
                </a:solidFill>
              </a:rPr>
              <a:t>`</a:t>
            </a:r>
            <a:endParaRPr lang="en-US" sz="1350" dirty="0">
              <a:solidFill>
                <a:srgbClr val="000000"/>
              </a:solidFill>
            </a:endParaRPr>
          </a:p>
          <a:p>
            <a:pPr lvl="1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9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8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Geolocation Technology Considerations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Deployment Economics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receiver performance impact deployment considerations</a:t>
            </a:r>
          </a:p>
          <a:p>
            <a:r>
              <a:rPr lang="en-US" dirty="0" smtClean="0"/>
              <a:t>Some basic field testing between different grades of receiver hardware has shown more than 20 </a:t>
            </a:r>
            <a:r>
              <a:rPr lang="en-US" dirty="0" err="1" smtClean="0"/>
              <a:t>db</a:t>
            </a:r>
            <a:r>
              <a:rPr lang="en-US" dirty="0" smtClean="0"/>
              <a:t> of displayed SNR difference (same signal and setup conditions)</a:t>
            </a:r>
          </a:p>
          <a:p>
            <a:pPr lvl="7"/>
            <a:r>
              <a:rPr lang="en-US" dirty="0" smtClean="0"/>
              <a:t>DF Coverage Results</a:t>
            </a:r>
          </a:p>
          <a:p>
            <a:pPr lvl="8"/>
            <a:r>
              <a:rPr lang="en-US" sz="1100" dirty="0" smtClean="0"/>
              <a:t>5 W transmitter at 2 m height assumed, 10 meter RX antenna height</a:t>
            </a:r>
          </a:p>
          <a:p>
            <a:pPr lvl="8"/>
            <a:r>
              <a:rPr lang="en-US" sz="1100" dirty="0" smtClean="0"/>
              <a:t>No terrain accounted for (i.e. flat ground, roughly 30 km square shown)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80" y="2427619"/>
            <a:ext cx="3022800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32" y="2427619"/>
            <a:ext cx="2666232" cy="2228850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Measurements: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24" y="633576"/>
            <a:ext cx="4913676" cy="1938174"/>
          </a:xfrm>
        </p:spPr>
        <p:txBody>
          <a:bodyPr/>
          <a:lstStyle/>
          <a:p>
            <a:pPr marL="0" indent="0" defTabSz="190500">
              <a:buNone/>
              <a:defRPr/>
            </a:pPr>
            <a:r>
              <a:rPr lang="en-US" altLang="en-US" sz="1400" dirty="0" smtClean="0"/>
              <a:t>Can you record?   Record what?</a:t>
            </a:r>
            <a:endParaRPr lang="en-US" altLang="en-US" sz="1400" dirty="0"/>
          </a:p>
          <a:p>
            <a:pPr marL="465137" lvl="1" indent="-285750" defTabSz="190500">
              <a:buFont typeface="Arial Narrow" panose="020B0606020202030204" pitchFamily="34" charset="0"/>
              <a:buChar char="―"/>
              <a:defRPr/>
            </a:pPr>
            <a:r>
              <a:rPr lang="en-US" altLang="en-US" sz="1400" dirty="0" smtClean="0"/>
              <a:t>System Independent Measurements (Field Strengths)</a:t>
            </a:r>
          </a:p>
          <a:p>
            <a:pPr marL="465137" lvl="1" indent="-285750" defTabSz="190500">
              <a:buFont typeface="Arial Narrow" panose="020B0606020202030204" pitchFamily="34" charset="0"/>
              <a:buChar char="―"/>
              <a:defRPr/>
            </a:pPr>
            <a:r>
              <a:rPr lang="en-US" altLang="en-US" sz="1400" dirty="0" smtClean="0"/>
              <a:t>FFT data</a:t>
            </a:r>
            <a:endParaRPr lang="en-US" altLang="en-US" sz="1400" dirty="0"/>
          </a:p>
          <a:p>
            <a:pPr marL="465137" lvl="1" indent="-285750" defTabSz="190500">
              <a:buFont typeface="Arial Narrow" panose="020B0606020202030204" pitchFamily="34" charset="0"/>
              <a:buChar char="―"/>
              <a:defRPr/>
            </a:pPr>
            <a:r>
              <a:rPr lang="en-US" altLang="en-US" sz="1400" dirty="0" smtClean="0"/>
              <a:t>IQ Data</a:t>
            </a:r>
            <a:endParaRPr lang="en-US" altLang="en-US" sz="1400" dirty="0"/>
          </a:p>
          <a:p>
            <a:pPr marL="465137" lvl="1" indent="-285750" defTabSz="190500">
              <a:buFont typeface="Arial Narrow" panose="020B0606020202030204" pitchFamily="34" charset="0"/>
              <a:buChar char="―"/>
              <a:defRPr/>
            </a:pPr>
            <a:r>
              <a:rPr lang="en-US" altLang="en-US" sz="1400" dirty="0" smtClean="0"/>
              <a:t>Mission Data, Audio / Text, Classification Results</a:t>
            </a:r>
          </a:p>
          <a:p>
            <a:pPr marL="465137" lvl="1" indent="-285750" defTabSz="190500">
              <a:buFont typeface="Arial Narrow" panose="020B0606020202030204" pitchFamily="34" charset="0"/>
              <a:buChar char="―"/>
              <a:defRPr/>
            </a:pPr>
            <a:r>
              <a:rPr lang="en-US" altLang="en-US" sz="1400" dirty="0" smtClean="0"/>
              <a:t>Dumb versus Intelligent Recording</a:t>
            </a:r>
          </a:p>
          <a:p>
            <a:pPr marL="465137" lvl="1" indent="-285750" defTabSz="190500">
              <a:buFont typeface="Arial Narrow" panose="020B0606020202030204" pitchFamily="34" charset="0"/>
              <a:buChar char="―"/>
              <a:defRPr/>
            </a:pPr>
            <a:r>
              <a:rPr lang="en-US" altLang="en-US" sz="1400" dirty="0" smtClean="0"/>
              <a:t>DF Results</a:t>
            </a:r>
          </a:p>
          <a:p>
            <a:pPr marL="465137" lvl="1" indent="-285750" defTabSz="190500">
              <a:buFont typeface="Arial Narrow" panose="020B0606020202030204" pitchFamily="34" charset="0"/>
              <a:buChar char="―"/>
              <a:defRPr/>
            </a:pPr>
            <a:r>
              <a:rPr lang="en-US" altLang="en-US" sz="1400" dirty="0" smtClean="0"/>
              <a:t>Geo-Locations</a:t>
            </a:r>
            <a:endParaRPr lang="en-US" altLang="en-US" sz="1400" dirty="0"/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2000"/>
            <a:ext cx="4060837" cy="3110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081376"/>
            <a:ext cx="3200400" cy="2434787"/>
          </a:xfrm>
          <a:prstGeom prst="rect">
            <a:avLst/>
          </a:prstGeom>
        </p:spPr>
      </p:pic>
      <p:sp>
        <p:nvSpPr>
          <p:cNvPr id="8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8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Measurements: Direction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26000"/>
            <a:ext cx="4059600" cy="3483000"/>
          </a:xfrm>
        </p:spPr>
        <p:txBody>
          <a:bodyPr/>
          <a:lstStyle/>
          <a:p>
            <a:r>
              <a:rPr lang="en-US" dirty="0" smtClean="0"/>
              <a:t>Automatic Lines of Bearing</a:t>
            </a:r>
          </a:p>
          <a:p>
            <a:endParaRPr lang="en-US" dirty="0" smtClean="0"/>
          </a:p>
          <a:p>
            <a:r>
              <a:rPr lang="en-US" dirty="0" smtClean="0"/>
              <a:t>Mobile application able to deal with multipath</a:t>
            </a:r>
          </a:p>
          <a:p>
            <a:endParaRPr lang="en-US" dirty="0" smtClean="0"/>
          </a:p>
          <a:p>
            <a:r>
              <a:rPr lang="en-US" dirty="0" smtClean="0"/>
              <a:t>Tipping of other measurements</a:t>
            </a:r>
          </a:p>
          <a:p>
            <a:endParaRPr lang="en-US" dirty="0" smtClean="0"/>
          </a:p>
          <a:p>
            <a:r>
              <a:rPr lang="en-US" dirty="0" smtClean="0"/>
              <a:t>Alarming and storing of Geolocations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Footer: &gt;Insert &gt;Header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0" r="19193"/>
          <a:stretch/>
        </p:blipFill>
        <p:spPr bwMode="auto">
          <a:xfrm>
            <a:off x="4572000" y="103713"/>
            <a:ext cx="3039885" cy="265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892789"/>
            <a:ext cx="3208649" cy="2307343"/>
          </a:xfrm>
          <a:prstGeom prst="rect">
            <a:avLst/>
          </a:prstGeom>
        </p:spPr>
      </p:pic>
      <p:sp>
        <p:nvSpPr>
          <p:cNvPr id="9" name="RS_Classification_Standard"/>
          <p:cNvSpPr txBox="1"/>
          <p:nvPr/>
        </p:nvSpPr>
        <p:spPr>
          <a:xfrm>
            <a:off x="7263164" y="4575021"/>
            <a:ext cx="1880836" cy="21287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r>
              <a:rPr lang="en-US" sz="900" b="1" kern="900" spc="100" smtClean="0">
                <a:solidFill>
                  <a:srgbClr val="000000"/>
                </a:solidFill>
              </a:rPr>
              <a:t>COMPANY CONFIDENTIAL</a:t>
            </a:r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_RESETFORMATT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2"/>
  <p:tag name="RS_CLASSIFICATION" val="COMPANY CONFIDENTIAL"/>
</p:tagLst>
</file>

<file path=ppt/theme/theme1.xml><?xml version="1.0" encoding="utf-8"?>
<a:theme xmlns:a="http://schemas.openxmlformats.org/drawingml/2006/main" name="US 16 to 9 Rohde und Schwarz">
  <a:themeElements>
    <a:clrScheme name="Rohde &amp; Schwarz Colors">
      <a:dk1>
        <a:srgbClr val="000000"/>
      </a:dk1>
      <a:lt1>
        <a:srgbClr val="FFFFFF"/>
      </a:lt1>
      <a:dk2>
        <a:srgbClr val="165F9A"/>
      </a:dk2>
      <a:lt2>
        <a:srgbClr val="F6960F"/>
      </a:lt2>
      <a:accent1>
        <a:srgbClr val="009DEC"/>
      </a:accent1>
      <a:accent2>
        <a:srgbClr val="EF2433"/>
      </a:accent2>
      <a:accent3>
        <a:srgbClr val="009759"/>
      </a:accent3>
      <a:accent4>
        <a:srgbClr val="AEB5BB"/>
      </a:accent4>
      <a:accent5>
        <a:srgbClr val="0091B1"/>
      </a:accent5>
      <a:accent6>
        <a:srgbClr val="5A3275"/>
      </a:accent6>
      <a:hlink>
        <a:srgbClr val="009DEC"/>
      </a:hlink>
      <a:folHlink>
        <a:srgbClr val="933973"/>
      </a:folHlink>
    </a:clrScheme>
    <a:fontScheme name="Rohde &amp; Schwarz Font">
      <a:majorFont>
        <a:latin typeface="Arial Narrow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16 to 9 US.potx" id="{D87FDDCE-E4A7-4D88-A8CD-5491B30F7F6A}" vid="{A3639A37-494C-4D87-AC3D-86556FB826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190</TotalTime>
  <Words>596</Words>
  <Application>Microsoft Office PowerPoint</Application>
  <PresentationFormat>On-screen Show (16:9)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Unicode MS</vt:lpstr>
      <vt:lpstr>Arial</vt:lpstr>
      <vt:lpstr>Arial Black</vt:lpstr>
      <vt:lpstr>Arial Narrow</vt:lpstr>
      <vt:lpstr>Calibri</vt:lpstr>
      <vt:lpstr>Wingdings</vt:lpstr>
      <vt:lpstr>US 16 to 9 Rohde und Schwarz</vt:lpstr>
      <vt:lpstr>Rohde &amp; Schwarz USA, Inc.</vt:lpstr>
      <vt:lpstr>Introduction to the panelist</vt:lpstr>
      <vt:lpstr>Overview</vt:lpstr>
      <vt:lpstr>Geolocation Technology Considerations Receiver Performance</vt:lpstr>
      <vt:lpstr>Geolocation Technology Considerations Receiver Performance: Preselection</vt:lpstr>
      <vt:lpstr>Geolocation Technology Considerations Receiver Performance</vt:lpstr>
      <vt:lpstr>Geolocation Technology Considerations Deployment Economics</vt:lpstr>
      <vt:lpstr>Measurements: Recording</vt:lpstr>
      <vt:lpstr>Measurements: Direction Finding</vt:lpstr>
      <vt:lpstr>Measurements: Classification</vt:lpstr>
      <vt:lpstr>Summary</vt:lpstr>
      <vt:lpstr>Questions?</vt:lpstr>
    </vt:vector>
  </TitlesOfParts>
  <Manager>Volker Bach, GF-MC-C</Manager>
  <Company>Rohde &amp; Schwarz America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Rohde &amp; Schwarz USA, Inc.</dc:title>
  <dc:subject>Process landscape</dc:subject>
  <dc:creator>Eggerl Braden RSA</dc:creator>
  <cp:keywords>2015-09-11</cp:keywords>
  <cp:lastModifiedBy>Dennis Roberson</cp:lastModifiedBy>
  <cp:revision>13</cp:revision>
  <dcterms:created xsi:type="dcterms:W3CDTF">2016-04-01T15:24:40Z</dcterms:created>
  <dcterms:modified xsi:type="dcterms:W3CDTF">2016-04-06T20:18:40Z</dcterms:modified>
  <cp:category>3575.4794.02</cp:category>
  <cp:contentStatus>02.00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S_TemplateCategory">
    <vt:lpwstr>EN(uk.png)/Global(global.png)</vt:lpwstr>
  </property>
  <property fmtid="{D5CDD505-2E9C-101B-9397-08002B2CF9AE}" pid="3" name="RS_TemplateID">
    <vt:lpwstr>3575.4794.02</vt:lpwstr>
  </property>
  <property fmtid="{D5CDD505-2E9C-101B-9397-08002B2CF9AE}" pid="4" name="RS_Version">
    <vt:lpwstr>02.00</vt:lpwstr>
  </property>
  <property fmtid="{D5CDD505-2E9C-101B-9397-08002B2CF9AE}" pid="5" name="RS_TemplateName">
    <vt:lpwstr>R&amp;&amp;S standard template 16 to 9 (PAD-T-R)</vt:lpwstr>
  </property>
  <property fmtid="{D5CDD505-2E9C-101B-9397-08002B2CF9AE}" pid="6" name="RS_TemplateImage">
    <vt:lpwstr>global.png</vt:lpwstr>
  </property>
  <property fmtid="{D5CDD505-2E9C-101B-9397-08002B2CF9AE}" pid="7" name="RS_Classification">
    <vt:lpwstr>COMPANY CONFIDENTIAL</vt:lpwstr>
  </property>
  <property fmtid="{D5CDD505-2E9C-101B-9397-08002B2CF9AE}" pid="8" name="RS_ClassificationID">
    <vt:i4>2</vt:i4>
  </property>
</Properties>
</file>