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3"/>
  </p:notesMasterIdLst>
  <p:sldIdLst>
    <p:sldId id="260" r:id="rId2"/>
    <p:sldId id="300" r:id="rId3"/>
    <p:sldId id="301" r:id="rId4"/>
    <p:sldId id="302" r:id="rId5"/>
    <p:sldId id="328" r:id="rId6"/>
    <p:sldId id="323" r:id="rId7"/>
    <p:sldId id="324" r:id="rId8"/>
    <p:sldId id="325" r:id="rId9"/>
    <p:sldId id="316" r:id="rId10"/>
    <p:sldId id="326" r:id="rId11"/>
    <p:sldId id="32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2880" userDrawn="1">
          <p15:clr>
            <a:srgbClr val="A4A3A4"/>
          </p15:clr>
        </p15:guide>
        <p15:guide id="3" orient="horz" pos="28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ton, Steven W" initials="SSW" lastIdx="5" clrIdx="0">
    <p:extLst>
      <p:ext uri="{19B8F6BF-5375-455C-9EA6-DF929625EA0E}">
        <p15:presenceInfo xmlns:p15="http://schemas.microsoft.com/office/powerpoint/2012/main" userId="S-1-5-21-1078081533-963894560-839522115-16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E3A"/>
    <a:srgbClr val="1AB5D7"/>
    <a:srgbClr val="3E434A"/>
    <a:srgbClr val="1CB5D8"/>
    <a:srgbClr val="1AB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0117" autoAdjust="0"/>
  </p:normalViewPr>
  <p:slideViewPr>
    <p:cSldViewPr snapToGrid="0" showGuides="1">
      <p:cViewPr varScale="1">
        <p:scale>
          <a:sx n="34" d="100"/>
          <a:sy n="34" d="100"/>
        </p:scale>
        <p:origin x="1013" y="43"/>
      </p:cViewPr>
      <p:guideLst>
        <p:guide orient="horz" pos="1392"/>
        <p:guide pos="2880"/>
        <p:guide orient="horz" pos="287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01T14:26:20.803" idx="5">
    <p:pos x="5542" y="896"/>
    <p:text>Put in a mask test picture on playback, cleaned up text, add a bullet on mask test</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FF5E5-DFB2-42D9-9F65-8C2A4248D78F}" type="datetimeFigureOut">
              <a:rPr lang="en-US" smtClean="0"/>
              <a:t>4/6/2016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5217D-BED4-4A26-ADDE-7E12B4DFDFC7}" type="slidenum">
              <a:rPr lang="en-US" smtClean="0"/>
              <a:t>‹#›</a:t>
            </a:fld>
            <a:endParaRPr lang="en-US" dirty="0"/>
          </a:p>
        </p:txBody>
      </p:sp>
    </p:spTree>
    <p:extLst>
      <p:ext uri="{BB962C8B-B14F-4D97-AF65-F5344CB8AC3E}">
        <p14:creationId xmlns:p14="http://schemas.microsoft.com/office/powerpoint/2010/main" val="78775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a:t>
            </a:r>
            <a:r>
              <a:rPr lang="en-US" baseline="0" dirty="0" smtClean="0"/>
              <a:t> driver in wireless R&amp;D at the movement is the Internet of Things. This is driving more and more consumer and industrial devices to require wireless capabilities.  </a:t>
            </a:r>
          </a:p>
          <a:p>
            <a:endParaRPr lang="en-US" baseline="0" dirty="0" smtClean="0"/>
          </a:p>
          <a:p>
            <a:r>
              <a:rPr lang="en-US" baseline="0" dirty="0" smtClean="0"/>
              <a:t>With the explosion of wireless connected devices comes the potential for interference problems. There is an old saying from Spectrum Managers: the only reason you don’t think  you have interference is because you haven’t looked. With more RF devices comes more issues for regulators of the spectrum to ensure licensed users remain free from issues. There is a risk that the Internet of Things becomes the Interference of Things, and to address that, Spectrum Managers will need a new breed of tools to help identify and locate these inherently hidden potential interferers. </a:t>
            </a:r>
            <a:endParaRPr lang="en-US" dirty="0" smtClean="0"/>
          </a:p>
          <a:p>
            <a:endParaRPr lang="en-US" dirty="0"/>
          </a:p>
        </p:txBody>
      </p:sp>
      <p:sp>
        <p:nvSpPr>
          <p:cNvPr id="4" name="Slide Number Placeholder 3"/>
          <p:cNvSpPr>
            <a:spLocks noGrp="1"/>
          </p:cNvSpPr>
          <p:nvPr>
            <p:ph type="sldNum" sz="quarter" idx="10"/>
          </p:nvPr>
        </p:nvSpPr>
        <p:spPr/>
        <p:txBody>
          <a:bodyPr/>
          <a:lstStyle/>
          <a:p>
            <a:fld id="{3275217D-BED4-4A26-ADDE-7E12B4DFDFC7}" type="slidenum">
              <a:rPr lang="en-US" smtClean="0"/>
              <a:t>1</a:t>
            </a:fld>
            <a:endParaRPr lang="en-US" dirty="0"/>
          </a:p>
        </p:txBody>
      </p:sp>
    </p:spTree>
    <p:extLst>
      <p:ext uri="{BB962C8B-B14F-4D97-AF65-F5344CB8AC3E}">
        <p14:creationId xmlns:p14="http://schemas.microsoft.com/office/powerpoint/2010/main" val="237414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 closer</a:t>
            </a:r>
            <a:r>
              <a:rPr lang="en-US" baseline="0" dirty="0" smtClean="0"/>
              <a:t> look at how people use field spectrum analyzers: a large portion of managing the spectrum, whether you are a government employee for a regulatory agency, or work for an operator of a private communications system, you will need to start to look for interferers by looking at the whole spectrum. The expression used is “from DC to Daylight”, but most of the time it would be focused on areas of interest like the cellular band or some critical air traffic control radar/communications bands. </a:t>
            </a:r>
          </a:p>
          <a:p>
            <a:endParaRPr lang="en-US" baseline="0" dirty="0" smtClean="0"/>
          </a:p>
          <a:p>
            <a:r>
              <a:rPr lang="en-US" baseline="0" dirty="0" smtClean="0"/>
              <a:t>The new features with SignalVu-PC address this need well with Channel Tables based on many wireless and broadcast standards. This lets the user quickly set up the instrument and start taking measurements. </a:t>
            </a:r>
          </a:p>
          <a:p>
            <a:endParaRPr lang="en-US" baseline="0" dirty="0" smtClean="0"/>
          </a:p>
          <a:p>
            <a:r>
              <a:rPr lang="en-US" baseline="0" dirty="0" smtClean="0"/>
              <a:t>With DPX, you can see signals that other analyzers miss due to the fast update rates provided by modern PC’s. DPX means “Digital Phosphor Spectrum”, and was a term made by Tektronix when replacing some of the Analog scopes with Digital scopes. The problem was that even though Digital scopes were a real breakthrough, there was still some insight for engineers using the old Cathode Ray Tube screens. These Analog scopes with CRT displays showed a brighter trace for signals that happened more often, or a lighter trace for a rare event. </a:t>
            </a:r>
          </a:p>
          <a:p>
            <a:endParaRPr lang="en-US" baseline="0" dirty="0" smtClean="0"/>
          </a:p>
          <a:p>
            <a:r>
              <a:rPr lang="en-US" baseline="0" dirty="0" smtClean="0"/>
              <a:t>In the same way, DPX can show short duration signals of interest. In the past, these short duration events may not have been as much of a problem, but modern digital communications use busted signals. This means that if the interfering signals happen at the same time a burst is being transmitted, then it may cause a data packet to be lost, requiring re-transmission, and eventually slowing down the network (at best).</a:t>
            </a:r>
          </a:p>
          <a:p>
            <a:endParaRPr lang="en-US" baseline="0" dirty="0" smtClean="0"/>
          </a:p>
          <a:p>
            <a:r>
              <a:rPr lang="en-US" baseline="0" dirty="0" smtClean="0"/>
              <a:t>DPX with the RSA500 and </a:t>
            </a:r>
            <a:r>
              <a:rPr lang="en-US" baseline="0" dirty="0" err="1" smtClean="0"/>
              <a:t>SIgnalVu</a:t>
            </a:r>
            <a:r>
              <a:rPr lang="en-US" baseline="0" dirty="0" smtClean="0"/>
              <a:t>-PC is shown here to work over a 1.7 GHz span, and steps across in 40 MHz increments. This can be invaluable to reveal interfering signals that other analyzers miss. Any signal lasting at least 100 </a:t>
            </a:r>
            <a:r>
              <a:rPr lang="en-US" baseline="0" dirty="0" err="1" smtClean="0"/>
              <a:t>useconds</a:t>
            </a:r>
            <a:r>
              <a:rPr lang="en-US" baseline="0" dirty="0" smtClean="0"/>
              <a:t> has a 100% chance of being seen at full amplitude within each of the 40 MHz real time steps. This scanning of the spectrum can greatly improve the chances of seeing an interfering signal that would be missed by other spectrum </a:t>
            </a:r>
            <a:r>
              <a:rPr lang="en-US" baseline="0" dirty="0" err="1" smtClean="0"/>
              <a:t>analzyers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275217D-BED4-4A26-ADDE-7E12B4DFDFC7}" type="slidenum">
              <a:rPr lang="en-US" smtClean="0"/>
              <a:t>2</a:t>
            </a:fld>
            <a:endParaRPr lang="en-US" dirty="0"/>
          </a:p>
        </p:txBody>
      </p:sp>
    </p:spTree>
    <p:extLst>
      <p:ext uri="{BB962C8B-B14F-4D97-AF65-F5344CB8AC3E}">
        <p14:creationId xmlns:p14="http://schemas.microsoft.com/office/powerpoint/2010/main" val="169985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Signal Survey allows the user to establish zones of the spectrum &amp; identify which of these are expected, unauthorized, or unknown. This can quickly help eliminate areas of the spectrum where no more time looking is required if the signals present can all be accounted for. This may be done over a wide frequency span. </a:t>
            </a:r>
            <a:endParaRPr lang="en-US" dirty="0" smtClean="0"/>
          </a:p>
          <a:p>
            <a:endParaRPr lang="en-US" dirty="0" smtClean="0"/>
          </a:p>
          <a:p>
            <a:r>
              <a:rPr lang="en-US" dirty="0" smtClean="0"/>
              <a:t>The next step for any</a:t>
            </a:r>
            <a:r>
              <a:rPr lang="en-US" baseline="0" dirty="0" smtClean="0"/>
              <a:t> spectrum manger is that once they have discovered a signal of interest through scanning and staring at a more narrow bandwidth, they need to classify the signal of interest. New features avaible allow the user to compare the basic signal parameters: frequency, bandwidth, filter shape of the signal, to determine whether that is an expected signal or not. Staring at a signal of interest and classifying it as best as possible is important to give clues as to what the Spectrum Manager might be looking for. </a:t>
            </a:r>
          </a:p>
          <a:p>
            <a:endParaRPr lang="en-US" baseline="0" dirty="0" smtClean="0"/>
          </a:p>
          <a:p>
            <a:r>
              <a:rPr lang="en-US" baseline="0" dirty="0" smtClean="0"/>
              <a:t>For example, if there is an unauthorized signal of interest in the cellular band that looks like a broadcast signal, then it might be a small, illegal transmitter someone is using to transmit a signal where they don’t own the spectrum.</a:t>
            </a:r>
          </a:p>
          <a:p>
            <a:endParaRPr lang="en-US" dirty="0"/>
          </a:p>
        </p:txBody>
      </p:sp>
      <p:sp>
        <p:nvSpPr>
          <p:cNvPr id="4" name="Slide Number Placeholder 3"/>
          <p:cNvSpPr>
            <a:spLocks noGrp="1"/>
          </p:cNvSpPr>
          <p:nvPr>
            <p:ph type="sldNum" sz="quarter" idx="10"/>
          </p:nvPr>
        </p:nvSpPr>
        <p:spPr/>
        <p:txBody>
          <a:bodyPr/>
          <a:lstStyle/>
          <a:p>
            <a:fld id="{3275217D-BED4-4A26-ADDE-7E12B4DFDFC7}" type="slidenum">
              <a:rPr lang="en-US" smtClean="0"/>
              <a:t>3</a:t>
            </a:fld>
            <a:endParaRPr lang="en-US" dirty="0"/>
          </a:p>
        </p:txBody>
      </p:sp>
    </p:spTree>
    <p:extLst>
      <p:ext uri="{BB962C8B-B14F-4D97-AF65-F5344CB8AC3E}">
        <p14:creationId xmlns:p14="http://schemas.microsoft.com/office/powerpoint/2010/main" val="188657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step is for the Spectrum Manager to locate the signal of interest. It is useful to have measurements integrated with a map when doing this step. The resulting measurements can also be taking with a “smart” direction finding antenna, then the azimuth line to the highest signal strength can be plotted on the map. If this is done several times across a large area, the Spectrum Manager can start to locate where the signal is transmitting from. </a:t>
            </a:r>
          </a:p>
          <a:p>
            <a:endParaRPr lang="en-US" baseline="0" dirty="0" smtClean="0"/>
          </a:p>
          <a:p>
            <a:r>
              <a:rPr lang="en-US" baseline="0" dirty="0" smtClean="0"/>
              <a:t>Indoors, the problem is more difficult. The issue is that the azimuth line to the highest signal strength isn’t always in the same direction as the transmitter of interest lies. There are many copies of the signal bouncing around inside an area, and these might not help to triangulate on the transmitter. </a:t>
            </a:r>
          </a:p>
          <a:p>
            <a:endParaRPr lang="en-US" baseline="0" dirty="0" smtClean="0"/>
          </a:p>
          <a:p>
            <a:r>
              <a:rPr lang="en-US" baseline="0" dirty="0" smtClean="0"/>
              <a:t>Another way is to use an </a:t>
            </a:r>
            <a:r>
              <a:rPr lang="en-US" baseline="0" dirty="0" err="1" smtClean="0"/>
              <a:t>omni</a:t>
            </a:r>
            <a:r>
              <a:rPr lang="en-US" baseline="0" dirty="0" smtClean="0"/>
              <a:t>-directional antenna and plot a heat map of the signal strength. This can be a useful way to find the signal of interest in a closed space.  </a:t>
            </a:r>
            <a:endParaRPr lang="en-US" dirty="0" smtClean="0"/>
          </a:p>
          <a:p>
            <a:endParaRPr lang="en-US" dirty="0"/>
          </a:p>
        </p:txBody>
      </p:sp>
      <p:sp>
        <p:nvSpPr>
          <p:cNvPr id="4" name="Slide Number Placeholder 3"/>
          <p:cNvSpPr>
            <a:spLocks noGrp="1"/>
          </p:cNvSpPr>
          <p:nvPr>
            <p:ph type="sldNum" sz="quarter" idx="10"/>
          </p:nvPr>
        </p:nvSpPr>
        <p:spPr/>
        <p:txBody>
          <a:bodyPr/>
          <a:lstStyle/>
          <a:p>
            <a:fld id="{3275217D-BED4-4A26-ADDE-7E12B4DFDFC7}" type="slidenum">
              <a:rPr lang="en-US" smtClean="0"/>
              <a:t>4</a:t>
            </a:fld>
            <a:endParaRPr lang="en-US" dirty="0"/>
          </a:p>
        </p:txBody>
      </p:sp>
    </p:spTree>
    <p:extLst>
      <p:ext uri="{BB962C8B-B14F-4D97-AF65-F5344CB8AC3E}">
        <p14:creationId xmlns:p14="http://schemas.microsoft.com/office/powerpoint/2010/main" val="206489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RSA500</a:t>
            </a:r>
            <a:r>
              <a:rPr lang="en-US" baseline="0" dirty="0" smtClean="0"/>
              <a:t> is the battery powered version with a rugged form factor. An open signal data base allows users to make custom tables to help users in the field quickly and simply set up the analyzer and search for interfering signals. </a:t>
            </a:r>
          </a:p>
          <a:p>
            <a:endParaRPr lang="en-US" baseline="0" dirty="0" smtClean="0"/>
          </a:p>
          <a:p>
            <a:r>
              <a:rPr lang="en-US" baseline="0" dirty="0" smtClean="0"/>
              <a:t>In the field, the RSA500 is an unmatched interference hunter with performance and application measurement displays not available in other analyzers. Finding co-channel interfering signals with the DPX display is important, then mapping and use of the integrated Direction Finding antenna helps to locate interfering signals of interest. </a:t>
            </a:r>
          </a:p>
          <a:p>
            <a:endParaRPr lang="en-US" baseline="0" dirty="0" smtClean="0"/>
          </a:p>
          <a:p>
            <a:r>
              <a:rPr lang="en-US" baseline="0" dirty="0" smtClean="0"/>
              <a:t>For operators of radio networks, it is also important to have a single tool to complete the job of installing and maintaining communications equipment. The RSA500 with SignalVu-PC offer new capabilities for Cable and Antenna measurements not found in previous Tektronix field spectrum analyzers. </a:t>
            </a:r>
          </a:p>
          <a:p>
            <a:endParaRPr lang="en-US" baseline="0" dirty="0" smtClean="0"/>
          </a:p>
          <a:p>
            <a:r>
              <a:rPr lang="en-US" baseline="0" dirty="0" smtClean="0"/>
              <a:t>The form factor is surprisingly helpful because now the user only needs to carry a tablet PC, while the instrument can stay in a backpack or the supplied shoulder case. This can increase the amount of time the field operator can use the instrument without fatigue. </a:t>
            </a:r>
            <a:endParaRPr lang="en-US" dirty="0" smtClean="0"/>
          </a:p>
          <a:p>
            <a:endParaRPr lang="en-US" dirty="0"/>
          </a:p>
        </p:txBody>
      </p:sp>
      <p:sp>
        <p:nvSpPr>
          <p:cNvPr id="4" name="Slide Number Placeholder 3"/>
          <p:cNvSpPr>
            <a:spLocks noGrp="1"/>
          </p:cNvSpPr>
          <p:nvPr>
            <p:ph type="sldNum" sz="quarter" idx="10"/>
          </p:nvPr>
        </p:nvSpPr>
        <p:spPr/>
        <p:txBody>
          <a:bodyPr/>
          <a:lstStyle/>
          <a:p>
            <a:fld id="{3275217D-BED4-4A26-ADDE-7E12B4DFDFC7}" type="slidenum">
              <a:rPr lang="en-US" smtClean="0"/>
              <a:t>6</a:t>
            </a:fld>
            <a:endParaRPr lang="en-US" dirty="0"/>
          </a:p>
        </p:txBody>
      </p:sp>
    </p:spTree>
    <p:extLst>
      <p:ext uri="{BB962C8B-B14F-4D97-AF65-F5344CB8AC3E}">
        <p14:creationId xmlns:p14="http://schemas.microsoft.com/office/powerpoint/2010/main" val="277588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lab,</a:t>
            </a:r>
            <a:r>
              <a:rPr lang="en-US" baseline="0" dirty="0" smtClean="0"/>
              <a:t> it is important to have a spectrum analyzer with enough performance satisfy challenging RF device specs. The RSA600 fits in well in the lab with powerful RF specs for R&amp;D, Validation, and even Manufacturing Testing of wireless devices. </a:t>
            </a:r>
            <a:endParaRPr lang="en-US" dirty="0" smtClean="0"/>
          </a:p>
          <a:p>
            <a:endParaRPr lang="en-US" dirty="0"/>
          </a:p>
        </p:txBody>
      </p:sp>
      <p:sp>
        <p:nvSpPr>
          <p:cNvPr id="4" name="Slide Number Placeholder 3"/>
          <p:cNvSpPr>
            <a:spLocks noGrp="1"/>
          </p:cNvSpPr>
          <p:nvPr>
            <p:ph type="sldNum" sz="quarter" idx="10"/>
          </p:nvPr>
        </p:nvSpPr>
        <p:spPr/>
        <p:txBody>
          <a:bodyPr/>
          <a:lstStyle/>
          <a:p>
            <a:fld id="{3275217D-BED4-4A26-ADDE-7E12B4DFDFC7}" type="slidenum">
              <a:rPr lang="en-US" smtClean="0"/>
              <a:t>7</a:t>
            </a:fld>
            <a:endParaRPr lang="en-US" dirty="0"/>
          </a:p>
        </p:txBody>
      </p:sp>
    </p:spTree>
    <p:extLst>
      <p:ext uri="{BB962C8B-B14F-4D97-AF65-F5344CB8AC3E}">
        <p14:creationId xmlns:p14="http://schemas.microsoft.com/office/powerpoint/2010/main" val="52902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Tektronix has been pursuing a strategy of extending signal analysis software to multiple platforms. This allows a common user interface, and helps get more new features to more products in less time. </a:t>
            </a:r>
          </a:p>
          <a:p>
            <a:r>
              <a:rPr lang="en-US" altLang="en-US" smtClean="0">
                <a:latin typeface="Arial" panose="020B0604020202020204" pitchFamily="34" charset="0"/>
                <a:cs typeface="Arial" panose="020B0604020202020204" pitchFamily="34" charset="0"/>
              </a:rPr>
              <a:t/>
            </a:r>
            <a:br>
              <a:rPr lang="en-US" altLang="en-US" smtClean="0">
                <a:latin typeface="Arial" panose="020B0604020202020204" pitchFamily="34" charset="0"/>
                <a:cs typeface="Arial" panose="020B0604020202020204" pitchFamily="34" charset="0"/>
              </a:rPr>
            </a:br>
            <a:r>
              <a:rPr lang="en-US" altLang="en-US" smtClean="0">
                <a:latin typeface="Arial" panose="020B0604020202020204" pitchFamily="34" charset="0"/>
                <a:cs typeface="Arial" panose="020B0604020202020204" pitchFamily="34" charset="0"/>
              </a:rPr>
              <a:t>Last year, we introduced Wireless LAN or Wi-Fi analysis capabilities on the MDO4000B with a PC using SignalVu-PC. This year we just added support for Bluetooth. We plan to have a steady cadence of new SW releases, and the exciting part about this is all these new capabilities will be available on SignalVu Software and any platform that supports it. So the current and future features will be on the RSA5000, the RSA6000, all Tektronix’ Windows based Oscilloscopes, the MDO4000B when controlled by SignalVu-PC software, and any future platforms we may launch. This also means that all of these analysis platforms will have the same look and feel when using them for RF measurements with the SignalVu software. </a:t>
            </a:r>
          </a:p>
        </p:txBody>
      </p:sp>
      <p:sp>
        <p:nvSpPr>
          <p:cNvPr id="14340" name="Slide Number Placeholder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EE924A2-913E-4B3E-A8AE-F9E63C16A916}" type="slidenum">
              <a:rPr lang="en-US" altLang="en-US" b="0"/>
              <a:pPr eaLnBrk="1" hangingPunct="1"/>
              <a:t>8</a:t>
            </a:fld>
            <a:endParaRPr lang="en-US" altLang="en-US" b="0"/>
          </a:p>
        </p:txBody>
      </p:sp>
    </p:spTree>
    <p:extLst>
      <p:ext uri="{BB962C8B-B14F-4D97-AF65-F5344CB8AC3E}">
        <p14:creationId xmlns:p14="http://schemas.microsoft.com/office/powerpoint/2010/main" val="230228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base version of SignalVu-PC is free software that can be downloaded from Tek.com. With this launch, we have updated the user interface to give higher contrast to some of the controls, and more touch screen friendly. </a:t>
            </a:r>
          </a:p>
          <a:p>
            <a:endParaRPr lang="en-US" baseline="0" dirty="0" smtClean="0"/>
          </a:p>
          <a:p>
            <a:r>
              <a:rPr lang="en-US" baseline="0" dirty="0" smtClean="0"/>
              <a:t>The optional features are all SW and increase the capabilities of the with features for the field (Signal Classification, Mapping/Signal Strength), and features for both the lab and the field (record/playback, cable and antenna test measurements: VSWR, Return Loss, and Distance to Fault). </a:t>
            </a:r>
            <a:endParaRPr lang="en-US" dirty="0" smtClean="0"/>
          </a:p>
          <a:p>
            <a:endParaRPr lang="en-US" dirty="0"/>
          </a:p>
        </p:txBody>
      </p:sp>
      <p:sp>
        <p:nvSpPr>
          <p:cNvPr id="4" name="Slide Number Placeholder 3"/>
          <p:cNvSpPr>
            <a:spLocks noGrp="1"/>
          </p:cNvSpPr>
          <p:nvPr>
            <p:ph type="sldNum" sz="quarter" idx="10"/>
          </p:nvPr>
        </p:nvSpPr>
        <p:spPr/>
        <p:txBody>
          <a:bodyPr/>
          <a:lstStyle/>
          <a:p>
            <a:fld id="{3275217D-BED4-4A26-ADDE-7E12B4DFDFC7}" type="slidenum">
              <a:rPr lang="en-US" smtClean="0"/>
              <a:t>10</a:t>
            </a:fld>
            <a:endParaRPr lang="en-US" dirty="0"/>
          </a:p>
        </p:txBody>
      </p:sp>
    </p:spTree>
    <p:extLst>
      <p:ext uri="{BB962C8B-B14F-4D97-AF65-F5344CB8AC3E}">
        <p14:creationId xmlns:p14="http://schemas.microsoft.com/office/powerpoint/2010/main" val="182122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a:t>
            </a:r>
            <a:r>
              <a:rPr lang="en-US" baseline="0" dirty="0" smtClean="0"/>
              <a:t> basic (but important) Spectrum Analyzer measurement to complex, application specific measurement tasks like mapping signal strength RF wireless coverage or characterizing Bluetooth device for compliance to the SIG (Special Interest Group) with RF parametric tests, SignalVu-PC is a great tool. </a:t>
            </a:r>
          </a:p>
          <a:p>
            <a:endParaRPr lang="en-US" baseline="0" dirty="0" smtClean="0"/>
          </a:p>
          <a:p>
            <a:r>
              <a:rPr lang="en-US" baseline="0" dirty="0" smtClean="0"/>
              <a:t>All of our USB Spectrum Analyzer are powered by the same software. You don’t need to compromise application features when going to a lower cost analyzer. This means that all of the Tektronix spectrum analyzers can measure basic spectrum, perform wireless standards measurements, make pulsed signal measurements, or record and playback long duration signals of interest. </a:t>
            </a:r>
          </a:p>
          <a:p>
            <a:endParaRPr lang="en-US" baseline="0" dirty="0" smtClean="0"/>
          </a:p>
          <a:p>
            <a:r>
              <a:rPr lang="en-US" baseline="0" dirty="0" smtClean="0"/>
              <a:t>With SignalVu-PC software powering the USB Spectrum Analyzers, you are getting full functionality at a low price. </a:t>
            </a:r>
          </a:p>
        </p:txBody>
      </p:sp>
      <p:sp>
        <p:nvSpPr>
          <p:cNvPr id="4" name="Slide Number Placeholder 3"/>
          <p:cNvSpPr>
            <a:spLocks noGrp="1"/>
          </p:cNvSpPr>
          <p:nvPr>
            <p:ph type="sldNum" sz="quarter" idx="10"/>
          </p:nvPr>
        </p:nvSpPr>
        <p:spPr/>
        <p:txBody>
          <a:bodyPr/>
          <a:lstStyle/>
          <a:p>
            <a:fld id="{3275217D-BED4-4A26-ADDE-7E12B4DFDFC7}" type="slidenum">
              <a:rPr lang="en-US" smtClean="0"/>
              <a:t>11</a:t>
            </a:fld>
            <a:endParaRPr lang="en-US" dirty="0"/>
          </a:p>
        </p:txBody>
      </p:sp>
    </p:spTree>
    <p:extLst>
      <p:ext uri="{BB962C8B-B14F-4D97-AF65-F5344CB8AC3E}">
        <p14:creationId xmlns:p14="http://schemas.microsoft.com/office/powerpoint/2010/main" val="1155358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6">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27"/>
            <a:ext cx="9153144" cy="6864203"/>
          </a:xfrm>
          <a:prstGeom prst="rect">
            <a:avLst/>
          </a:prstGeom>
        </p:spPr>
      </p:pic>
      <p:sp>
        <p:nvSpPr>
          <p:cNvPr id="18" name="Date Placeholder 3"/>
          <p:cNvSpPr>
            <a:spLocks noGrp="1"/>
          </p:cNvSpPr>
          <p:nvPr>
            <p:ph type="dt" sz="half" idx="10"/>
          </p:nvPr>
        </p:nvSpPr>
        <p:spPr>
          <a:xfrm>
            <a:off x="339448" y="4225620"/>
            <a:ext cx="2743200" cy="365125"/>
          </a:xfrm>
        </p:spPr>
        <p:txBody>
          <a:bodyPr/>
          <a:lstStyle>
            <a:lvl1pPr>
              <a:defRPr sz="1370" b="0">
                <a:latin typeface="Arial" panose="020B0604020202020204" pitchFamily="34" charset="0"/>
                <a:cs typeface="Arial" panose="020B0604020202020204" pitchFamily="34" charset="0"/>
              </a:defRPr>
            </a:lvl1pPr>
          </a:lstStyle>
          <a:p>
            <a:fld id="{FCDEC97B-1ED2-404F-B3B4-1E30E969CAE4}" type="datetime3">
              <a:rPr lang="en-US" smtClean="0"/>
              <a:t>6 April 2016</a:t>
            </a:fld>
            <a:endParaRPr lang="en-US" dirty="0"/>
          </a:p>
        </p:txBody>
      </p:sp>
      <p:cxnSp>
        <p:nvCxnSpPr>
          <p:cNvPr id="19" name="Straight Connector 18"/>
          <p:cNvCxnSpPr/>
          <p:nvPr userDrawn="1"/>
        </p:nvCxnSpPr>
        <p:spPr>
          <a:xfrm flipV="1">
            <a:off x="345804" y="2054421"/>
            <a:ext cx="3871354" cy="1"/>
          </a:xfrm>
          <a:prstGeom prst="line">
            <a:avLst/>
          </a:prstGeom>
          <a:ln w="9525">
            <a:solidFill>
              <a:srgbClr val="1AB5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341819" y="4126816"/>
            <a:ext cx="449549" cy="51"/>
          </a:xfrm>
          <a:prstGeom prst="line">
            <a:avLst/>
          </a:prstGeom>
          <a:ln w="12700">
            <a:solidFill>
              <a:srgbClr val="3E434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345804" y="2054421"/>
            <a:ext cx="3871354" cy="1"/>
          </a:xfrm>
          <a:prstGeom prst="line">
            <a:avLst/>
          </a:prstGeom>
          <a:ln w="9525">
            <a:solidFill>
              <a:srgbClr val="1AB5D7"/>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0366" y="1299834"/>
            <a:ext cx="2192172" cy="531209"/>
          </a:xfrm>
          <a:prstGeom prst="rect">
            <a:avLst/>
          </a:prstGeom>
        </p:spPr>
      </p:pic>
      <p:sp>
        <p:nvSpPr>
          <p:cNvPr id="9" name="Title 1"/>
          <p:cNvSpPr>
            <a:spLocks noGrp="1"/>
          </p:cNvSpPr>
          <p:nvPr>
            <p:ph type="title"/>
          </p:nvPr>
        </p:nvSpPr>
        <p:spPr>
          <a:xfrm>
            <a:off x="341313" y="2906829"/>
            <a:ext cx="4240114" cy="1071488"/>
          </a:xfrm>
        </p:spPr>
        <p:txBody>
          <a:bodyPr anchor="t"/>
          <a:lstStyle>
            <a:lvl1pPr>
              <a:lnSpc>
                <a:spcPts val="4200"/>
              </a:lnSpc>
              <a:defRPr sz="3800" b="0"/>
            </a:lvl1pPr>
          </a:lstStyle>
          <a:p>
            <a:r>
              <a:rPr lang="en-US" smtClean="0"/>
              <a:t>Click to edit Master title style</a:t>
            </a:r>
            <a:endParaRPr lang="en-US"/>
          </a:p>
        </p:txBody>
      </p:sp>
    </p:spTree>
    <p:extLst>
      <p:ext uri="{BB962C8B-B14F-4D97-AF65-F5344CB8AC3E}">
        <p14:creationId xmlns:p14="http://schemas.microsoft.com/office/powerpoint/2010/main" val="267714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2" y="185"/>
            <a:ext cx="9152269" cy="6864857"/>
          </a:xfrm>
          <a:prstGeom prst="rect">
            <a:avLst/>
          </a:prstGeom>
        </p:spPr>
      </p:pic>
      <p:sp>
        <p:nvSpPr>
          <p:cNvPr id="5" name="Title 1"/>
          <p:cNvSpPr>
            <a:spLocks noGrp="1"/>
          </p:cNvSpPr>
          <p:nvPr>
            <p:ph type="title"/>
          </p:nvPr>
        </p:nvSpPr>
        <p:spPr>
          <a:xfrm>
            <a:off x="341313" y="1743137"/>
            <a:ext cx="5943600" cy="492567"/>
          </a:xfrm>
        </p:spPr>
        <p:txBody>
          <a:bodyPr anchor="b"/>
          <a:lstStyle>
            <a:lvl1pPr>
              <a:defRPr>
                <a:solidFill>
                  <a:srgbClr val="1AB5D7"/>
                </a:solidFill>
              </a:defRPr>
            </a:lvl1pPr>
          </a:lstStyle>
          <a:p>
            <a:r>
              <a:rPr lang="en-US" smtClean="0"/>
              <a:t>Click to edit Master title style</a:t>
            </a:r>
            <a:endParaRPr lang="en-US"/>
          </a:p>
        </p:txBody>
      </p:sp>
      <p:sp>
        <p:nvSpPr>
          <p:cNvPr id="6" name="Content Placeholder 2"/>
          <p:cNvSpPr>
            <a:spLocks noGrp="1"/>
          </p:cNvSpPr>
          <p:nvPr>
            <p:ph idx="1"/>
          </p:nvPr>
        </p:nvSpPr>
        <p:spPr>
          <a:xfrm>
            <a:off x="341312" y="2638981"/>
            <a:ext cx="8447087" cy="3021138"/>
          </a:xfr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210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2" y="184"/>
            <a:ext cx="9152269" cy="6864857"/>
          </a:xfrm>
          <a:prstGeom prst="rect">
            <a:avLst/>
          </a:prstGeom>
        </p:spPr>
      </p:pic>
      <p:sp>
        <p:nvSpPr>
          <p:cNvPr id="2" name="Title 1"/>
          <p:cNvSpPr>
            <a:spLocks noGrp="1"/>
          </p:cNvSpPr>
          <p:nvPr>
            <p:ph type="title"/>
          </p:nvPr>
        </p:nvSpPr>
        <p:spPr>
          <a:xfrm>
            <a:off x="341312" y="1743137"/>
            <a:ext cx="5943600" cy="492567"/>
          </a:xfrm>
        </p:spPr>
        <p:txBody>
          <a:bodyPr anchor="b"/>
          <a:lstStyle>
            <a:lvl1pPr>
              <a:defRPr>
                <a:solidFill>
                  <a:srgbClr val="A4CE3A"/>
                </a:solidFill>
              </a:defRPr>
            </a:lvl1pPr>
          </a:lstStyle>
          <a:p>
            <a:r>
              <a:rPr lang="en-US" smtClean="0"/>
              <a:t>Click to edit Master title style</a:t>
            </a:r>
            <a:endParaRPr lang="en-US"/>
          </a:p>
        </p:txBody>
      </p:sp>
      <p:sp>
        <p:nvSpPr>
          <p:cNvPr id="6" name="Content Placeholder 2"/>
          <p:cNvSpPr>
            <a:spLocks noGrp="1"/>
          </p:cNvSpPr>
          <p:nvPr>
            <p:ph idx="1"/>
          </p:nvPr>
        </p:nvSpPr>
        <p:spPr>
          <a:xfrm>
            <a:off x="341312" y="2638981"/>
            <a:ext cx="8447087" cy="3021138"/>
          </a:xfr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7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41313" y="1768393"/>
            <a:ext cx="8447087" cy="4351338"/>
          </a:xfrm>
          <a:prstGeom prst="rect">
            <a:avLst/>
          </a:prstGeom>
        </p:spPr>
        <p:txBody>
          <a:bodyPr/>
          <a:lstStyle>
            <a:lvl1pPr>
              <a:lnSpc>
                <a:spcPts val="2600"/>
              </a:lnSpc>
              <a:spcBef>
                <a:spcPts val="18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234FF-A0AC-4E2E-AE7A-F6AE9BCEBA2D}" type="datetime3">
              <a:rPr lang="en-US" smtClean="0"/>
              <a:t>6 April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4C646A-21F2-4982-A82E-3CAE6AE06C52}" type="slidenum">
              <a:rPr lang="en-US" smtClean="0"/>
              <a:t>‹#›</a:t>
            </a:fld>
            <a:endParaRPr lang="en-US" dirty="0"/>
          </a:p>
        </p:txBody>
      </p:sp>
      <p:sp>
        <p:nvSpPr>
          <p:cNvPr id="7" name="Text Placeholder 9"/>
          <p:cNvSpPr>
            <a:spLocks noGrp="1"/>
          </p:cNvSpPr>
          <p:nvPr>
            <p:ph type="body" sz="quarter" idx="13"/>
          </p:nvPr>
        </p:nvSpPr>
        <p:spPr>
          <a:xfrm>
            <a:off x="341313" y="925438"/>
            <a:ext cx="8447087" cy="617579"/>
          </a:xfrm>
        </p:spPr>
        <p:txBody>
          <a:bodyPr/>
          <a:lstStyle>
            <a:lvl1pPr marL="0" indent="0">
              <a:lnSpc>
                <a:spcPts val="2400"/>
              </a:lnSpc>
              <a:buNone/>
              <a:defRPr sz="2100" cap="all" baseline="0">
                <a:solidFill>
                  <a:srgbClr val="1AB5D7"/>
                </a:solidFill>
              </a:defRPr>
            </a:lvl1pPr>
          </a:lstStyle>
          <a:p>
            <a:pPr lvl="0"/>
            <a:r>
              <a:rPr lang="en-US" smtClean="0"/>
              <a:t>Click to edit Master text styles</a:t>
            </a:r>
          </a:p>
        </p:txBody>
      </p:sp>
    </p:spTree>
    <p:extLst>
      <p:ext uri="{BB962C8B-B14F-4D97-AF65-F5344CB8AC3E}">
        <p14:creationId xmlns:p14="http://schemas.microsoft.com/office/powerpoint/2010/main" val="159020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4368" y="1779446"/>
            <a:ext cx="4114800" cy="4351338"/>
          </a:xfrm>
        </p:spPr>
        <p:txBody>
          <a:bodyPr/>
          <a:lstStyle>
            <a:lvl1pPr marL="227013" indent="-227013">
              <a:lnSpc>
                <a:spcPts val="2400"/>
              </a:lnSpc>
              <a:spcBef>
                <a:spcPts val="1200"/>
              </a:spcBef>
              <a:spcAft>
                <a:spcPts val="0"/>
              </a:spcAft>
              <a:buFont typeface="Arial" panose="020B0604020202020204" pitchFamily="34" charset="0"/>
              <a:buChar char="•"/>
              <a:defRPr sz="2000"/>
            </a:lvl1pPr>
            <a:lvl2pPr marL="461963" indent="-246063">
              <a:lnSpc>
                <a:spcPts val="2200"/>
              </a:lnSpc>
              <a:spcBef>
                <a:spcPts val="600"/>
              </a:spcBef>
              <a:spcAft>
                <a:spcPts val="0"/>
              </a:spcAft>
              <a:defRPr sz="1800"/>
            </a:lvl2pPr>
            <a:lvl3pPr marL="687388" indent="-227013">
              <a:lnSpc>
                <a:spcPts val="2000"/>
              </a:lnSpc>
              <a:spcBef>
                <a:spcPts val="600"/>
              </a:spcBef>
              <a:spcAft>
                <a:spcPts val="0"/>
              </a:spcAft>
              <a:tabLst/>
              <a:defRPr sz="1600"/>
            </a:lvl3pPr>
            <a:lvl4pPr marL="914400" indent="-228600">
              <a:lnSpc>
                <a:spcPts val="1800"/>
              </a:lnSpc>
              <a:spcBef>
                <a:spcPts val="600"/>
              </a:spcBef>
              <a:spcAft>
                <a:spcPts val="0"/>
              </a:spcAft>
              <a:tabLst/>
              <a:defRPr sz="1400"/>
            </a:lvl4pPr>
            <a:lvl5pPr marL="1141413" indent="-228600">
              <a:lnSpc>
                <a:spcPts val="1800"/>
              </a:lnSpc>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695" y="1779446"/>
            <a:ext cx="4114800" cy="4351338"/>
          </a:xfrm>
        </p:spPr>
        <p:txBody>
          <a:bodyPr/>
          <a:lstStyle>
            <a:lvl1pPr marL="227013" indent="-227013">
              <a:lnSpc>
                <a:spcPts val="2400"/>
              </a:lnSpc>
              <a:spcBef>
                <a:spcPts val="1200"/>
              </a:spcBef>
              <a:spcAft>
                <a:spcPts val="0"/>
              </a:spcAft>
              <a:buFont typeface="Arial" panose="020B0604020202020204" pitchFamily="34" charset="0"/>
              <a:buChar char="•"/>
              <a:defRPr sz="2000"/>
            </a:lvl1pPr>
            <a:lvl2pPr marL="461963" indent="-246063">
              <a:lnSpc>
                <a:spcPts val="2200"/>
              </a:lnSpc>
              <a:spcBef>
                <a:spcPts val="600"/>
              </a:spcBef>
              <a:spcAft>
                <a:spcPts val="0"/>
              </a:spcAft>
              <a:defRPr sz="1800"/>
            </a:lvl2pPr>
            <a:lvl3pPr marL="687388" indent="-225425" defTabSz="631825">
              <a:lnSpc>
                <a:spcPts val="2000"/>
              </a:lnSpc>
              <a:spcBef>
                <a:spcPts val="600"/>
              </a:spcBef>
              <a:spcAft>
                <a:spcPts val="0"/>
              </a:spcAft>
              <a:defRPr sz="1600"/>
            </a:lvl3pPr>
            <a:lvl4pPr marL="914400" indent="-228600">
              <a:lnSpc>
                <a:spcPts val="1800"/>
              </a:lnSpc>
              <a:spcBef>
                <a:spcPts val="600"/>
              </a:spcBef>
              <a:spcAft>
                <a:spcPts val="0"/>
              </a:spcAft>
              <a:defRPr sz="1400"/>
            </a:lvl4pPr>
            <a:lvl5pPr marL="1141413" indent="-228600">
              <a:lnSpc>
                <a:spcPts val="1800"/>
              </a:lnSpc>
              <a:spcBef>
                <a:spcPts val="600"/>
              </a:spcBef>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02DDD4-6C75-47DA-BE51-9E0C738BFABB}" type="datetime3">
              <a:rPr lang="en-US" smtClean="0"/>
              <a:t>6 April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4C646A-21F2-4982-A82E-3CAE6AE06C52}" type="slidenum">
              <a:rPr lang="en-US" smtClean="0"/>
              <a:t>‹#›</a:t>
            </a:fld>
            <a:endParaRPr lang="en-US" dirty="0"/>
          </a:p>
        </p:txBody>
      </p:sp>
      <p:sp>
        <p:nvSpPr>
          <p:cNvPr id="9" name="Text Placeholder 9"/>
          <p:cNvSpPr>
            <a:spLocks noGrp="1"/>
          </p:cNvSpPr>
          <p:nvPr>
            <p:ph type="body" sz="quarter" idx="13"/>
          </p:nvPr>
        </p:nvSpPr>
        <p:spPr>
          <a:xfrm>
            <a:off x="341313" y="925438"/>
            <a:ext cx="8447087" cy="617579"/>
          </a:xfrm>
        </p:spPr>
        <p:txBody>
          <a:bodyPr/>
          <a:lstStyle>
            <a:lvl1pPr marL="0" indent="0">
              <a:lnSpc>
                <a:spcPts val="2400"/>
              </a:lnSpc>
              <a:buNone/>
              <a:defRPr sz="2100" cap="all" baseline="0">
                <a:solidFill>
                  <a:srgbClr val="1AB5D7"/>
                </a:solidFill>
              </a:defRPr>
            </a:lvl1pPr>
          </a:lstStyle>
          <a:p>
            <a:pPr lvl="0"/>
            <a:r>
              <a:rPr lang="en-US" smtClean="0"/>
              <a:t>Click to edit Master text styles</a:t>
            </a:r>
          </a:p>
        </p:txBody>
      </p:sp>
    </p:spTree>
    <p:extLst>
      <p:ext uri="{BB962C8B-B14F-4D97-AF65-F5344CB8AC3E}">
        <p14:creationId xmlns:p14="http://schemas.microsoft.com/office/powerpoint/2010/main" val="22977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1313" y="1779446"/>
            <a:ext cx="4173537" cy="4351338"/>
          </a:xfrm>
        </p:spPr>
        <p:txBody>
          <a:bodyPr/>
          <a:lstStyle>
            <a:lvl1pPr marL="227013" indent="-227013">
              <a:lnSpc>
                <a:spcPts val="2400"/>
              </a:lnSpc>
              <a:spcBef>
                <a:spcPts val="1200"/>
              </a:spcBef>
              <a:buFont typeface="Arial" panose="020B0604020202020204" pitchFamily="34" charset="0"/>
              <a:buChar char="•"/>
              <a:defRPr sz="2000"/>
            </a:lvl1pPr>
            <a:lvl2pPr marL="461963" indent="-227013">
              <a:lnSpc>
                <a:spcPts val="2200"/>
              </a:lnSpc>
              <a:defRPr sz="1800"/>
            </a:lvl2pPr>
            <a:lvl3pPr marL="687388" indent="-227013">
              <a:lnSpc>
                <a:spcPts val="2000"/>
              </a:lnSpc>
              <a:defRPr sz="1600"/>
            </a:lvl3pPr>
            <a:lvl4pPr marL="914400" indent="-228600">
              <a:lnSpc>
                <a:spcPts val="1800"/>
              </a:lnSpc>
              <a:tabLst/>
              <a:defRPr sz="1400"/>
            </a:lvl4pPr>
            <a:lvl5pPr marL="1141413" indent="-228600">
              <a:lnSpc>
                <a:spcPts val="18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0EDFB4-7ACC-4580-B6CF-45B5179D92D5}" type="datetime3">
              <a:rPr lang="en-US" smtClean="0"/>
              <a:t>6 April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4C646A-21F2-4982-A82E-3CAE6AE06C52}" type="slidenum">
              <a:rPr lang="en-US" smtClean="0"/>
              <a:t>‹#›</a:t>
            </a:fld>
            <a:endParaRPr lang="en-US" dirty="0"/>
          </a:p>
        </p:txBody>
      </p:sp>
      <p:sp>
        <p:nvSpPr>
          <p:cNvPr id="11" name="Picture Placeholder 10"/>
          <p:cNvSpPr>
            <a:spLocks noGrp="1"/>
          </p:cNvSpPr>
          <p:nvPr>
            <p:ph type="pic" sz="quarter" idx="14" hasCustomPrompt="1"/>
          </p:nvPr>
        </p:nvSpPr>
        <p:spPr>
          <a:xfrm>
            <a:off x="4840941" y="1773239"/>
            <a:ext cx="3953436" cy="4105364"/>
          </a:xfrm>
          <a:solidFill>
            <a:schemeClr val="bg1">
              <a:lumMod val="95000"/>
            </a:schemeClr>
          </a:solidFill>
        </p:spPr>
        <p:txBody>
          <a:bodyPr tIns="1371600"/>
          <a:lstStyle>
            <a:lvl1pPr marL="0" indent="0" algn="ctr">
              <a:buNone/>
              <a:defRPr/>
            </a:lvl1pPr>
          </a:lstStyle>
          <a:p>
            <a:r>
              <a:rPr lang="en-US" dirty="0" smtClean="0"/>
              <a:t>Click icon to insert image</a:t>
            </a:r>
            <a:endParaRPr lang="en-US" dirty="0"/>
          </a:p>
        </p:txBody>
      </p:sp>
      <p:sp>
        <p:nvSpPr>
          <p:cNvPr id="9" name="Text Placeholder 9"/>
          <p:cNvSpPr>
            <a:spLocks noGrp="1"/>
          </p:cNvSpPr>
          <p:nvPr>
            <p:ph type="body" sz="quarter" idx="13"/>
          </p:nvPr>
        </p:nvSpPr>
        <p:spPr>
          <a:xfrm>
            <a:off x="341313" y="925438"/>
            <a:ext cx="8447087" cy="617579"/>
          </a:xfrm>
        </p:spPr>
        <p:txBody>
          <a:bodyPr/>
          <a:lstStyle>
            <a:lvl1pPr marL="0" indent="0">
              <a:lnSpc>
                <a:spcPts val="2400"/>
              </a:lnSpc>
              <a:buNone/>
              <a:defRPr sz="2100" cap="all" baseline="0">
                <a:solidFill>
                  <a:srgbClr val="1AB5D7"/>
                </a:solidFill>
              </a:defRPr>
            </a:lvl1pPr>
          </a:lstStyle>
          <a:p>
            <a:pPr lvl="0"/>
            <a:r>
              <a:rPr lang="en-US" smtClean="0"/>
              <a:t>Click to edit Master text styles</a:t>
            </a:r>
          </a:p>
        </p:txBody>
      </p:sp>
    </p:spTree>
    <p:extLst>
      <p:ext uri="{BB962C8B-B14F-4D97-AF65-F5344CB8AC3E}">
        <p14:creationId xmlns:p14="http://schemas.microsoft.com/office/powerpoint/2010/main" val="164793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DA073D-F325-4885-A4FC-3C7741B36305}" type="datetime3">
              <a:rPr lang="en-US" smtClean="0"/>
              <a:t>6 April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4C646A-21F2-4982-A82E-3CAE6AE06C52}" type="slidenum">
              <a:rPr lang="en-US" smtClean="0"/>
              <a:t>‹#›</a:t>
            </a:fld>
            <a:endParaRPr lang="en-US" dirty="0"/>
          </a:p>
        </p:txBody>
      </p:sp>
      <p:sp>
        <p:nvSpPr>
          <p:cNvPr id="11" name="Picture Placeholder 10"/>
          <p:cNvSpPr>
            <a:spLocks noGrp="1"/>
          </p:cNvSpPr>
          <p:nvPr>
            <p:ph type="pic" sz="quarter" idx="14" hasCustomPrompt="1"/>
          </p:nvPr>
        </p:nvSpPr>
        <p:spPr>
          <a:xfrm>
            <a:off x="4599296" y="1773239"/>
            <a:ext cx="4189104" cy="4122594"/>
          </a:xfrm>
          <a:solidFill>
            <a:schemeClr val="bg1">
              <a:lumMod val="95000"/>
            </a:schemeClr>
          </a:solidFill>
        </p:spPr>
        <p:txBody>
          <a:bodyPr tIns="1371600"/>
          <a:lstStyle>
            <a:lvl1pPr marL="0" indent="0" algn="ctr">
              <a:buNone/>
              <a:defRPr/>
            </a:lvl1pPr>
          </a:lstStyle>
          <a:p>
            <a:r>
              <a:rPr lang="en-US" dirty="0" smtClean="0"/>
              <a:t>Click icon to insert image</a:t>
            </a:r>
            <a:endParaRPr lang="en-US" dirty="0"/>
          </a:p>
        </p:txBody>
      </p:sp>
      <p:sp>
        <p:nvSpPr>
          <p:cNvPr id="9" name="Text Placeholder 9"/>
          <p:cNvSpPr>
            <a:spLocks noGrp="1"/>
          </p:cNvSpPr>
          <p:nvPr>
            <p:ph type="body" sz="quarter" idx="13"/>
          </p:nvPr>
        </p:nvSpPr>
        <p:spPr>
          <a:xfrm>
            <a:off x="341313" y="925438"/>
            <a:ext cx="8447087" cy="617579"/>
          </a:xfrm>
        </p:spPr>
        <p:txBody>
          <a:bodyPr/>
          <a:lstStyle>
            <a:lvl1pPr marL="0" indent="0">
              <a:lnSpc>
                <a:spcPts val="2400"/>
              </a:lnSpc>
              <a:buNone/>
              <a:defRPr sz="2100" cap="all" baseline="0">
                <a:solidFill>
                  <a:srgbClr val="1AB5D7"/>
                </a:solidFill>
              </a:defRPr>
            </a:lvl1pPr>
          </a:lstStyle>
          <a:p>
            <a:pPr lvl="0"/>
            <a:r>
              <a:rPr lang="en-US" smtClean="0"/>
              <a:t>Click to edit Master text styles</a:t>
            </a:r>
          </a:p>
        </p:txBody>
      </p:sp>
      <p:sp>
        <p:nvSpPr>
          <p:cNvPr id="12" name="Picture Placeholder 10"/>
          <p:cNvSpPr>
            <a:spLocks noGrp="1"/>
          </p:cNvSpPr>
          <p:nvPr>
            <p:ph type="pic" sz="quarter" idx="15" hasCustomPrompt="1"/>
          </p:nvPr>
        </p:nvSpPr>
        <p:spPr>
          <a:xfrm>
            <a:off x="341313" y="1773239"/>
            <a:ext cx="4189104" cy="4122594"/>
          </a:xfrm>
          <a:solidFill>
            <a:schemeClr val="bg1">
              <a:lumMod val="95000"/>
            </a:schemeClr>
          </a:solidFill>
        </p:spPr>
        <p:txBody>
          <a:bodyPr tIns="1371600"/>
          <a:lstStyle>
            <a:lvl1pPr marL="0" indent="0" algn="ctr">
              <a:buNone/>
              <a:defRPr/>
            </a:lvl1pPr>
          </a:lstStyle>
          <a:p>
            <a:r>
              <a:rPr lang="en-US" dirty="0" smtClean="0"/>
              <a:t>Click icon to insert image</a:t>
            </a:r>
            <a:endParaRPr lang="en-US" dirty="0"/>
          </a:p>
        </p:txBody>
      </p:sp>
    </p:spTree>
    <p:extLst>
      <p:ext uri="{BB962C8B-B14F-4D97-AF65-F5344CB8AC3E}">
        <p14:creationId xmlns:p14="http://schemas.microsoft.com/office/powerpoint/2010/main" val="140297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313" y="1634836"/>
            <a:ext cx="4156869" cy="803565"/>
          </a:xfrm>
        </p:spPr>
        <p:txBody>
          <a:bodyPr anchor="t"/>
          <a:lstStyle>
            <a:lvl1pPr marL="0" indent="0">
              <a:lnSpc>
                <a:spcPts val="1950"/>
              </a:lnSpc>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1313" y="2505075"/>
            <a:ext cx="4156869" cy="3684588"/>
          </a:xfrm>
        </p:spPr>
        <p:txBody>
          <a:bodyPr/>
          <a:lstStyle>
            <a:lvl1pPr>
              <a:lnSpc>
                <a:spcPts val="2400"/>
              </a:lnSpc>
              <a:spcBef>
                <a:spcPts val="1200"/>
              </a:spcBef>
              <a:defRPr sz="2000"/>
            </a:lvl1pPr>
            <a:lvl2pPr>
              <a:lnSpc>
                <a:spcPts val="2200"/>
              </a:lnSpc>
              <a:defRPr sz="1800"/>
            </a:lvl2pPr>
            <a:lvl3pPr>
              <a:lnSpc>
                <a:spcPts val="2000"/>
              </a:lnSpc>
              <a:defRPr sz="1600"/>
            </a:lvl3pPr>
            <a:lvl4pPr>
              <a:lnSpc>
                <a:spcPts val="1800"/>
              </a:lnSpc>
              <a:defRPr sz="1400"/>
            </a:lvl4pPr>
            <a:lvl5pPr>
              <a:lnSpc>
                <a:spcPts val="18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34836"/>
            <a:ext cx="4159250" cy="803565"/>
          </a:xfrm>
        </p:spPr>
        <p:txBody>
          <a:bodyPr anchor="t"/>
          <a:lstStyle>
            <a:lvl1pPr marL="0" indent="0">
              <a:lnSpc>
                <a:spcPts val="1950"/>
              </a:lnSpc>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4159250" cy="3684588"/>
          </a:xfrm>
        </p:spPr>
        <p:txBody>
          <a:bodyPr/>
          <a:lstStyle>
            <a:lvl1pPr>
              <a:lnSpc>
                <a:spcPts val="2400"/>
              </a:lnSpc>
              <a:spcBef>
                <a:spcPts val="1200"/>
              </a:spcBef>
              <a:defRPr sz="2000"/>
            </a:lvl1pPr>
            <a:lvl2pPr>
              <a:lnSpc>
                <a:spcPts val="2200"/>
              </a:lnSpc>
              <a:defRPr sz="1800"/>
            </a:lvl2pPr>
            <a:lvl3pPr>
              <a:lnSpc>
                <a:spcPts val="2000"/>
              </a:lnSpc>
              <a:defRPr sz="1600"/>
            </a:lvl3pPr>
            <a:lvl4pPr>
              <a:lnSpc>
                <a:spcPts val="1800"/>
              </a:lnSpc>
              <a:defRPr sz="1400"/>
            </a:lvl4pPr>
            <a:lvl5pPr>
              <a:lnSpc>
                <a:spcPts val="18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FDCC8-E814-4080-84D6-1C763F207DD5}" type="datetime3">
              <a:rPr lang="en-US" smtClean="0"/>
              <a:t>6 April 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4C646A-21F2-4982-A82E-3CAE6AE06C52}" type="slidenum">
              <a:rPr lang="en-US" smtClean="0"/>
              <a:t>‹#›</a:t>
            </a:fld>
            <a:endParaRPr lang="en-US" dirty="0"/>
          </a:p>
        </p:txBody>
      </p:sp>
      <p:sp>
        <p:nvSpPr>
          <p:cNvPr id="11" name="Text Placeholder 9"/>
          <p:cNvSpPr>
            <a:spLocks noGrp="1"/>
          </p:cNvSpPr>
          <p:nvPr>
            <p:ph type="body" sz="quarter" idx="13"/>
          </p:nvPr>
        </p:nvSpPr>
        <p:spPr>
          <a:xfrm>
            <a:off x="341313" y="925438"/>
            <a:ext cx="8447087" cy="617579"/>
          </a:xfrm>
        </p:spPr>
        <p:txBody>
          <a:bodyPr/>
          <a:lstStyle>
            <a:lvl1pPr marL="0" indent="0">
              <a:lnSpc>
                <a:spcPts val="2400"/>
              </a:lnSpc>
              <a:buNone/>
              <a:defRPr sz="2100" cap="all" baseline="0">
                <a:solidFill>
                  <a:srgbClr val="1AB5D7"/>
                </a:solidFill>
              </a:defRPr>
            </a:lvl1pPr>
          </a:lstStyle>
          <a:p>
            <a:pPr lvl="0"/>
            <a:r>
              <a:rPr lang="en-US" smtClean="0"/>
              <a:t>Click to edit Master text styles</a:t>
            </a:r>
          </a:p>
        </p:txBody>
      </p:sp>
      <p:sp>
        <p:nvSpPr>
          <p:cNvPr id="12" name="Title 1"/>
          <p:cNvSpPr>
            <a:spLocks noGrp="1"/>
          </p:cNvSpPr>
          <p:nvPr>
            <p:ph type="title"/>
          </p:nvPr>
        </p:nvSpPr>
        <p:spPr>
          <a:xfrm>
            <a:off x="348136" y="385598"/>
            <a:ext cx="8440263" cy="492567"/>
          </a:xfrm>
        </p:spPr>
        <p:txBody>
          <a:bodyPr/>
          <a:lstStyle/>
          <a:p>
            <a:r>
              <a:rPr lang="en-US" smtClean="0"/>
              <a:t>Click to edit Master title style</a:t>
            </a:r>
            <a:endParaRPr lang="en-US"/>
          </a:p>
        </p:txBody>
      </p:sp>
    </p:spTree>
    <p:extLst>
      <p:ext uri="{BB962C8B-B14F-4D97-AF65-F5344CB8AC3E}">
        <p14:creationId xmlns:p14="http://schemas.microsoft.com/office/powerpoint/2010/main" val="271013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D5CAD2-15C7-4C08-96A8-4AE4E5B5FB5A}" type="datetime3">
              <a:rPr lang="en-US" smtClean="0"/>
              <a:t>6 April 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a:t>
            </a:fld>
            <a:endParaRPr lang="en-US" dirty="0"/>
          </a:p>
        </p:txBody>
      </p:sp>
      <p:sp>
        <p:nvSpPr>
          <p:cNvPr id="6" name="Text Placeholder 9"/>
          <p:cNvSpPr>
            <a:spLocks noGrp="1"/>
          </p:cNvSpPr>
          <p:nvPr>
            <p:ph type="body" sz="quarter" idx="13"/>
          </p:nvPr>
        </p:nvSpPr>
        <p:spPr>
          <a:xfrm>
            <a:off x="341313" y="925438"/>
            <a:ext cx="8447087" cy="617579"/>
          </a:xfrm>
        </p:spPr>
        <p:txBody>
          <a:bodyPr/>
          <a:lstStyle>
            <a:lvl1pPr marL="0" indent="0">
              <a:lnSpc>
                <a:spcPts val="2400"/>
              </a:lnSpc>
              <a:buNone/>
              <a:defRPr sz="2100" cap="all" baseline="0">
                <a:solidFill>
                  <a:srgbClr val="1AB5D7"/>
                </a:solidFill>
              </a:defRPr>
            </a:lvl1pPr>
          </a:lstStyle>
          <a:p>
            <a:pPr lvl="0"/>
            <a:r>
              <a:rPr lang="en-US" smtClean="0"/>
              <a:t>Click to edit Master text styles</a:t>
            </a:r>
          </a:p>
        </p:txBody>
      </p:sp>
    </p:spTree>
    <p:extLst>
      <p:ext uri="{BB962C8B-B14F-4D97-AF65-F5344CB8AC3E}">
        <p14:creationId xmlns:p14="http://schemas.microsoft.com/office/powerpoint/2010/main" val="57263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AF82C-699B-48AB-AA17-49ED12EFDA09}" type="datetime3">
              <a:rPr lang="en-US" smtClean="0"/>
              <a:t>6 April 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4C646A-21F2-4982-A82E-3CAE6AE06C52}" type="slidenum">
              <a:rPr lang="en-US" smtClean="0"/>
              <a:t>‹#›</a:t>
            </a:fld>
            <a:endParaRPr lang="en-US" dirty="0"/>
          </a:p>
        </p:txBody>
      </p:sp>
    </p:spTree>
    <p:extLst>
      <p:ext uri="{BB962C8B-B14F-4D97-AF65-F5344CB8AC3E}">
        <p14:creationId xmlns:p14="http://schemas.microsoft.com/office/powerpoint/2010/main" val="187628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2" y="185"/>
            <a:ext cx="9152269" cy="6864857"/>
          </a:xfrm>
          <a:prstGeom prst="rect">
            <a:avLst/>
          </a:prstGeom>
        </p:spPr>
      </p:pic>
      <p:sp>
        <p:nvSpPr>
          <p:cNvPr id="2" name="Title 1"/>
          <p:cNvSpPr>
            <a:spLocks noGrp="1"/>
          </p:cNvSpPr>
          <p:nvPr>
            <p:ph type="title"/>
          </p:nvPr>
        </p:nvSpPr>
        <p:spPr>
          <a:xfrm>
            <a:off x="341313" y="1743137"/>
            <a:ext cx="5943600" cy="492567"/>
          </a:xfrm>
        </p:spPr>
        <p:txBody>
          <a:bodyPr anchor="b"/>
          <a:lstStyle>
            <a:lvl1pPr>
              <a:defRPr>
                <a:solidFill>
                  <a:srgbClr val="1AB5D7"/>
                </a:solidFill>
              </a:defRPr>
            </a:lvl1pPr>
          </a:lstStyle>
          <a:p>
            <a:r>
              <a:rPr lang="en-US" smtClean="0"/>
              <a:t>Click to edit Master title style</a:t>
            </a:r>
            <a:endParaRPr lang="en-US"/>
          </a:p>
        </p:txBody>
      </p:sp>
      <p:sp>
        <p:nvSpPr>
          <p:cNvPr id="3" name="Content Placeholder 2"/>
          <p:cNvSpPr>
            <a:spLocks noGrp="1"/>
          </p:cNvSpPr>
          <p:nvPr>
            <p:ph idx="1"/>
          </p:nvPr>
        </p:nvSpPr>
        <p:spPr>
          <a:xfrm>
            <a:off x="341312" y="2638981"/>
            <a:ext cx="8447087" cy="3021138"/>
          </a:xfr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54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136" y="385598"/>
            <a:ext cx="8440263" cy="492567"/>
          </a:xfrm>
          <a:prstGeom prst="rect">
            <a:avLst/>
          </a:prstGeom>
        </p:spPr>
        <p:txBody>
          <a:bodyPr vert="horz" lIns="0" tIns="0" rIns="0" bIns="0" rtlCol="0" anchor="t">
            <a:noAutofit/>
          </a:bodyPr>
          <a:lstStyle/>
          <a:p>
            <a:endParaRPr lang="en-US"/>
          </a:p>
        </p:txBody>
      </p:sp>
      <p:sp>
        <p:nvSpPr>
          <p:cNvPr id="4" name="Date Placeholder 3"/>
          <p:cNvSpPr>
            <a:spLocks noGrp="1"/>
          </p:cNvSpPr>
          <p:nvPr>
            <p:ph type="dt" sz="half" idx="2"/>
          </p:nvPr>
        </p:nvSpPr>
        <p:spPr>
          <a:xfrm>
            <a:off x="733468" y="6431490"/>
            <a:ext cx="2057400" cy="365125"/>
          </a:xfrm>
          <a:prstGeom prst="rect">
            <a:avLst/>
          </a:prstGeom>
        </p:spPr>
        <p:txBody>
          <a:bodyPr vert="horz" lIns="0" tIns="0" rIns="0" bIns="0" rtlCol="0" anchor="ctr"/>
          <a:lstStyle>
            <a:lvl1pPr algn="l">
              <a:lnSpc>
                <a:spcPts val="1350"/>
              </a:lnSpc>
              <a:defRPr sz="1150" cap="all" baseline="0">
                <a:solidFill>
                  <a:srgbClr val="3E434A"/>
                </a:solidFill>
                <a:latin typeface="Arial" panose="020B0604020202020204" pitchFamily="34" charset="0"/>
                <a:cs typeface="Arial" panose="020B0604020202020204" pitchFamily="34" charset="0"/>
              </a:defRPr>
            </a:lvl1pPr>
          </a:lstStyle>
          <a:p>
            <a:fld id="{1F3B606F-25A7-4446-852B-C11071961DC0}" type="datetime3">
              <a:rPr lang="en-US" smtClean="0"/>
              <a:t>6 April 2016</a:t>
            </a:fld>
            <a:endParaRPr lang="en-US" dirty="0"/>
          </a:p>
        </p:txBody>
      </p:sp>
      <p:sp>
        <p:nvSpPr>
          <p:cNvPr id="5" name="Footer Placeholder 4"/>
          <p:cNvSpPr>
            <a:spLocks noGrp="1"/>
          </p:cNvSpPr>
          <p:nvPr>
            <p:ph type="ftr" sz="quarter" idx="3"/>
          </p:nvPr>
        </p:nvSpPr>
        <p:spPr>
          <a:xfrm>
            <a:off x="3028950" y="6431490"/>
            <a:ext cx="3086100" cy="365125"/>
          </a:xfrm>
          <a:prstGeom prst="rect">
            <a:avLst/>
          </a:prstGeom>
        </p:spPr>
        <p:txBody>
          <a:bodyPr vert="horz" lIns="0" tIns="0" rIns="0" bIns="0" rtlCol="0" anchor="ctr"/>
          <a:lstStyle>
            <a:lvl1pPr algn="ctr">
              <a:lnSpc>
                <a:spcPts val="1350"/>
              </a:lnSpc>
              <a:defRPr sz="1150" cap="all" baseline="0">
                <a:solidFill>
                  <a:srgbClr val="3E434A"/>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342593" y="6431490"/>
            <a:ext cx="455871" cy="365125"/>
          </a:xfrm>
          <a:prstGeom prst="rect">
            <a:avLst/>
          </a:prstGeom>
        </p:spPr>
        <p:txBody>
          <a:bodyPr vert="horz" lIns="0" tIns="0" rIns="0" bIns="0" rtlCol="0" anchor="ctr"/>
          <a:lstStyle>
            <a:lvl1pPr algn="r">
              <a:lnSpc>
                <a:spcPts val="1350"/>
              </a:lnSpc>
              <a:defRPr sz="1150" cap="all" baseline="0">
                <a:solidFill>
                  <a:srgbClr val="3E434A"/>
                </a:solidFill>
                <a:latin typeface="Arial" panose="020B0604020202020204" pitchFamily="34" charset="0"/>
                <a:cs typeface="Arial" panose="020B0604020202020204" pitchFamily="34" charset="0"/>
              </a:defRPr>
            </a:lvl1pPr>
          </a:lstStyle>
          <a:p>
            <a:fld id="{D04C646A-21F2-4982-A82E-3CAE6AE06C52}" type="slidenum">
              <a:rPr lang="en-US" smtClean="0"/>
              <a:pPr/>
              <a:t>‹#›</a:t>
            </a:fld>
            <a:endParaRPr lang="en-US" dirty="0"/>
          </a:p>
        </p:txBody>
      </p:sp>
      <p:cxnSp>
        <p:nvCxnSpPr>
          <p:cNvPr id="10" name="Straight Connector 9"/>
          <p:cNvCxnSpPr/>
          <p:nvPr/>
        </p:nvCxnSpPr>
        <p:spPr>
          <a:xfrm>
            <a:off x="341313" y="6329411"/>
            <a:ext cx="8447087" cy="0"/>
          </a:xfrm>
          <a:prstGeom prst="line">
            <a:avLst/>
          </a:prstGeom>
          <a:ln w="9525">
            <a:solidFill>
              <a:srgbClr val="3E43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49470" y="6461410"/>
            <a:ext cx="277158" cy="277156"/>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 y="0"/>
            <a:ext cx="1289712" cy="143301"/>
          </a:xfrm>
          <a:prstGeom prst="rect">
            <a:avLst/>
          </a:prstGeom>
        </p:spPr>
      </p:pic>
      <p:sp>
        <p:nvSpPr>
          <p:cNvPr id="16" name="Text Placeholder 15"/>
          <p:cNvSpPr>
            <a:spLocks noGrp="1"/>
          </p:cNvSpPr>
          <p:nvPr>
            <p:ph type="body" idx="1"/>
          </p:nvPr>
        </p:nvSpPr>
        <p:spPr>
          <a:xfrm>
            <a:off x="341312" y="1777858"/>
            <a:ext cx="8447087" cy="435133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1" name="Straight Connector 10"/>
          <p:cNvCxnSpPr/>
          <p:nvPr userDrawn="1"/>
        </p:nvCxnSpPr>
        <p:spPr>
          <a:xfrm>
            <a:off x="341313" y="6329411"/>
            <a:ext cx="8447087" cy="0"/>
          </a:xfrm>
          <a:prstGeom prst="line">
            <a:avLst/>
          </a:prstGeom>
          <a:ln w="9525">
            <a:solidFill>
              <a:srgbClr val="3E434A"/>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49470" y="6461410"/>
            <a:ext cx="277158" cy="277156"/>
          </a:xfrm>
          <a:prstGeom prst="rect">
            <a:avLst/>
          </a:prstGeom>
        </p:spPr>
      </p:pic>
      <p:pic>
        <p:nvPicPr>
          <p:cNvPr id="15" name="Picture 14"/>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 y="0"/>
            <a:ext cx="1289712" cy="143301"/>
          </a:xfrm>
          <a:prstGeom prst="rect">
            <a:avLst/>
          </a:prstGeom>
        </p:spPr>
      </p:pic>
    </p:spTree>
    <p:extLst>
      <p:ext uri="{BB962C8B-B14F-4D97-AF65-F5344CB8AC3E}">
        <p14:creationId xmlns:p14="http://schemas.microsoft.com/office/powerpoint/2010/main" val="1590246639"/>
      </p:ext>
    </p:extLst>
  </p:cSld>
  <p:clrMap bg1="lt1" tx1="dk1" bg2="lt2" tx2="dk2" accent1="accent1" accent2="accent2" accent3="accent3" accent4="accent4" accent5="accent5" accent6="accent6" hlink="hlink" folHlink="folHlink"/>
  <p:sldLayoutIdLst>
    <p:sldLayoutId id="2147483671" r:id="rId1"/>
    <p:sldLayoutId id="2147483677" r:id="rId2"/>
    <p:sldLayoutId id="2147483678" r:id="rId3"/>
    <p:sldLayoutId id="2147483679" r:id="rId4"/>
    <p:sldLayoutId id="2147483680" r:id="rId5"/>
    <p:sldLayoutId id="2147483681" r:id="rId6"/>
    <p:sldLayoutId id="2147483682" r:id="rId7"/>
    <p:sldLayoutId id="214748368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ts val="3800"/>
        </a:lnSpc>
        <a:spcBef>
          <a:spcPct val="0"/>
        </a:spcBef>
        <a:buNone/>
        <a:defRPr sz="3600" b="1" kern="1200">
          <a:solidFill>
            <a:srgbClr val="3E434A"/>
          </a:solidFill>
          <a:latin typeface="Arial" panose="020B0604020202020204" pitchFamily="34" charset="0"/>
          <a:ea typeface="+mj-ea"/>
          <a:cs typeface="Arial" panose="020B0604020202020204" pitchFamily="34" charset="0"/>
        </a:defRPr>
      </a:lvl1pPr>
    </p:titleStyle>
    <p:bodyStyle>
      <a:lvl1pPr marL="231775" indent="-231775" algn="l" defTabSz="685800" rtl="0" eaLnBrk="1" latinLnBrk="0" hangingPunct="1">
        <a:lnSpc>
          <a:spcPts val="2600"/>
        </a:lnSpc>
        <a:spcBef>
          <a:spcPts val="1800"/>
        </a:spcBef>
        <a:spcAft>
          <a:spcPts val="0"/>
        </a:spcAft>
        <a:buFont typeface="Arial" panose="020B0604020202020204" pitchFamily="34" charset="0"/>
        <a:buChar char="•"/>
        <a:defRPr sz="2200" kern="1200">
          <a:solidFill>
            <a:srgbClr val="3E434A"/>
          </a:solidFill>
          <a:latin typeface="Arial" panose="020B0604020202020204" pitchFamily="34" charset="0"/>
          <a:ea typeface="+mn-ea"/>
          <a:cs typeface="Arial" panose="020B0604020202020204" pitchFamily="34" charset="0"/>
        </a:defRPr>
      </a:lvl1pPr>
      <a:lvl2pPr marL="465138" indent="-231775" algn="l" defTabSz="685800" rtl="0" eaLnBrk="1" latinLnBrk="0" hangingPunct="1">
        <a:lnSpc>
          <a:spcPts val="2400"/>
        </a:lnSpc>
        <a:spcBef>
          <a:spcPts val="600"/>
        </a:spcBef>
        <a:spcAft>
          <a:spcPts val="0"/>
        </a:spcAft>
        <a:buFont typeface="Arial" panose="020B0604020202020204" pitchFamily="34" charset="0"/>
        <a:buChar char="◦"/>
        <a:defRPr sz="2000" kern="1200">
          <a:solidFill>
            <a:srgbClr val="3E434A"/>
          </a:solidFill>
          <a:latin typeface="Arial" panose="020B0604020202020204" pitchFamily="34" charset="0"/>
          <a:ea typeface="+mn-ea"/>
          <a:cs typeface="Arial" panose="020B0604020202020204" pitchFamily="34" charset="0"/>
        </a:defRPr>
      </a:lvl2pPr>
      <a:lvl3pPr marL="682625" marR="0" indent="-225425" algn="l" defTabSz="685800" rtl="0" eaLnBrk="1" fontAlgn="auto" latinLnBrk="0" hangingPunct="1">
        <a:lnSpc>
          <a:spcPts val="2200"/>
        </a:lnSpc>
        <a:spcBef>
          <a:spcPts val="600"/>
        </a:spcBef>
        <a:spcAft>
          <a:spcPts val="0"/>
        </a:spcAft>
        <a:buClrTx/>
        <a:buSzTx/>
        <a:buFont typeface="Arial" panose="020B0604020202020204" pitchFamily="34" charset="0"/>
        <a:buChar char="▪"/>
        <a:tabLst/>
        <a:defRPr sz="1800" kern="1200">
          <a:solidFill>
            <a:srgbClr val="3E434A"/>
          </a:solidFill>
          <a:latin typeface="Arial" panose="020B0604020202020204" pitchFamily="34" charset="0"/>
          <a:ea typeface="+mn-ea"/>
          <a:cs typeface="Arial" panose="020B0604020202020204" pitchFamily="34" charset="0"/>
        </a:defRPr>
      </a:lvl3pPr>
      <a:lvl4pPr marL="914400" indent="-230188" algn="l" defTabSz="685800" rtl="0" eaLnBrk="1" latinLnBrk="0" hangingPunct="1">
        <a:lnSpc>
          <a:spcPts val="2000"/>
        </a:lnSpc>
        <a:spcBef>
          <a:spcPts val="600"/>
        </a:spcBef>
        <a:spcAft>
          <a:spcPts val="0"/>
        </a:spcAft>
        <a:buFont typeface="Arial" panose="020B0604020202020204" pitchFamily="34" charset="0"/>
        <a:buChar char="▫"/>
        <a:defRPr sz="1600" kern="1200">
          <a:solidFill>
            <a:srgbClr val="3E434A"/>
          </a:solidFill>
          <a:latin typeface="Arial" panose="020B0604020202020204" pitchFamily="34" charset="0"/>
          <a:ea typeface="+mn-ea"/>
          <a:cs typeface="Arial" panose="020B0604020202020204" pitchFamily="34" charset="0"/>
        </a:defRPr>
      </a:lvl4pPr>
      <a:lvl5pPr marL="1146175" indent="-228600" algn="l" defTabSz="685800" rtl="0" eaLnBrk="1" latinLnBrk="0" hangingPunct="1">
        <a:lnSpc>
          <a:spcPts val="2000"/>
        </a:lnSpc>
        <a:spcBef>
          <a:spcPts val="600"/>
        </a:spcBef>
        <a:spcAft>
          <a:spcPts val="0"/>
        </a:spcAft>
        <a:buFont typeface="Arial" panose="020B0604020202020204" pitchFamily="34" charset="0"/>
        <a:buChar char="-"/>
        <a:defRPr sz="1600" kern="1200">
          <a:solidFill>
            <a:srgbClr val="3E434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2772" userDrawn="1">
          <p15:clr>
            <a:srgbClr val="F26B43"/>
          </p15:clr>
        </p15:guide>
        <p15:guide id="1" orient="horz" pos="1285" userDrawn="1">
          <p15:clr>
            <a:srgbClr val="F26B43"/>
          </p15:clr>
        </p15:guide>
        <p15:guide id="2" pos="215" userDrawn="1">
          <p15:clr>
            <a:srgbClr val="F26B43"/>
          </p15:clr>
        </p15:guide>
        <p15:guide id="3" pos="55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spectrum management</a:t>
            </a:r>
            <a:endParaRPr lang="en-US" dirty="0"/>
          </a:p>
        </p:txBody>
      </p:sp>
      <p:sp>
        <p:nvSpPr>
          <p:cNvPr id="10" name="Content Placeholder 9"/>
          <p:cNvSpPr>
            <a:spLocks noGrp="1"/>
          </p:cNvSpPr>
          <p:nvPr>
            <p:ph sz="half" idx="1"/>
          </p:nvPr>
        </p:nvSpPr>
        <p:spPr>
          <a:xfrm>
            <a:off x="334368" y="1306466"/>
            <a:ext cx="4114800" cy="4351338"/>
          </a:xfrm>
        </p:spPr>
        <p:txBody>
          <a:bodyPr/>
          <a:lstStyle/>
          <a:p>
            <a:pPr marL="0" indent="0">
              <a:lnSpc>
                <a:spcPct val="100000"/>
              </a:lnSpc>
              <a:buNone/>
            </a:pPr>
            <a:endParaRPr lang="en-US" dirty="0"/>
          </a:p>
          <a:p>
            <a:pPr>
              <a:lnSpc>
                <a:spcPct val="100000"/>
              </a:lnSpc>
            </a:pPr>
            <a:r>
              <a:rPr lang="en-US" dirty="0"/>
              <a:t>Crowded </a:t>
            </a:r>
            <a:r>
              <a:rPr lang="en-US" dirty="0" smtClean="0"/>
              <a:t>Spectrum</a:t>
            </a:r>
          </a:p>
          <a:p>
            <a:pPr lvl="1">
              <a:lnSpc>
                <a:spcPct val="100000"/>
              </a:lnSpc>
            </a:pPr>
            <a:r>
              <a:rPr lang="en-US" dirty="0" smtClean="0"/>
              <a:t>“Interference of things”</a:t>
            </a:r>
            <a:endParaRPr lang="en-US" dirty="0"/>
          </a:p>
          <a:p>
            <a:pPr>
              <a:lnSpc>
                <a:spcPct val="100000"/>
              </a:lnSpc>
            </a:pPr>
            <a:r>
              <a:rPr lang="en-US" dirty="0" smtClean="0"/>
              <a:t>Need the answer, not the data for field operators </a:t>
            </a:r>
          </a:p>
          <a:p>
            <a:pPr>
              <a:lnSpc>
                <a:spcPct val="100000"/>
              </a:lnSpc>
            </a:pPr>
            <a:r>
              <a:rPr lang="en-US" dirty="0" smtClean="0"/>
              <a:t>Need for remote acquisition and analysis elsewhere</a:t>
            </a:r>
          </a:p>
          <a:p>
            <a:pPr lvl="1">
              <a:lnSpc>
                <a:spcPct val="100000"/>
              </a:lnSpc>
            </a:pPr>
            <a:r>
              <a:rPr lang="en-US" dirty="0" smtClean="0"/>
              <a:t>Disaggregated collection</a:t>
            </a:r>
          </a:p>
          <a:p>
            <a:pPr>
              <a:lnSpc>
                <a:spcPct val="100000"/>
              </a:lnSpc>
            </a:pPr>
            <a:r>
              <a:rPr lang="en-US" dirty="0" smtClean="0"/>
              <a:t>Budget constraints especially in developing countries</a:t>
            </a:r>
          </a:p>
          <a:p>
            <a:pPr>
              <a:lnSpc>
                <a:spcPct val="100000"/>
              </a:lnSpc>
            </a:pPr>
            <a:r>
              <a:rPr lang="en-US" dirty="0" smtClean="0"/>
              <a:t>Transients matter</a:t>
            </a:r>
          </a:p>
          <a:p>
            <a:pPr lvl="1">
              <a:lnSpc>
                <a:spcPct val="100000"/>
              </a:lnSpc>
            </a:pPr>
            <a:r>
              <a:rPr lang="en-US" dirty="0" smtClean="0"/>
              <a:t>Intermittent signals can be the toughest to manage</a:t>
            </a:r>
            <a:endParaRPr lang="en-US" dirty="0"/>
          </a:p>
          <a:p>
            <a:pPr lvl="1"/>
            <a:endParaRPr lang="en-US" dirty="0"/>
          </a:p>
        </p:txBody>
      </p:sp>
      <p:sp>
        <p:nvSpPr>
          <p:cNvPr id="4" name="Date Placeholder 3"/>
          <p:cNvSpPr>
            <a:spLocks noGrp="1"/>
          </p:cNvSpPr>
          <p:nvPr>
            <p:ph type="dt" sz="half" idx="10"/>
          </p:nvPr>
        </p:nvSpPr>
        <p:spPr/>
        <p:txBody>
          <a:bodyPr/>
          <a:lstStyle/>
          <a:p>
            <a:fld id="{3B7B3E54-BB6D-44AC-B73C-31B352148262}" type="datetime3">
              <a:rPr lang="en-US" smtClean="0"/>
              <a:t>6 April 2016</a:t>
            </a:fld>
            <a:endParaRPr lang="en-US" dirty="0"/>
          </a:p>
        </p:txBody>
      </p:sp>
      <p:sp>
        <p:nvSpPr>
          <p:cNvPr id="14" name="Slide Number Placeholder 13"/>
          <p:cNvSpPr>
            <a:spLocks noGrp="1"/>
          </p:cNvSpPr>
          <p:nvPr>
            <p:ph type="sldNum" sz="quarter" idx="12"/>
          </p:nvPr>
        </p:nvSpPr>
        <p:spPr/>
        <p:txBody>
          <a:bodyPr/>
          <a:lstStyle/>
          <a:p>
            <a:fld id="{D04C646A-21F2-4982-A82E-3CAE6AE06C52}" type="slidenum">
              <a:rPr lang="en-US" smtClean="0"/>
              <a:t>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12336" y="3865393"/>
            <a:ext cx="3534508" cy="23329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12336" y="1303020"/>
            <a:ext cx="3534508" cy="2351807"/>
          </a:xfrm>
          <a:prstGeom prst="rect">
            <a:avLst/>
          </a:prstGeom>
        </p:spPr>
      </p:pic>
    </p:spTree>
    <p:extLst>
      <p:ext uri="{BB962C8B-B14F-4D97-AF65-F5344CB8AC3E}">
        <p14:creationId xmlns:p14="http://schemas.microsoft.com/office/powerpoint/2010/main" val="22646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SignalVu</a:t>
            </a:r>
            <a:r>
              <a:rPr lang="en-US" dirty="0" smtClean="0"/>
              <a:t>-PC Software</a:t>
            </a:r>
            <a:endParaRPr lang="en-US" dirty="0"/>
          </a:p>
        </p:txBody>
      </p:sp>
      <p:sp>
        <p:nvSpPr>
          <p:cNvPr id="4" name="Date Placeholder 3"/>
          <p:cNvSpPr>
            <a:spLocks noGrp="1"/>
          </p:cNvSpPr>
          <p:nvPr>
            <p:ph type="dt" sz="half" idx="10"/>
          </p:nvPr>
        </p:nvSpPr>
        <p:spPr/>
        <p:txBody>
          <a:bodyPr/>
          <a:lstStyle/>
          <a:p>
            <a:fld id="{E40EDFB4-7ACC-4580-B6CF-45B5179D92D5}"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10</a:t>
            </a:fld>
            <a:endParaRPr lang="en-US" dirty="0"/>
          </a:p>
        </p:txBody>
      </p:sp>
      <p:sp>
        <p:nvSpPr>
          <p:cNvPr id="8" name="Content Placeholder 2"/>
          <p:cNvSpPr>
            <a:spLocks noGrp="1"/>
          </p:cNvSpPr>
          <p:nvPr>
            <p:ph sz="half" idx="1"/>
          </p:nvPr>
        </p:nvSpPr>
        <p:spPr>
          <a:xfrm>
            <a:off x="322263" y="1226995"/>
            <a:ext cx="4212415" cy="4763257"/>
          </a:xfrm>
        </p:spPr>
        <p:txBody>
          <a:bodyPr/>
          <a:lstStyle/>
          <a:p>
            <a:pPr>
              <a:lnSpc>
                <a:spcPct val="100000"/>
              </a:lnSpc>
              <a:spcBef>
                <a:spcPts val="600"/>
              </a:spcBef>
            </a:pPr>
            <a:r>
              <a:rPr lang="en-US" altLang="en-US" sz="1600" dirty="0" smtClean="0"/>
              <a:t>SignalVu-PC still offers 17 measurements standard in the free version</a:t>
            </a:r>
          </a:p>
          <a:p>
            <a:pPr>
              <a:lnSpc>
                <a:spcPct val="100000"/>
              </a:lnSpc>
              <a:spcBef>
                <a:spcPts val="600"/>
              </a:spcBef>
            </a:pPr>
            <a:endParaRPr lang="en-US" altLang="en-US" sz="1600" dirty="0" smtClean="0"/>
          </a:p>
          <a:p>
            <a:pPr>
              <a:lnSpc>
                <a:spcPct val="100000"/>
              </a:lnSpc>
              <a:spcBef>
                <a:spcPts val="600"/>
              </a:spcBef>
            </a:pPr>
            <a:r>
              <a:rPr lang="en-US" altLang="en-US" sz="1600" dirty="0" smtClean="0"/>
              <a:t>New standard features include </a:t>
            </a:r>
          </a:p>
          <a:p>
            <a:pPr lvl="1">
              <a:lnSpc>
                <a:spcPct val="100000"/>
              </a:lnSpc>
            </a:pPr>
            <a:r>
              <a:rPr lang="en-US" altLang="en-US" sz="1400" dirty="0" smtClean="0"/>
              <a:t>Improved User Interface</a:t>
            </a:r>
          </a:p>
          <a:p>
            <a:pPr lvl="1">
              <a:lnSpc>
                <a:spcPct val="100000"/>
              </a:lnSpc>
            </a:pPr>
            <a:r>
              <a:rPr lang="en-US" altLang="en-US" sz="1400" dirty="0" smtClean="0"/>
              <a:t>Standards-based channel navigation database</a:t>
            </a:r>
          </a:p>
          <a:p>
            <a:pPr lvl="1">
              <a:lnSpc>
                <a:spcPct val="100000"/>
              </a:lnSpc>
            </a:pPr>
            <a:r>
              <a:rPr lang="en-US" altLang="en-US" sz="1400" dirty="0" smtClean="0"/>
              <a:t>Tracking generator application</a:t>
            </a:r>
          </a:p>
          <a:p>
            <a:pPr lvl="1">
              <a:lnSpc>
                <a:spcPct val="100000"/>
              </a:lnSpc>
            </a:pPr>
            <a:r>
              <a:rPr lang="en-US" altLang="en-US" sz="1400" dirty="0" smtClean="0"/>
              <a:t>UI enhancements for tablets</a:t>
            </a:r>
          </a:p>
          <a:p>
            <a:pPr lvl="1">
              <a:lnSpc>
                <a:spcPct val="100000"/>
              </a:lnSpc>
            </a:pPr>
            <a:r>
              <a:rPr lang="en-US" sz="1400" dirty="0"/>
              <a:t>Node Locked and Floating Licenses </a:t>
            </a:r>
            <a:r>
              <a:rPr lang="en-US" sz="1400" dirty="0" smtClean="0"/>
              <a:t>available</a:t>
            </a:r>
          </a:p>
          <a:p>
            <a:pPr lvl="1">
              <a:lnSpc>
                <a:spcPct val="100000"/>
              </a:lnSpc>
            </a:pPr>
            <a:endParaRPr lang="en-US" altLang="en-US" sz="1400" dirty="0" smtClean="0"/>
          </a:p>
          <a:p>
            <a:pPr>
              <a:lnSpc>
                <a:spcPct val="100000"/>
              </a:lnSpc>
              <a:spcBef>
                <a:spcPts val="600"/>
              </a:spcBef>
            </a:pPr>
            <a:r>
              <a:rPr lang="en-US" altLang="en-US" sz="1600" dirty="0" smtClean="0"/>
              <a:t>New capabilities offered </a:t>
            </a:r>
          </a:p>
          <a:p>
            <a:pPr lvl="1">
              <a:lnSpc>
                <a:spcPct val="100000"/>
              </a:lnSpc>
            </a:pPr>
            <a:r>
              <a:rPr lang="en-US" sz="1200" dirty="0"/>
              <a:t>Signal Classification Database</a:t>
            </a:r>
          </a:p>
          <a:p>
            <a:pPr lvl="1">
              <a:lnSpc>
                <a:spcPct val="100000"/>
              </a:lnSpc>
            </a:pPr>
            <a:r>
              <a:rPr lang="en-US" sz="1200" dirty="0"/>
              <a:t>VSWR/Return Loss, distance-to-fault, cable </a:t>
            </a:r>
            <a:r>
              <a:rPr lang="en-US" sz="1200" dirty="0" smtClean="0"/>
              <a:t>attenuation (</a:t>
            </a:r>
            <a:r>
              <a:rPr lang="en-US" sz="1200" dirty="0"/>
              <a:t>shipping </a:t>
            </a:r>
            <a:r>
              <a:rPr lang="en-US" sz="1200" dirty="0" smtClean="0"/>
              <a:t>Q2 </a:t>
            </a:r>
            <a:r>
              <a:rPr lang="en-US" sz="1200" dirty="0"/>
              <a:t>2016</a:t>
            </a:r>
            <a:r>
              <a:rPr lang="en-US" sz="1200" dirty="0" smtClean="0"/>
              <a:t>)</a:t>
            </a:r>
            <a:endParaRPr lang="en-US" sz="1200" dirty="0"/>
          </a:p>
          <a:p>
            <a:pPr lvl="1">
              <a:lnSpc>
                <a:spcPct val="100000"/>
              </a:lnSpc>
            </a:pPr>
            <a:r>
              <a:rPr lang="en-US" altLang="en-US" sz="1200" dirty="0"/>
              <a:t>Mapping and Signal Strength (Updated with Smart Antenna support)</a:t>
            </a:r>
          </a:p>
          <a:p>
            <a:pPr lvl="1">
              <a:lnSpc>
                <a:spcPct val="100000"/>
              </a:lnSpc>
            </a:pPr>
            <a:r>
              <a:rPr lang="en-US" sz="1200" dirty="0"/>
              <a:t>LTE Field </a:t>
            </a:r>
            <a:r>
              <a:rPr lang="en-US" sz="1200" dirty="0" smtClean="0"/>
              <a:t>Analysis with BTS ID</a:t>
            </a:r>
          </a:p>
          <a:p>
            <a:pPr lvl="1">
              <a:lnSpc>
                <a:spcPct val="100000"/>
              </a:lnSpc>
            </a:pPr>
            <a:r>
              <a:rPr lang="en-US" sz="1200" dirty="0"/>
              <a:t>Improved signal mapping and geolocation features</a:t>
            </a:r>
          </a:p>
          <a:p>
            <a:pPr lvl="1">
              <a:lnSpc>
                <a:spcPct val="100000"/>
              </a:lnSpc>
            </a:pPr>
            <a:endParaRPr lang="en-US" sz="1200" dirty="0"/>
          </a:p>
        </p:txBody>
      </p:sp>
      <p:grpSp>
        <p:nvGrpSpPr>
          <p:cNvPr id="9" name="Group 8"/>
          <p:cNvGrpSpPr/>
          <p:nvPr/>
        </p:nvGrpSpPr>
        <p:grpSpPr>
          <a:xfrm>
            <a:off x="4863446" y="1274549"/>
            <a:ext cx="4080355" cy="3399104"/>
            <a:chOff x="517492" y="3013502"/>
            <a:chExt cx="4045554" cy="3399104"/>
          </a:xfrm>
        </p:grpSpPr>
        <p:sp>
          <p:nvSpPr>
            <p:cNvPr id="10" name="TextBox 9"/>
            <p:cNvSpPr txBox="1"/>
            <p:nvPr/>
          </p:nvSpPr>
          <p:spPr>
            <a:xfrm>
              <a:off x="517492" y="3013502"/>
              <a:ext cx="4045554" cy="375552"/>
            </a:xfrm>
            <a:prstGeom prst="rect">
              <a:avLst/>
            </a:prstGeom>
            <a:solidFill>
              <a:schemeClr val="accent1">
                <a:alpha val="80000"/>
              </a:schemeClr>
            </a:solidFill>
          </p:spPr>
          <p:txBody>
            <a:bodyPr wrap="square">
              <a:spAutoFit/>
            </a:bodyPr>
            <a:lstStyle>
              <a:lvl1pPr marL="571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50000"/>
                </a:lnSpc>
              </a:pPr>
              <a:r>
                <a:rPr lang="en-US" altLang="zh-CN" sz="1400" b="1" dirty="0" smtClean="0">
                  <a:solidFill>
                    <a:schemeClr val="bg1"/>
                  </a:solidFill>
                </a:rPr>
                <a:t>Measurements with free software</a:t>
              </a:r>
              <a:endParaRPr lang="en-US" altLang="en-US" sz="1200" u="sng" dirty="0">
                <a:solidFill>
                  <a:schemeClr val="bg1"/>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492" y="3505200"/>
              <a:ext cx="3216308" cy="154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6019" y="5028361"/>
              <a:ext cx="2979825" cy="138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5584" y="5778555"/>
              <a:ext cx="2117816" cy="62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7945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74361" y="1727710"/>
            <a:ext cx="7596167" cy="3913369"/>
          </a:xfrm>
          <a:prstGeom prst="rect">
            <a:avLst/>
          </a:prstGeom>
          <a:gradFill>
            <a:gsLst>
              <a:gs pos="0">
                <a:schemeClr val="accent1">
                  <a:lumMod val="50000"/>
                  <a:alpha val="42000"/>
                </a:schemeClr>
              </a:gs>
              <a:gs pos="74000">
                <a:schemeClr val="accent1">
                  <a:lumMod val="45000"/>
                  <a:lumOff val="55000"/>
                </a:schemeClr>
              </a:gs>
              <a:gs pos="83000">
                <a:schemeClr val="accent1">
                  <a:lumMod val="45000"/>
                  <a:lumOff val="55000"/>
                </a:schemeClr>
              </a:gs>
              <a:gs pos="100000">
                <a:schemeClr val="accent1">
                  <a:lumMod val="20000"/>
                  <a:lumOff val="80000"/>
                  <a:alpha val="33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From Basic RF to Advanced Analysis</a:t>
            </a:r>
            <a:endParaRPr lang="en-US" dirty="0"/>
          </a:p>
        </p:txBody>
      </p:sp>
      <p:sp>
        <p:nvSpPr>
          <p:cNvPr id="3" name="Content Placeholder 2"/>
          <p:cNvSpPr>
            <a:spLocks noGrp="1"/>
          </p:cNvSpPr>
          <p:nvPr>
            <p:ph idx="1"/>
          </p:nvPr>
        </p:nvSpPr>
        <p:spPr>
          <a:xfrm>
            <a:off x="341313" y="5825772"/>
            <a:ext cx="8447087" cy="604302"/>
          </a:xfrm>
        </p:spPr>
        <p:txBody>
          <a:bodyPr/>
          <a:lstStyle/>
          <a:p>
            <a:pPr marL="0" indent="0" algn="ctr">
              <a:buNone/>
            </a:pPr>
            <a:r>
              <a:rPr lang="en-US" dirty="0" smtClean="0"/>
              <a:t>Full Functionality at a Low Price</a:t>
            </a:r>
            <a:endParaRPr lang="en-US" dirty="0"/>
          </a:p>
        </p:txBody>
      </p:sp>
      <p:sp>
        <p:nvSpPr>
          <p:cNvPr id="4" name="Date Placeholder 3"/>
          <p:cNvSpPr>
            <a:spLocks noGrp="1"/>
          </p:cNvSpPr>
          <p:nvPr>
            <p:ph type="dt" sz="half" idx="10"/>
          </p:nvPr>
        </p:nvSpPr>
        <p:spPr/>
        <p:txBody>
          <a:bodyPr/>
          <a:lstStyle/>
          <a:p>
            <a:fld id="{612234FF-A0AC-4E2E-AE7A-F6AE9BCEBA2D}"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11</a:t>
            </a:fld>
            <a:endParaRPr lang="en-US" dirty="0"/>
          </a:p>
        </p:txBody>
      </p:sp>
      <p:sp>
        <p:nvSpPr>
          <p:cNvPr id="6" name="Text Placeholder 5"/>
          <p:cNvSpPr>
            <a:spLocks noGrp="1"/>
          </p:cNvSpPr>
          <p:nvPr>
            <p:ph type="body" sz="quarter" idx="13"/>
          </p:nvPr>
        </p:nvSpPr>
        <p:spPr/>
        <p:txBody>
          <a:bodyPr/>
          <a:lstStyle/>
          <a:p>
            <a:r>
              <a:rPr lang="en-US" dirty="0" smtClean="0"/>
              <a:t>Three platforms, one customizable software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76" y="4397654"/>
            <a:ext cx="1719321" cy="1371412"/>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7980" y="2590861"/>
            <a:ext cx="2019594" cy="133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72253" y="1424049"/>
            <a:ext cx="2420061" cy="151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047574" y="4397654"/>
            <a:ext cx="914400" cy="914400"/>
          </a:xfrm>
          <a:prstGeom prst="rect">
            <a:avLst/>
          </a:prstGeom>
          <a:noFill/>
        </p:spPr>
        <p:txBody>
          <a:bodyPr wrap="none" lIns="0" tIns="0" rIns="0" bIns="0" rtlCol="0">
            <a:noAutofit/>
          </a:bodyPr>
          <a:lstStyle/>
          <a:p>
            <a:pPr marL="165100" indent="-165100">
              <a:buFont typeface="Wingdings" panose="05000000000000000000" pitchFamily="2" charset="2"/>
              <a:buChar char="§"/>
            </a:pPr>
            <a:r>
              <a:rPr lang="en-US" sz="1400" dirty="0">
                <a:solidFill>
                  <a:srgbClr val="3E434A"/>
                </a:solidFill>
                <a:latin typeface="Arial" panose="020B0604020202020204" pitchFamily="34" charset="0"/>
                <a:cs typeface="Arial" panose="020B0604020202020204" pitchFamily="34" charset="0"/>
              </a:rPr>
              <a:t>Traditional Spectrum Analyzer </a:t>
            </a:r>
            <a:r>
              <a:rPr lang="en-US" sz="1400" dirty="0" smtClean="0">
                <a:solidFill>
                  <a:srgbClr val="3E434A"/>
                </a:solidFill>
                <a:latin typeface="Arial" panose="020B0604020202020204" pitchFamily="34" charset="0"/>
                <a:cs typeface="Arial" panose="020B0604020202020204" pitchFamily="34" charset="0"/>
              </a:rPr>
              <a:t/>
            </a:r>
            <a:br>
              <a:rPr lang="en-US" sz="1400" dirty="0" smtClean="0">
                <a:solidFill>
                  <a:srgbClr val="3E434A"/>
                </a:solidFill>
                <a:latin typeface="Arial" panose="020B0604020202020204" pitchFamily="34" charset="0"/>
                <a:cs typeface="Arial" panose="020B0604020202020204" pitchFamily="34" charset="0"/>
              </a:rPr>
            </a:br>
            <a:r>
              <a:rPr lang="en-US" sz="1400" dirty="0" smtClean="0">
                <a:solidFill>
                  <a:srgbClr val="3E434A"/>
                </a:solidFill>
                <a:latin typeface="Arial" panose="020B0604020202020204" pitchFamily="34" charset="0"/>
                <a:cs typeface="Arial" panose="020B0604020202020204" pitchFamily="34" charset="0"/>
              </a:rPr>
              <a:t>Functionality</a:t>
            </a:r>
            <a:endParaRPr lang="en-US" sz="1400" dirty="0">
              <a:solidFill>
                <a:srgbClr val="3E434A"/>
              </a:solidFill>
              <a:latin typeface="Arial" panose="020B0604020202020204" pitchFamily="34" charset="0"/>
              <a:cs typeface="Arial" panose="020B0604020202020204" pitchFamily="34" charset="0"/>
            </a:endParaRPr>
          </a:p>
          <a:p>
            <a:pPr marL="165100" indent="-165100">
              <a:buFont typeface="Wingdings" panose="05000000000000000000" pitchFamily="2" charset="2"/>
              <a:buChar char="§"/>
            </a:pPr>
            <a:r>
              <a:rPr lang="en-US" sz="1400" dirty="0" smtClean="0">
                <a:solidFill>
                  <a:srgbClr val="3E434A"/>
                </a:solidFill>
                <a:latin typeface="Arial" panose="020B0604020202020204" pitchFamily="34" charset="0"/>
                <a:cs typeface="Arial" panose="020B0604020202020204" pitchFamily="34" charset="0"/>
              </a:rPr>
              <a:t>17 Automated Measurements</a:t>
            </a:r>
          </a:p>
          <a:p>
            <a:pPr marL="165100" indent="-165100">
              <a:buFont typeface="Wingdings" panose="05000000000000000000" pitchFamily="2" charset="2"/>
              <a:buChar char="§"/>
            </a:pPr>
            <a:r>
              <a:rPr lang="en-US" sz="1400" dirty="0" smtClean="0">
                <a:solidFill>
                  <a:srgbClr val="3E434A"/>
                </a:solidFill>
                <a:latin typeface="Arial" panose="020B0604020202020204" pitchFamily="34" charset="0"/>
                <a:cs typeface="Arial" panose="020B0604020202020204" pitchFamily="34" charset="0"/>
              </a:rPr>
              <a:t>Lowest Price</a:t>
            </a:r>
          </a:p>
        </p:txBody>
      </p:sp>
      <p:pic>
        <p:nvPicPr>
          <p:cNvPr id="18" name="Pictur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1830" y="1844394"/>
            <a:ext cx="1805735" cy="1096871"/>
          </a:xfrm>
          <a:prstGeom prst="rect">
            <a:avLst/>
          </a:prstGeom>
          <a:ln>
            <a:solidFill>
              <a:srgbClr val="000000"/>
            </a:solidFill>
          </a:ln>
        </p:spPr>
      </p:pic>
      <p:sp>
        <p:nvSpPr>
          <p:cNvPr id="19" name="TextBox 18"/>
          <p:cNvSpPr txBox="1"/>
          <p:nvPr/>
        </p:nvSpPr>
        <p:spPr>
          <a:xfrm>
            <a:off x="5745830" y="4361826"/>
            <a:ext cx="914400" cy="914400"/>
          </a:xfrm>
          <a:prstGeom prst="rect">
            <a:avLst/>
          </a:prstGeom>
          <a:noFill/>
        </p:spPr>
        <p:txBody>
          <a:bodyPr wrap="none" lIns="0" tIns="0" rIns="0" bIns="0" rtlCol="0">
            <a:noAutofit/>
          </a:bodyPr>
          <a:lstStyle/>
          <a:p>
            <a:pPr marL="165100" indent="-165100">
              <a:buFont typeface="Wingdings" panose="05000000000000000000" pitchFamily="2" charset="2"/>
              <a:buChar char="§"/>
            </a:pPr>
            <a:r>
              <a:rPr lang="en-US" sz="1400" dirty="0" smtClean="0">
                <a:solidFill>
                  <a:srgbClr val="3E434A"/>
                </a:solidFill>
                <a:latin typeface="Arial" panose="020B0604020202020204" pitchFamily="34" charset="0"/>
                <a:cs typeface="Arial" panose="020B0604020202020204" pitchFamily="34" charset="0"/>
              </a:rPr>
              <a:t>Real-time Measurements</a:t>
            </a:r>
            <a:endParaRPr lang="en-US" sz="1400" dirty="0">
              <a:solidFill>
                <a:srgbClr val="3E434A"/>
              </a:solidFill>
              <a:latin typeface="Arial" panose="020B0604020202020204" pitchFamily="34" charset="0"/>
              <a:cs typeface="Arial" panose="020B0604020202020204" pitchFamily="34" charset="0"/>
            </a:endParaRPr>
          </a:p>
          <a:p>
            <a:pPr marL="165100" indent="-165100">
              <a:buFont typeface="Wingdings" panose="05000000000000000000" pitchFamily="2" charset="2"/>
              <a:buChar char="§"/>
            </a:pPr>
            <a:r>
              <a:rPr lang="en-US" sz="1400" dirty="0" smtClean="0">
                <a:solidFill>
                  <a:srgbClr val="3E434A"/>
                </a:solidFill>
                <a:latin typeface="Arial" panose="020B0604020202020204" pitchFamily="34" charset="0"/>
                <a:cs typeface="Arial" panose="020B0604020202020204" pitchFamily="34" charset="0"/>
              </a:rPr>
              <a:t>Vector Signal Analysis</a:t>
            </a:r>
          </a:p>
          <a:p>
            <a:pPr marL="165100" indent="-165100">
              <a:buFont typeface="Wingdings" panose="05000000000000000000" pitchFamily="2" charset="2"/>
              <a:buChar char="§"/>
            </a:pPr>
            <a:r>
              <a:rPr lang="en-US" sz="1400" dirty="0" smtClean="0">
                <a:solidFill>
                  <a:srgbClr val="3E434A"/>
                </a:solidFill>
                <a:latin typeface="Arial" panose="020B0604020202020204" pitchFamily="34" charset="0"/>
                <a:cs typeface="Arial" panose="020B0604020202020204" pitchFamily="34" charset="0"/>
              </a:rPr>
              <a:t>Spectrum Masks</a:t>
            </a:r>
          </a:p>
          <a:p>
            <a:pPr marL="165100" indent="-165100">
              <a:buFont typeface="Wingdings" panose="05000000000000000000" pitchFamily="2" charset="2"/>
              <a:buChar char="§"/>
            </a:pPr>
            <a:r>
              <a:rPr lang="en-US" sz="1400" dirty="0" smtClean="0">
                <a:solidFill>
                  <a:srgbClr val="3E434A"/>
                </a:solidFill>
                <a:latin typeface="Arial" panose="020B0604020202020204" pitchFamily="34" charset="0"/>
                <a:cs typeface="Arial" panose="020B0604020202020204" pitchFamily="34" charset="0"/>
              </a:rPr>
              <a:t>Compliance Testing</a:t>
            </a:r>
          </a:p>
          <a:p>
            <a:pPr marL="165100" indent="-165100">
              <a:buFont typeface="Wingdings" panose="05000000000000000000" pitchFamily="2" charset="2"/>
              <a:buChar char="§"/>
            </a:pPr>
            <a:r>
              <a:rPr lang="en-US" sz="1400" dirty="0" smtClean="0">
                <a:solidFill>
                  <a:srgbClr val="3E434A"/>
                </a:solidFill>
                <a:latin typeface="Arial" panose="020B0604020202020204" pitchFamily="34" charset="0"/>
                <a:cs typeface="Arial" panose="020B0604020202020204" pitchFamily="34" charset="0"/>
              </a:rPr>
              <a:t>Mapping and Signal Survey</a:t>
            </a:r>
          </a:p>
          <a:p>
            <a:endParaRPr lang="en-US" sz="1400" dirty="0" smtClean="0">
              <a:solidFill>
                <a:srgbClr val="3E434A"/>
              </a:solidFill>
              <a:latin typeface="Arial" panose="020B0604020202020204" pitchFamily="34" charset="0"/>
              <a:cs typeface="Arial" panose="020B0604020202020204" pitchFamily="34" charset="0"/>
            </a:endParaRPr>
          </a:p>
          <a:p>
            <a:pPr marL="165100" indent="-165100">
              <a:buFont typeface="Wingdings" panose="05000000000000000000" pitchFamily="2" charset="2"/>
              <a:buChar char="§"/>
            </a:pPr>
            <a:endParaRPr lang="en-US" sz="1400" dirty="0" smtClean="0">
              <a:solidFill>
                <a:srgbClr val="3E434A"/>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84246" y="2298726"/>
            <a:ext cx="1901838" cy="115524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60230" y="2813338"/>
            <a:ext cx="1583716" cy="1262409"/>
          </a:xfrm>
          <a:prstGeom prst="rect">
            <a:avLst/>
          </a:prstGeom>
          <a:ln>
            <a:solidFill>
              <a:srgbClr val="000000"/>
            </a:solidFill>
          </a:ln>
        </p:spPr>
      </p:pic>
      <p:pic>
        <p:nvPicPr>
          <p:cNvPr id="8" name="Picture 7"/>
          <p:cNvPicPr>
            <a:picLocks noChangeAspect="1"/>
          </p:cNvPicPr>
          <p:nvPr/>
        </p:nvPicPr>
        <p:blipFill>
          <a:blip r:embed="rId9"/>
          <a:stretch>
            <a:fillRect/>
          </a:stretch>
        </p:blipFill>
        <p:spPr>
          <a:xfrm>
            <a:off x="2247807" y="2392829"/>
            <a:ext cx="2263904" cy="1372492"/>
          </a:xfrm>
          <a:prstGeom prst="rect">
            <a:avLst/>
          </a:prstGeom>
        </p:spPr>
      </p:pic>
    </p:spTree>
    <p:extLst>
      <p:ext uri="{BB962C8B-B14F-4D97-AF65-F5344CB8AC3E}">
        <p14:creationId xmlns:p14="http://schemas.microsoft.com/office/powerpoint/2010/main" val="213940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a:t>
            </a:r>
            <a:endParaRPr lang="en-US" dirty="0"/>
          </a:p>
        </p:txBody>
      </p:sp>
      <p:sp>
        <p:nvSpPr>
          <p:cNvPr id="4" name="Date Placeholder 3"/>
          <p:cNvSpPr>
            <a:spLocks noGrp="1"/>
          </p:cNvSpPr>
          <p:nvPr>
            <p:ph type="dt" sz="half" idx="10"/>
          </p:nvPr>
        </p:nvSpPr>
        <p:spPr/>
        <p:txBody>
          <a:bodyPr/>
          <a:lstStyle/>
          <a:p>
            <a:fld id="{E40EDFB4-7ACC-4580-B6CF-45B5179D92D5}"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2</a:t>
            </a:fld>
            <a:endParaRPr lang="en-US" dirty="0"/>
          </a:p>
        </p:txBody>
      </p:sp>
      <p:sp>
        <p:nvSpPr>
          <p:cNvPr id="14" name="Content Placeholder 2"/>
          <p:cNvSpPr txBox="1">
            <a:spLocks/>
          </p:cNvSpPr>
          <p:nvPr/>
        </p:nvSpPr>
        <p:spPr>
          <a:xfrm>
            <a:off x="455613" y="1551317"/>
            <a:ext cx="7565831" cy="3630284"/>
          </a:xfrm>
          <a:prstGeom prst="rect">
            <a:avLst/>
          </a:prstGeom>
        </p:spPr>
        <p:txBody>
          <a:bodyPr vert="horz" lIns="0" tIns="0" rIns="0" bIns="0" rtlCol="0">
            <a:noAutofit/>
          </a:bodyPr>
          <a:lstStyle>
            <a:lvl1pPr marL="227013" indent="-227013" algn="l" defTabSz="685800" rtl="0" eaLnBrk="1" latinLnBrk="0" hangingPunct="1">
              <a:lnSpc>
                <a:spcPts val="2400"/>
              </a:lnSpc>
              <a:spcBef>
                <a:spcPts val="1200"/>
              </a:spcBef>
              <a:spcAft>
                <a:spcPts val="0"/>
              </a:spcAft>
              <a:buFont typeface="Arial" panose="020B0604020202020204" pitchFamily="34" charset="0"/>
              <a:buChar char="•"/>
              <a:defRPr sz="2000" kern="1200">
                <a:solidFill>
                  <a:srgbClr val="3E434A"/>
                </a:solidFill>
                <a:latin typeface="Arial" panose="020B0604020202020204" pitchFamily="34" charset="0"/>
                <a:ea typeface="+mn-ea"/>
                <a:cs typeface="Arial" panose="020B0604020202020204" pitchFamily="34" charset="0"/>
              </a:defRPr>
            </a:lvl1pPr>
            <a:lvl2pPr marL="461963" indent="-227013" algn="l" defTabSz="685800" rtl="0" eaLnBrk="1" latinLnBrk="0" hangingPunct="1">
              <a:lnSpc>
                <a:spcPts val="2200"/>
              </a:lnSpc>
              <a:spcBef>
                <a:spcPts val="600"/>
              </a:spcBef>
              <a:spcAft>
                <a:spcPts val="0"/>
              </a:spcAft>
              <a:buFont typeface="Arial" panose="020B0604020202020204" pitchFamily="34" charset="0"/>
              <a:buChar char="◦"/>
              <a:defRPr sz="1800" kern="1200">
                <a:solidFill>
                  <a:srgbClr val="3E434A"/>
                </a:solidFill>
                <a:latin typeface="Arial" panose="020B0604020202020204" pitchFamily="34" charset="0"/>
                <a:ea typeface="+mn-ea"/>
                <a:cs typeface="Arial" panose="020B0604020202020204" pitchFamily="34" charset="0"/>
              </a:defRPr>
            </a:lvl2pPr>
            <a:lvl3pPr marL="687388" marR="0" indent="-227013" algn="l" defTabSz="685800" rtl="0" eaLnBrk="1" fontAlgn="auto" latinLnBrk="0" hangingPunct="1">
              <a:lnSpc>
                <a:spcPts val="2000"/>
              </a:lnSpc>
              <a:spcBef>
                <a:spcPts val="600"/>
              </a:spcBef>
              <a:spcAft>
                <a:spcPts val="0"/>
              </a:spcAft>
              <a:buClrTx/>
              <a:buSzTx/>
              <a:buFont typeface="Arial" panose="020B0604020202020204" pitchFamily="34" charset="0"/>
              <a:buChar char="▪"/>
              <a:tabLst/>
              <a:defRPr sz="1600" kern="1200">
                <a:solidFill>
                  <a:srgbClr val="3E434A"/>
                </a:solidFill>
                <a:latin typeface="Arial" panose="020B0604020202020204" pitchFamily="34" charset="0"/>
                <a:ea typeface="+mn-ea"/>
                <a:cs typeface="Arial" panose="020B0604020202020204" pitchFamily="34" charset="0"/>
              </a:defRPr>
            </a:lvl3pPr>
            <a:lvl4pPr marL="914400" indent="-228600" algn="l" defTabSz="685800" rtl="0" eaLnBrk="1" latinLnBrk="0" hangingPunct="1">
              <a:lnSpc>
                <a:spcPts val="1800"/>
              </a:lnSpc>
              <a:spcBef>
                <a:spcPts val="600"/>
              </a:spcBef>
              <a:spcAft>
                <a:spcPts val="0"/>
              </a:spcAft>
              <a:buFont typeface="Arial" panose="020B0604020202020204" pitchFamily="34" charset="0"/>
              <a:buChar char="▫"/>
              <a:tabLst/>
              <a:defRPr sz="1400" kern="1200">
                <a:solidFill>
                  <a:srgbClr val="3E434A"/>
                </a:solidFill>
                <a:latin typeface="Arial" panose="020B0604020202020204" pitchFamily="34" charset="0"/>
                <a:ea typeface="+mn-ea"/>
                <a:cs typeface="Arial" panose="020B0604020202020204" pitchFamily="34" charset="0"/>
              </a:defRPr>
            </a:lvl4pPr>
            <a:lvl5pPr marL="1141413" indent="-228600" algn="l" defTabSz="685800" rtl="0" eaLnBrk="1" latinLnBrk="0" hangingPunct="1">
              <a:lnSpc>
                <a:spcPts val="1800"/>
              </a:lnSpc>
              <a:spcBef>
                <a:spcPts val="600"/>
              </a:spcBef>
              <a:spcAft>
                <a:spcPts val="0"/>
              </a:spcAft>
              <a:buFont typeface="Arial" panose="020B0604020202020204" pitchFamily="34" charset="0"/>
              <a:buChar char="-"/>
              <a:defRPr sz="1400" kern="1200">
                <a:solidFill>
                  <a:srgbClr val="3E434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Channel tables </a:t>
            </a:r>
            <a:r>
              <a:rPr lang="en-US" dirty="0" smtClean="0"/>
              <a:t>help user easily set up instrument </a:t>
            </a:r>
          </a:p>
          <a:p>
            <a:r>
              <a:rPr lang="en-US" dirty="0" smtClean="0"/>
              <a:t>DPX helps find signals of interest you can’t see with conventional spectrum analyzers</a:t>
            </a:r>
          </a:p>
          <a:p>
            <a:endParaRPr lang="en-US" dirty="0" smtClean="0"/>
          </a:p>
          <a:p>
            <a:endParaRPr lang="en-US" dirty="0"/>
          </a:p>
        </p:txBody>
      </p:sp>
      <p:grpSp>
        <p:nvGrpSpPr>
          <p:cNvPr id="7" name="Group 6"/>
          <p:cNvGrpSpPr/>
          <p:nvPr/>
        </p:nvGrpSpPr>
        <p:grpSpPr>
          <a:xfrm>
            <a:off x="177282" y="3366459"/>
            <a:ext cx="5808872" cy="2739695"/>
            <a:chOff x="3042695" y="3529436"/>
            <a:chExt cx="5924551" cy="2804457"/>
          </a:xfrm>
        </p:grpSpPr>
        <p:pic>
          <p:nvPicPr>
            <p:cNvPr id="11" name="Picture 10"/>
            <p:cNvPicPr/>
            <p:nvPr/>
          </p:nvPicPr>
          <p:blipFill>
            <a:blip r:embed="rId3">
              <a:extLst>
                <a:ext uri="{28A0092B-C50C-407E-A947-70E740481C1C}">
                  <a14:useLocalDpi xmlns:a14="http://schemas.microsoft.com/office/drawing/2010/main"/>
                </a:ext>
              </a:extLst>
            </a:blip>
            <a:stretch>
              <a:fillRect/>
            </a:stretch>
          </p:blipFill>
          <p:spPr>
            <a:xfrm>
              <a:off x="3042696" y="3529436"/>
              <a:ext cx="5924550" cy="2277110"/>
            </a:xfrm>
            <a:prstGeom prst="rect">
              <a:avLst/>
            </a:prstGeom>
            <a:ln>
              <a:solidFill>
                <a:srgbClr val="000000"/>
              </a:solidFill>
            </a:ln>
          </p:spPr>
        </p:pic>
        <p:sp>
          <p:nvSpPr>
            <p:cNvPr id="3" name="TextBox 2"/>
            <p:cNvSpPr txBox="1"/>
            <p:nvPr/>
          </p:nvSpPr>
          <p:spPr>
            <a:xfrm>
              <a:off x="3042695" y="5818413"/>
              <a:ext cx="5924551" cy="515480"/>
            </a:xfrm>
            <a:prstGeom prst="rect">
              <a:avLst/>
            </a:prstGeom>
            <a:noFill/>
          </p:spPr>
          <p:txBody>
            <a:bodyPr wrap="square" lIns="0" tIns="0" rIns="0" bIns="0" rtlCol="0">
              <a:noAutofit/>
            </a:bodyPr>
            <a:lstStyle>
              <a:defPPr>
                <a:defRPr lang="en-US"/>
              </a:defPPr>
              <a:lvl1pPr>
                <a:defRPr sz="1600" i="1">
                  <a:solidFill>
                    <a:schemeClr val="bg2">
                      <a:lumMod val="50000"/>
                    </a:schemeClr>
                  </a:solidFill>
                  <a:latin typeface="Arial" panose="020B0604020202020204" pitchFamily="34" charset="0"/>
                  <a:cs typeface="Arial" panose="020B0604020202020204" pitchFamily="34" charset="0"/>
                </a:defRPr>
              </a:lvl1pPr>
            </a:lstStyle>
            <a:p>
              <a:r>
                <a:rPr lang="en-US" dirty="0" smtClean="0"/>
                <a:t>Panorama </a:t>
              </a:r>
              <a:r>
                <a:rPr lang="en-US" dirty="0"/>
                <a:t>Scan made with Swept DPX in </a:t>
              </a:r>
            </a:p>
            <a:p>
              <a:r>
                <a:rPr lang="en-US" dirty="0" err="1"/>
                <a:t>SignalVu</a:t>
              </a:r>
              <a:r>
                <a:rPr lang="en-US" dirty="0"/>
                <a:t>-PC software</a:t>
              </a:r>
            </a:p>
          </p:txBody>
        </p:sp>
      </p:grpSp>
      <p:grpSp>
        <p:nvGrpSpPr>
          <p:cNvPr id="6" name="Group 5"/>
          <p:cNvGrpSpPr/>
          <p:nvPr/>
        </p:nvGrpSpPr>
        <p:grpSpPr>
          <a:xfrm>
            <a:off x="6128177" y="3366459"/>
            <a:ext cx="2860512" cy="2203826"/>
            <a:chOff x="0" y="3614587"/>
            <a:chExt cx="2860512" cy="2203826"/>
          </a:xfrm>
        </p:grpSpPr>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614587"/>
              <a:ext cx="2860512" cy="1567014"/>
            </a:xfrm>
            <a:prstGeom prst="rect">
              <a:avLst/>
            </a:prstGeom>
            <a:ln>
              <a:solidFill>
                <a:srgbClr val="000000"/>
              </a:solidFill>
            </a:ln>
          </p:spPr>
        </p:pic>
        <p:sp>
          <p:nvSpPr>
            <p:cNvPr id="18" name="TextBox 17"/>
            <p:cNvSpPr txBox="1"/>
            <p:nvPr/>
          </p:nvSpPr>
          <p:spPr>
            <a:xfrm>
              <a:off x="1" y="5291065"/>
              <a:ext cx="2790867" cy="527348"/>
            </a:xfrm>
            <a:prstGeom prst="rect">
              <a:avLst/>
            </a:prstGeom>
            <a:noFill/>
          </p:spPr>
          <p:txBody>
            <a:bodyPr wrap="square" lIns="0" tIns="0" rIns="0" bIns="0" rtlCol="0">
              <a:noAutofit/>
            </a:bodyPr>
            <a:lstStyle>
              <a:defPPr>
                <a:defRPr lang="en-US"/>
              </a:defPPr>
              <a:lvl1pPr>
                <a:defRPr sz="1600" i="1">
                  <a:solidFill>
                    <a:schemeClr val="bg2">
                      <a:lumMod val="50000"/>
                    </a:schemeClr>
                  </a:solidFill>
                  <a:latin typeface="Arial" panose="020B0604020202020204" pitchFamily="34" charset="0"/>
                  <a:cs typeface="Arial" panose="020B0604020202020204" pitchFamily="34" charset="0"/>
                </a:defRPr>
              </a:lvl1pPr>
            </a:lstStyle>
            <a:p>
              <a:r>
                <a:rPr lang="en-US" dirty="0"/>
                <a:t>Instrument setup made easy </a:t>
              </a:r>
            </a:p>
            <a:p>
              <a:r>
                <a:rPr lang="en-US" dirty="0"/>
                <a:t>with Channel Table</a:t>
              </a:r>
            </a:p>
          </p:txBody>
        </p:sp>
      </p:grpSp>
    </p:spTree>
    <p:extLst>
      <p:ext uri="{BB962C8B-B14F-4D97-AF65-F5344CB8AC3E}">
        <p14:creationId xmlns:p14="http://schemas.microsoft.com/office/powerpoint/2010/main" val="228612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a:t>
            </a:r>
            <a:endParaRPr lang="en-US" dirty="0"/>
          </a:p>
        </p:txBody>
      </p:sp>
      <p:sp>
        <p:nvSpPr>
          <p:cNvPr id="4" name="Date Placeholder 3"/>
          <p:cNvSpPr>
            <a:spLocks noGrp="1"/>
          </p:cNvSpPr>
          <p:nvPr>
            <p:ph type="dt" sz="half" idx="10"/>
          </p:nvPr>
        </p:nvSpPr>
        <p:spPr/>
        <p:txBody>
          <a:bodyPr/>
          <a:lstStyle/>
          <a:p>
            <a:fld id="{E40EDFB4-7ACC-4580-B6CF-45B5179D92D5}"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3</a:t>
            </a:fld>
            <a:endParaRPr lang="en-US" dirty="0"/>
          </a:p>
        </p:txBody>
      </p:sp>
      <p:sp>
        <p:nvSpPr>
          <p:cNvPr id="14" name="Content Placeholder 2"/>
          <p:cNvSpPr txBox="1">
            <a:spLocks/>
          </p:cNvSpPr>
          <p:nvPr/>
        </p:nvSpPr>
        <p:spPr>
          <a:xfrm>
            <a:off x="455613" y="1551316"/>
            <a:ext cx="5172691" cy="5030787"/>
          </a:xfrm>
          <a:prstGeom prst="rect">
            <a:avLst/>
          </a:prstGeom>
        </p:spPr>
        <p:txBody>
          <a:bodyPr vert="horz" lIns="0" tIns="0" rIns="0" bIns="0" rtlCol="0">
            <a:noAutofit/>
          </a:bodyPr>
          <a:lstStyle>
            <a:lvl1pPr marL="227013" indent="-227013" algn="l" defTabSz="685800" rtl="0" eaLnBrk="1" latinLnBrk="0" hangingPunct="1">
              <a:lnSpc>
                <a:spcPts val="2400"/>
              </a:lnSpc>
              <a:spcBef>
                <a:spcPts val="1200"/>
              </a:spcBef>
              <a:spcAft>
                <a:spcPts val="0"/>
              </a:spcAft>
              <a:buFont typeface="Arial" panose="020B0604020202020204" pitchFamily="34" charset="0"/>
              <a:buChar char="•"/>
              <a:defRPr sz="2000" kern="1200">
                <a:solidFill>
                  <a:srgbClr val="3E434A"/>
                </a:solidFill>
                <a:latin typeface="Arial" panose="020B0604020202020204" pitchFamily="34" charset="0"/>
                <a:ea typeface="+mn-ea"/>
                <a:cs typeface="Arial" panose="020B0604020202020204" pitchFamily="34" charset="0"/>
              </a:defRPr>
            </a:lvl1pPr>
            <a:lvl2pPr marL="461963" indent="-227013" algn="l" defTabSz="685800" rtl="0" eaLnBrk="1" latinLnBrk="0" hangingPunct="1">
              <a:lnSpc>
                <a:spcPts val="2200"/>
              </a:lnSpc>
              <a:spcBef>
                <a:spcPts val="600"/>
              </a:spcBef>
              <a:spcAft>
                <a:spcPts val="0"/>
              </a:spcAft>
              <a:buFont typeface="Arial" panose="020B0604020202020204" pitchFamily="34" charset="0"/>
              <a:buChar char="◦"/>
              <a:defRPr sz="1800" kern="1200">
                <a:solidFill>
                  <a:srgbClr val="3E434A"/>
                </a:solidFill>
                <a:latin typeface="Arial" panose="020B0604020202020204" pitchFamily="34" charset="0"/>
                <a:ea typeface="+mn-ea"/>
                <a:cs typeface="Arial" panose="020B0604020202020204" pitchFamily="34" charset="0"/>
              </a:defRPr>
            </a:lvl2pPr>
            <a:lvl3pPr marL="687388" marR="0" indent="-227013" algn="l" defTabSz="685800" rtl="0" eaLnBrk="1" fontAlgn="auto" latinLnBrk="0" hangingPunct="1">
              <a:lnSpc>
                <a:spcPts val="2000"/>
              </a:lnSpc>
              <a:spcBef>
                <a:spcPts val="600"/>
              </a:spcBef>
              <a:spcAft>
                <a:spcPts val="0"/>
              </a:spcAft>
              <a:buClrTx/>
              <a:buSzTx/>
              <a:buFont typeface="Arial" panose="020B0604020202020204" pitchFamily="34" charset="0"/>
              <a:buChar char="▪"/>
              <a:tabLst/>
              <a:defRPr sz="1600" kern="1200">
                <a:solidFill>
                  <a:srgbClr val="3E434A"/>
                </a:solidFill>
                <a:latin typeface="Arial" panose="020B0604020202020204" pitchFamily="34" charset="0"/>
                <a:ea typeface="+mn-ea"/>
                <a:cs typeface="Arial" panose="020B0604020202020204" pitchFamily="34" charset="0"/>
              </a:defRPr>
            </a:lvl3pPr>
            <a:lvl4pPr marL="914400" indent="-228600" algn="l" defTabSz="685800" rtl="0" eaLnBrk="1" latinLnBrk="0" hangingPunct="1">
              <a:lnSpc>
                <a:spcPts val="1800"/>
              </a:lnSpc>
              <a:spcBef>
                <a:spcPts val="600"/>
              </a:spcBef>
              <a:spcAft>
                <a:spcPts val="0"/>
              </a:spcAft>
              <a:buFont typeface="Arial" panose="020B0604020202020204" pitchFamily="34" charset="0"/>
              <a:buChar char="▫"/>
              <a:tabLst/>
              <a:defRPr sz="1400" kern="1200">
                <a:solidFill>
                  <a:srgbClr val="3E434A"/>
                </a:solidFill>
                <a:latin typeface="Arial" panose="020B0604020202020204" pitchFamily="34" charset="0"/>
                <a:ea typeface="+mn-ea"/>
                <a:cs typeface="Arial" panose="020B0604020202020204" pitchFamily="34" charset="0"/>
              </a:defRPr>
            </a:lvl4pPr>
            <a:lvl5pPr marL="1141413" indent="-228600" algn="l" defTabSz="685800" rtl="0" eaLnBrk="1" latinLnBrk="0" hangingPunct="1">
              <a:lnSpc>
                <a:spcPts val="1800"/>
              </a:lnSpc>
              <a:spcBef>
                <a:spcPts val="600"/>
              </a:spcBef>
              <a:spcAft>
                <a:spcPts val="0"/>
              </a:spcAft>
              <a:buFont typeface="Arial" panose="020B0604020202020204" pitchFamily="34" charset="0"/>
              <a:buChar char="-"/>
              <a:defRPr sz="1400" kern="1200">
                <a:solidFill>
                  <a:srgbClr val="3E434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smtClean="0"/>
          </a:p>
          <a:p>
            <a:endParaRPr lang="en-US" dirty="0"/>
          </a:p>
        </p:txBody>
      </p:sp>
      <p:sp>
        <p:nvSpPr>
          <p:cNvPr id="7" name="Content Placeholder 2"/>
          <p:cNvSpPr txBox="1">
            <a:spLocks/>
          </p:cNvSpPr>
          <p:nvPr/>
        </p:nvSpPr>
        <p:spPr>
          <a:xfrm>
            <a:off x="455613" y="1505061"/>
            <a:ext cx="3789816" cy="4769360"/>
          </a:xfrm>
          <a:prstGeom prst="rect">
            <a:avLst/>
          </a:prstGeom>
        </p:spPr>
        <p:txBody>
          <a:bodyPr vert="horz" lIns="0" tIns="0" rIns="0" bIns="0" rtlCol="0">
            <a:noAutofit/>
          </a:bodyPr>
          <a:lstStyle>
            <a:lvl1pPr marL="227013" indent="-227013" algn="l" defTabSz="685800" rtl="0" eaLnBrk="1" latinLnBrk="0" hangingPunct="1">
              <a:lnSpc>
                <a:spcPts val="2400"/>
              </a:lnSpc>
              <a:spcBef>
                <a:spcPts val="1200"/>
              </a:spcBef>
              <a:spcAft>
                <a:spcPts val="0"/>
              </a:spcAft>
              <a:buFont typeface="Arial" panose="020B0604020202020204" pitchFamily="34" charset="0"/>
              <a:buChar char="•"/>
              <a:defRPr sz="2000" kern="1200">
                <a:solidFill>
                  <a:srgbClr val="3E434A"/>
                </a:solidFill>
                <a:latin typeface="Arial" panose="020B0604020202020204" pitchFamily="34" charset="0"/>
                <a:ea typeface="+mn-ea"/>
                <a:cs typeface="Arial" panose="020B0604020202020204" pitchFamily="34" charset="0"/>
              </a:defRPr>
            </a:lvl1pPr>
            <a:lvl2pPr marL="461963" indent="-227013" algn="l" defTabSz="685800" rtl="0" eaLnBrk="1" latinLnBrk="0" hangingPunct="1">
              <a:lnSpc>
                <a:spcPts val="2200"/>
              </a:lnSpc>
              <a:spcBef>
                <a:spcPts val="600"/>
              </a:spcBef>
              <a:spcAft>
                <a:spcPts val="0"/>
              </a:spcAft>
              <a:buFont typeface="Arial" panose="020B0604020202020204" pitchFamily="34" charset="0"/>
              <a:buChar char="◦"/>
              <a:defRPr sz="1800" kern="1200">
                <a:solidFill>
                  <a:srgbClr val="3E434A"/>
                </a:solidFill>
                <a:latin typeface="Arial" panose="020B0604020202020204" pitchFamily="34" charset="0"/>
                <a:ea typeface="+mn-ea"/>
                <a:cs typeface="Arial" panose="020B0604020202020204" pitchFamily="34" charset="0"/>
              </a:defRPr>
            </a:lvl2pPr>
            <a:lvl3pPr marL="687388" marR="0" indent="-227013" algn="l" defTabSz="685800" rtl="0" eaLnBrk="1" fontAlgn="auto" latinLnBrk="0" hangingPunct="1">
              <a:lnSpc>
                <a:spcPts val="2000"/>
              </a:lnSpc>
              <a:spcBef>
                <a:spcPts val="600"/>
              </a:spcBef>
              <a:spcAft>
                <a:spcPts val="0"/>
              </a:spcAft>
              <a:buClrTx/>
              <a:buSzTx/>
              <a:buFont typeface="Arial" panose="020B0604020202020204" pitchFamily="34" charset="0"/>
              <a:buChar char="▪"/>
              <a:tabLst/>
              <a:defRPr sz="1600" kern="1200">
                <a:solidFill>
                  <a:srgbClr val="3E434A"/>
                </a:solidFill>
                <a:latin typeface="Arial" panose="020B0604020202020204" pitchFamily="34" charset="0"/>
                <a:ea typeface="+mn-ea"/>
                <a:cs typeface="Arial" panose="020B0604020202020204" pitchFamily="34" charset="0"/>
              </a:defRPr>
            </a:lvl3pPr>
            <a:lvl4pPr marL="914400" indent="-228600" algn="l" defTabSz="685800" rtl="0" eaLnBrk="1" latinLnBrk="0" hangingPunct="1">
              <a:lnSpc>
                <a:spcPts val="1800"/>
              </a:lnSpc>
              <a:spcBef>
                <a:spcPts val="600"/>
              </a:spcBef>
              <a:spcAft>
                <a:spcPts val="0"/>
              </a:spcAft>
              <a:buFont typeface="Arial" panose="020B0604020202020204" pitchFamily="34" charset="0"/>
              <a:buChar char="▫"/>
              <a:tabLst/>
              <a:defRPr sz="1400" kern="1200">
                <a:solidFill>
                  <a:srgbClr val="3E434A"/>
                </a:solidFill>
                <a:latin typeface="Arial" panose="020B0604020202020204" pitchFamily="34" charset="0"/>
                <a:ea typeface="+mn-ea"/>
                <a:cs typeface="Arial" panose="020B0604020202020204" pitchFamily="34" charset="0"/>
              </a:defRPr>
            </a:lvl4pPr>
            <a:lvl5pPr marL="1141413" indent="-228600" algn="l" defTabSz="685800" rtl="0" eaLnBrk="1" latinLnBrk="0" hangingPunct="1">
              <a:lnSpc>
                <a:spcPts val="1800"/>
              </a:lnSpc>
              <a:spcBef>
                <a:spcPts val="600"/>
              </a:spcBef>
              <a:spcAft>
                <a:spcPts val="0"/>
              </a:spcAft>
              <a:buFont typeface="Arial" panose="020B0604020202020204" pitchFamily="34" charset="0"/>
              <a:buChar char="-"/>
              <a:defRPr sz="1400" kern="1200">
                <a:solidFill>
                  <a:srgbClr val="3E434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User defined Signal Survey to help detect what is different from expected </a:t>
            </a:r>
          </a:p>
          <a:p>
            <a:r>
              <a:rPr lang="en-US" dirty="0" smtClean="0"/>
              <a:t>Quick signal compare with library of possible signals </a:t>
            </a:r>
          </a:p>
          <a:p>
            <a:r>
              <a:rPr lang="en-US" dirty="0" smtClean="0"/>
              <a:t>Match signals of interest based on criteria</a:t>
            </a:r>
          </a:p>
          <a:p>
            <a:pPr lvl="1"/>
            <a:r>
              <a:rPr lang="en-US" dirty="0" smtClean="0"/>
              <a:t>Bandwidth</a:t>
            </a:r>
          </a:p>
          <a:p>
            <a:pPr lvl="1"/>
            <a:r>
              <a:rPr lang="en-US" dirty="0" smtClean="0"/>
              <a:t>Frequency bands</a:t>
            </a:r>
          </a:p>
          <a:p>
            <a:pPr lvl="1"/>
            <a:r>
              <a:rPr lang="en-US" dirty="0" smtClean="0"/>
              <a:t>Signal type: TV broadcast, Cellular, WLAN</a:t>
            </a:r>
          </a:p>
          <a:p>
            <a:endParaRPr lang="en-US" dirty="0" smtClean="0"/>
          </a:p>
          <a:p>
            <a:endParaRPr lang="en-US" dirty="0"/>
          </a:p>
        </p:txBody>
      </p:sp>
      <p:pic>
        <p:nvPicPr>
          <p:cNvPr id="10" name="Picture 2" descr="Signal Survey Illustration with note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17145" y="1381059"/>
            <a:ext cx="4253741" cy="197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Content Placeholder 6"/>
          <p:cNvPicPr>
            <a:picLocks noGrp="1" noChangeAspect="1"/>
          </p:cNvPicPr>
          <p:nvPr>
            <p:ph sz="half" idx="1"/>
          </p:nvPr>
        </p:nvPicPr>
        <p:blipFill>
          <a:blip r:embed="rId4" cstate="print">
            <a:extLst>
              <a:ext uri="{28A0092B-C50C-407E-A947-70E740481C1C}">
                <a14:useLocalDpi xmlns:a14="http://schemas.microsoft.com/office/drawing/2010/main"/>
              </a:ext>
            </a:extLst>
          </a:blip>
          <a:stretch>
            <a:fillRect/>
          </a:stretch>
        </p:blipFill>
        <p:spPr>
          <a:xfrm>
            <a:off x="4517145" y="3718186"/>
            <a:ext cx="4253917" cy="1976315"/>
          </a:xfrm>
          <a:ln>
            <a:solidFill>
              <a:srgbClr val="000000"/>
            </a:solidFill>
          </a:ln>
        </p:spPr>
      </p:pic>
      <p:sp>
        <p:nvSpPr>
          <p:cNvPr id="12" name="TextBox 11"/>
          <p:cNvSpPr txBox="1"/>
          <p:nvPr/>
        </p:nvSpPr>
        <p:spPr>
          <a:xfrm>
            <a:off x="4517145" y="3407700"/>
            <a:ext cx="4773168" cy="346119"/>
          </a:xfrm>
          <a:prstGeom prst="rect">
            <a:avLst/>
          </a:prstGeom>
          <a:noFill/>
        </p:spPr>
        <p:txBody>
          <a:bodyPr wrap="square" lIns="0" tIns="0" rIns="0" bIns="0" rtlCol="0">
            <a:noAutofit/>
          </a:bodyPr>
          <a:lstStyle>
            <a:defPPr>
              <a:defRPr lang="en-US"/>
            </a:defPPr>
            <a:lvl1pPr>
              <a:defRPr sz="1600" i="1">
                <a:solidFill>
                  <a:schemeClr val="bg2">
                    <a:lumMod val="50000"/>
                  </a:schemeClr>
                </a:solidFill>
                <a:latin typeface="Arial" panose="020B0604020202020204" pitchFamily="34" charset="0"/>
                <a:cs typeface="Arial" panose="020B0604020202020204" pitchFamily="34" charset="0"/>
              </a:defRPr>
            </a:lvl1pPr>
          </a:lstStyle>
          <a:p>
            <a:r>
              <a:rPr lang="en-US" dirty="0"/>
              <a:t>Signal Survey</a:t>
            </a:r>
          </a:p>
        </p:txBody>
      </p:sp>
      <p:sp>
        <p:nvSpPr>
          <p:cNvPr id="13" name="TextBox 12"/>
          <p:cNvSpPr txBox="1"/>
          <p:nvPr/>
        </p:nvSpPr>
        <p:spPr>
          <a:xfrm>
            <a:off x="4517145" y="5740756"/>
            <a:ext cx="4253741" cy="436734"/>
          </a:xfrm>
          <a:prstGeom prst="rect">
            <a:avLst/>
          </a:prstGeom>
          <a:noFill/>
        </p:spPr>
        <p:txBody>
          <a:bodyPr wrap="square" lIns="0" tIns="0" rIns="0" bIns="0" rtlCol="0">
            <a:noAutofit/>
          </a:bodyPr>
          <a:lstStyle>
            <a:defPPr>
              <a:defRPr lang="en-US"/>
            </a:defPPr>
            <a:lvl1pPr>
              <a:defRPr sz="1600" i="1">
                <a:solidFill>
                  <a:schemeClr val="bg2">
                    <a:lumMod val="50000"/>
                  </a:schemeClr>
                </a:solidFill>
                <a:latin typeface="Arial" panose="020B0604020202020204" pitchFamily="34" charset="0"/>
                <a:cs typeface="Arial" panose="020B0604020202020204" pitchFamily="34" charset="0"/>
              </a:defRPr>
            </a:lvl1pPr>
          </a:lstStyle>
          <a:p>
            <a:r>
              <a:rPr lang="en-US" dirty="0"/>
              <a:t>Signal Identification of North American Digital </a:t>
            </a:r>
            <a:br>
              <a:rPr lang="en-US" dirty="0"/>
            </a:br>
            <a:r>
              <a:rPr lang="en-US" dirty="0"/>
              <a:t>TV signal</a:t>
            </a:r>
          </a:p>
        </p:txBody>
      </p:sp>
    </p:spTree>
    <p:extLst>
      <p:ext uri="{BB962C8B-B14F-4D97-AF65-F5344CB8AC3E}">
        <p14:creationId xmlns:p14="http://schemas.microsoft.com/office/powerpoint/2010/main" val="207227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a:t>
            </a:r>
            <a:endParaRPr lang="en-US" dirty="0"/>
          </a:p>
        </p:txBody>
      </p:sp>
      <p:sp>
        <p:nvSpPr>
          <p:cNvPr id="4" name="Date Placeholder 3"/>
          <p:cNvSpPr>
            <a:spLocks noGrp="1"/>
          </p:cNvSpPr>
          <p:nvPr>
            <p:ph type="dt" sz="half" idx="10"/>
          </p:nvPr>
        </p:nvSpPr>
        <p:spPr/>
        <p:txBody>
          <a:bodyPr/>
          <a:lstStyle/>
          <a:p>
            <a:fld id="{E40EDFB4-7ACC-4580-B6CF-45B5179D92D5}"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4</a:t>
            </a:fld>
            <a:endParaRPr lang="en-US" dirty="0"/>
          </a:p>
        </p:txBody>
      </p:sp>
      <p:sp>
        <p:nvSpPr>
          <p:cNvPr id="14" name="Content Placeholder 2"/>
          <p:cNvSpPr txBox="1">
            <a:spLocks/>
          </p:cNvSpPr>
          <p:nvPr/>
        </p:nvSpPr>
        <p:spPr>
          <a:xfrm>
            <a:off x="455613" y="1395202"/>
            <a:ext cx="5413342" cy="1617147"/>
          </a:xfrm>
          <a:prstGeom prst="rect">
            <a:avLst/>
          </a:prstGeom>
        </p:spPr>
        <p:txBody>
          <a:bodyPr vert="horz" lIns="0" tIns="0" rIns="0" bIns="0" rtlCol="0">
            <a:noAutofit/>
          </a:bodyPr>
          <a:lstStyle>
            <a:lvl1pPr marL="227013" indent="-227013" algn="l" defTabSz="685800" rtl="0" eaLnBrk="1" latinLnBrk="0" hangingPunct="1">
              <a:lnSpc>
                <a:spcPts val="2400"/>
              </a:lnSpc>
              <a:spcBef>
                <a:spcPts val="1200"/>
              </a:spcBef>
              <a:spcAft>
                <a:spcPts val="0"/>
              </a:spcAft>
              <a:buFont typeface="Arial" panose="020B0604020202020204" pitchFamily="34" charset="0"/>
              <a:buChar char="•"/>
              <a:defRPr sz="2000" kern="1200">
                <a:solidFill>
                  <a:srgbClr val="3E434A"/>
                </a:solidFill>
                <a:latin typeface="Arial" panose="020B0604020202020204" pitchFamily="34" charset="0"/>
                <a:ea typeface="+mn-ea"/>
                <a:cs typeface="Arial" panose="020B0604020202020204" pitchFamily="34" charset="0"/>
              </a:defRPr>
            </a:lvl1pPr>
            <a:lvl2pPr marL="461963" indent="-227013" algn="l" defTabSz="685800" rtl="0" eaLnBrk="1" latinLnBrk="0" hangingPunct="1">
              <a:lnSpc>
                <a:spcPts val="2200"/>
              </a:lnSpc>
              <a:spcBef>
                <a:spcPts val="600"/>
              </a:spcBef>
              <a:spcAft>
                <a:spcPts val="0"/>
              </a:spcAft>
              <a:buFont typeface="Arial" panose="020B0604020202020204" pitchFamily="34" charset="0"/>
              <a:buChar char="◦"/>
              <a:defRPr sz="1800" kern="1200">
                <a:solidFill>
                  <a:srgbClr val="3E434A"/>
                </a:solidFill>
                <a:latin typeface="Arial" panose="020B0604020202020204" pitchFamily="34" charset="0"/>
                <a:ea typeface="+mn-ea"/>
                <a:cs typeface="Arial" panose="020B0604020202020204" pitchFamily="34" charset="0"/>
              </a:defRPr>
            </a:lvl2pPr>
            <a:lvl3pPr marL="687388" marR="0" indent="-227013" algn="l" defTabSz="685800" rtl="0" eaLnBrk="1" fontAlgn="auto" latinLnBrk="0" hangingPunct="1">
              <a:lnSpc>
                <a:spcPts val="2000"/>
              </a:lnSpc>
              <a:spcBef>
                <a:spcPts val="600"/>
              </a:spcBef>
              <a:spcAft>
                <a:spcPts val="0"/>
              </a:spcAft>
              <a:buClrTx/>
              <a:buSzTx/>
              <a:buFont typeface="Arial" panose="020B0604020202020204" pitchFamily="34" charset="0"/>
              <a:buChar char="▪"/>
              <a:tabLst/>
              <a:defRPr sz="1600" kern="1200">
                <a:solidFill>
                  <a:srgbClr val="3E434A"/>
                </a:solidFill>
                <a:latin typeface="Arial" panose="020B0604020202020204" pitchFamily="34" charset="0"/>
                <a:ea typeface="+mn-ea"/>
                <a:cs typeface="Arial" panose="020B0604020202020204" pitchFamily="34" charset="0"/>
              </a:defRPr>
            </a:lvl3pPr>
            <a:lvl4pPr marL="914400" indent="-228600" algn="l" defTabSz="685800" rtl="0" eaLnBrk="1" latinLnBrk="0" hangingPunct="1">
              <a:lnSpc>
                <a:spcPts val="1800"/>
              </a:lnSpc>
              <a:spcBef>
                <a:spcPts val="600"/>
              </a:spcBef>
              <a:spcAft>
                <a:spcPts val="0"/>
              </a:spcAft>
              <a:buFont typeface="Arial" panose="020B0604020202020204" pitchFamily="34" charset="0"/>
              <a:buChar char="▫"/>
              <a:tabLst/>
              <a:defRPr sz="1400" kern="1200">
                <a:solidFill>
                  <a:srgbClr val="3E434A"/>
                </a:solidFill>
                <a:latin typeface="Arial" panose="020B0604020202020204" pitchFamily="34" charset="0"/>
                <a:ea typeface="+mn-ea"/>
                <a:cs typeface="Arial" panose="020B0604020202020204" pitchFamily="34" charset="0"/>
              </a:defRPr>
            </a:lvl4pPr>
            <a:lvl5pPr marL="1141413" indent="-228600" algn="l" defTabSz="685800" rtl="0" eaLnBrk="1" latinLnBrk="0" hangingPunct="1">
              <a:lnSpc>
                <a:spcPts val="1800"/>
              </a:lnSpc>
              <a:spcBef>
                <a:spcPts val="600"/>
              </a:spcBef>
              <a:spcAft>
                <a:spcPts val="0"/>
              </a:spcAft>
              <a:buFont typeface="Arial" panose="020B0604020202020204" pitchFamily="34" charset="0"/>
              <a:buChar char="-"/>
              <a:defRPr sz="1400" kern="1200">
                <a:solidFill>
                  <a:srgbClr val="3E434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smtClean="0"/>
              <a:t>Integrate measurements with the map</a:t>
            </a:r>
          </a:p>
          <a:p>
            <a:r>
              <a:rPr lang="en-US" sz="1600" dirty="0" smtClean="0"/>
              <a:t>Use smart antenna to easily plot results and determine direction of the signal of interest</a:t>
            </a:r>
          </a:p>
          <a:p>
            <a:r>
              <a:rPr lang="en-US" sz="1600" dirty="0" smtClean="0"/>
              <a:t>Make results available for offline processing – heat maps </a:t>
            </a:r>
          </a:p>
          <a:p>
            <a:endParaRPr lang="en-US" dirty="0" smtClean="0"/>
          </a:p>
          <a:p>
            <a:endParaRPr lang="en-US" dirty="0" smtClean="0"/>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613" y="3125399"/>
            <a:ext cx="3909296" cy="2693274"/>
          </a:xfrm>
          <a:prstGeom prst="rect">
            <a:avLst/>
          </a:prstGeom>
          <a:ln>
            <a:solidFill>
              <a:srgbClr val="000000"/>
            </a:solidFill>
          </a:ln>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15812" y="3124571"/>
            <a:ext cx="3405749" cy="2714785"/>
          </a:xfrm>
          <a:prstGeom prst="rect">
            <a:avLst/>
          </a:prstGeom>
          <a:ln>
            <a:solidFill>
              <a:srgbClr val="000000"/>
            </a:solidFill>
          </a:ln>
        </p:spPr>
      </p:pic>
      <p:sp>
        <p:nvSpPr>
          <p:cNvPr id="3" name="TextBox 2"/>
          <p:cNvSpPr txBox="1"/>
          <p:nvPr/>
        </p:nvSpPr>
        <p:spPr>
          <a:xfrm>
            <a:off x="434842" y="5873748"/>
            <a:ext cx="4256652" cy="297366"/>
          </a:xfrm>
          <a:prstGeom prst="rect">
            <a:avLst/>
          </a:prstGeom>
          <a:noFill/>
        </p:spPr>
        <p:txBody>
          <a:bodyPr wrap="square" lIns="0" tIns="0" rIns="0" bIns="0" rtlCol="0">
            <a:noAutofit/>
          </a:bodyPr>
          <a:lstStyle>
            <a:defPPr>
              <a:defRPr lang="en-US"/>
            </a:defPPr>
            <a:lvl1pPr>
              <a:defRPr sz="1600" i="1">
                <a:solidFill>
                  <a:schemeClr val="bg2">
                    <a:lumMod val="50000"/>
                  </a:schemeClr>
                </a:solidFill>
                <a:latin typeface="Arial" panose="020B0604020202020204" pitchFamily="34" charset="0"/>
                <a:cs typeface="Arial" panose="020B0604020202020204" pitchFamily="34" charset="0"/>
              </a:defRPr>
            </a:lvl1pPr>
          </a:lstStyle>
          <a:p>
            <a:r>
              <a:rPr lang="en-US" sz="1400" dirty="0"/>
              <a:t>Basic triangulation enabled with DF antenna, </a:t>
            </a:r>
          </a:p>
          <a:p>
            <a:r>
              <a:rPr lang="en-US" sz="1400" dirty="0"/>
              <a:t>SignalVu-PC features</a:t>
            </a:r>
          </a:p>
        </p:txBody>
      </p:sp>
      <p:sp>
        <p:nvSpPr>
          <p:cNvPr id="13" name="TextBox 12"/>
          <p:cNvSpPr txBox="1"/>
          <p:nvPr/>
        </p:nvSpPr>
        <p:spPr>
          <a:xfrm>
            <a:off x="5215812" y="5879454"/>
            <a:ext cx="3678979" cy="475251"/>
          </a:xfrm>
          <a:prstGeom prst="rect">
            <a:avLst/>
          </a:prstGeom>
          <a:noFill/>
        </p:spPr>
        <p:txBody>
          <a:bodyPr wrap="square" lIns="0" tIns="0" rIns="0" bIns="0" rtlCol="0">
            <a:noAutofit/>
          </a:bodyPr>
          <a:lstStyle>
            <a:defPPr>
              <a:defRPr lang="en-US"/>
            </a:defPPr>
            <a:lvl1pPr>
              <a:defRPr sz="1600" i="1">
                <a:solidFill>
                  <a:schemeClr val="bg2">
                    <a:lumMod val="50000"/>
                  </a:schemeClr>
                </a:solidFill>
                <a:latin typeface="Arial" panose="020B0604020202020204" pitchFamily="34" charset="0"/>
                <a:cs typeface="Arial" panose="020B0604020202020204" pitchFamily="34" charset="0"/>
              </a:defRPr>
            </a:lvl1pPr>
          </a:lstStyle>
          <a:p>
            <a:r>
              <a:rPr lang="en-US" sz="1400" dirty="0"/>
              <a:t>Heat map enabled by results from RSA500 </a:t>
            </a:r>
          </a:p>
          <a:p>
            <a:r>
              <a:rPr lang="en-US" sz="1400" dirty="0"/>
              <a:t>imported to Google Fusion Tables </a:t>
            </a:r>
          </a:p>
        </p:txBody>
      </p:sp>
      <p:pic>
        <p:nvPicPr>
          <p:cNvPr id="16" name="Picture 2"/>
          <p:cNvPicPr>
            <a:picLocks noGrp="1" noChangeAspect="1" noChangeArrowheads="1"/>
          </p:cNvPicPr>
          <p:nvPr>
            <p:ph sz="half" idx="1"/>
          </p:nvPr>
        </p:nvPicPr>
        <p:blipFill>
          <a:blip r:embed="rId5" cstate="print">
            <a:extLst>
              <a:ext uri="{28A0092B-C50C-407E-A947-70E740481C1C}">
                <a14:useLocalDpi xmlns:a14="http://schemas.microsoft.com/office/drawing/2010/main"/>
              </a:ext>
            </a:extLst>
          </a:blip>
          <a:stretch>
            <a:fillRect/>
          </a:stretch>
        </p:blipFill>
        <p:spPr bwMode="auto">
          <a:xfrm>
            <a:off x="6578602" y="1182096"/>
            <a:ext cx="1512843" cy="123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578603" y="2375368"/>
            <a:ext cx="2042958" cy="475251"/>
          </a:xfrm>
          <a:prstGeom prst="rect">
            <a:avLst/>
          </a:prstGeom>
          <a:noFill/>
        </p:spPr>
        <p:txBody>
          <a:bodyPr wrap="square" lIns="0" tIns="0" rIns="0" bIns="0" rtlCol="0">
            <a:noAutofit/>
          </a:bodyPr>
          <a:lstStyle>
            <a:defPPr>
              <a:defRPr lang="en-US"/>
            </a:defPPr>
            <a:lvl1pPr>
              <a:defRPr sz="1600" i="1">
                <a:solidFill>
                  <a:schemeClr val="bg2">
                    <a:lumMod val="50000"/>
                  </a:schemeClr>
                </a:solidFill>
                <a:latin typeface="Arial" panose="020B0604020202020204" pitchFamily="34" charset="0"/>
                <a:cs typeface="Arial" panose="020B0604020202020204" pitchFamily="34" charset="0"/>
              </a:defRPr>
            </a:lvl1pPr>
          </a:lstStyle>
          <a:p>
            <a:r>
              <a:rPr lang="en-US" sz="1200" dirty="0"/>
              <a:t>Available Smart Antenna with</a:t>
            </a:r>
          </a:p>
          <a:p>
            <a:r>
              <a:rPr lang="en-US" sz="1200" dirty="0"/>
              <a:t>internal electronic compass: </a:t>
            </a:r>
          </a:p>
          <a:p>
            <a:r>
              <a:rPr lang="en-US" sz="1200" dirty="0"/>
              <a:t>DF-A0047</a:t>
            </a:r>
          </a:p>
        </p:txBody>
      </p:sp>
    </p:spTree>
    <p:extLst>
      <p:ext uri="{BB962C8B-B14F-4D97-AF65-F5344CB8AC3E}">
        <p14:creationId xmlns:p14="http://schemas.microsoft.com/office/powerpoint/2010/main" val="207227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and Playback </a:t>
            </a:r>
            <a:endParaRPr lang="en-US" dirty="0"/>
          </a:p>
        </p:txBody>
      </p:sp>
      <p:sp>
        <p:nvSpPr>
          <p:cNvPr id="3" name="Content Placeholder 2"/>
          <p:cNvSpPr>
            <a:spLocks noGrp="1"/>
          </p:cNvSpPr>
          <p:nvPr>
            <p:ph idx="1"/>
          </p:nvPr>
        </p:nvSpPr>
        <p:spPr>
          <a:xfrm>
            <a:off x="136359" y="1493465"/>
            <a:ext cx="3473943" cy="4351338"/>
          </a:xfrm>
        </p:spPr>
        <p:txBody>
          <a:bodyPr/>
          <a:lstStyle/>
          <a:p>
            <a:pPr>
              <a:lnSpc>
                <a:spcPct val="100000"/>
              </a:lnSpc>
            </a:pPr>
            <a:r>
              <a:rPr lang="en-US" sz="1800" dirty="0" smtClean="0"/>
              <a:t>Create a seamless recording of signal </a:t>
            </a:r>
          </a:p>
          <a:p>
            <a:pPr>
              <a:lnSpc>
                <a:spcPct val="100000"/>
              </a:lnSpc>
            </a:pPr>
            <a:r>
              <a:rPr lang="en-US" sz="1800" dirty="0" smtClean="0"/>
              <a:t>Simplify common tasks:</a:t>
            </a:r>
          </a:p>
          <a:p>
            <a:pPr lvl="1">
              <a:lnSpc>
                <a:spcPct val="100000"/>
              </a:lnSpc>
            </a:pPr>
            <a:r>
              <a:rPr lang="en-US" sz="1400" dirty="0" smtClean="0"/>
              <a:t>Document a new radio link coming </a:t>
            </a:r>
            <a:r>
              <a:rPr lang="en-US" sz="1400" dirty="0"/>
              <a:t/>
            </a:r>
            <a:br>
              <a:rPr lang="en-US" sz="1400" dirty="0"/>
            </a:br>
            <a:r>
              <a:rPr lang="en-US" sz="1400" dirty="0" smtClean="0"/>
              <a:t>on line</a:t>
            </a:r>
          </a:p>
          <a:p>
            <a:pPr lvl="1">
              <a:lnSpc>
                <a:spcPct val="100000"/>
              </a:lnSpc>
            </a:pPr>
            <a:r>
              <a:rPr lang="en-US" sz="1400" dirty="0" smtClean="0"/>
              <a:t>Record an interfering signal for </a:t>
            </a:r>
            <a:endParaRPr lang="en-US" sz="1400" dirty="0"/>
          </a:p>
          <a:p>
            <a:pPr marL="233363" lvl="1" indent="0">
              <a:lnSpc>
                <a:spcPct val="100000"/>
              </a:lnSpc>
              <a:buNone/>
            </a:pPr>
            <a:r>
              <a:rPr lang="en-US" sz="1400" dirty="0" smtClean="0"/>
              <a:t>     later analysis </a:t>
            </a:r>
          </a:p>
          <a:p>
            <a:pPr lvl="1">
              <a:lnSpc>
                <a:spcPct val="100000"/>
              </a:lnSpc>
            </a:pPr>
            <a:r>
              <a:rPr lang="en-US" sz="1400" dirty="0" smtClean="0"/>
              <a:t>Record interfering signals in the field </a:t>
            </a:r>
          </a:p>
          <a:p>
            <a:pPr lvl="1">
              <a:lnSpc>
                <a:spcPct val="100000"/>
              </a:lnSpc>
            </a:pPr>
            <a:r>
              <a:rPr lang="en-US" sz="1400" dirty="0" smtClean="0"/>
              <a:t>Perform mask testing to pinpoint signals of interest and act on failures</a:t>
            </a:r>
          </a:p>
          <a:p>
            <a:pPr lvl="2">
              <a:lnSpc>
                <a:spcPct val="100000"/>
              </a:lnSpc>
            </a:pPr>
            <a:r>
              <a:rPr lang="en-US" sz="1200" dirty="0" smtClean="0"/>
              <a:t>Beep, stop, store picture, store data</a:t>
            </a:r>
          </a:p>
          <a:p>
            <a:pPr>
              <a:lnSpc>
                <a:spcPct val="100000"/>
              </a:lnSpc>
            </a:pPr>
            <a:r>
              <a:rPr lang="en-US" sz="1800" dirty="0" smtClean="0"/>
              <a:t>Playback signals and events of interest</a:t>
            </a:r>
          </a:p>
          <a:p>
            <a:pPr lvl="1">
              <a:lnSpc>
                <a:spcPct val="100000"/>
              </a:lnSpc>
            </a:pPr>
            <a:r>
              <a:rPr lang="en-US" sz="1400" dirty="0" smtClean="0"/>
              <a:t>Add, change displays, settings</a:t>
            </a:r>
          </a:p>
        </p:txBody>
      </p:sp>
      <p:sp>
        <p:nvSpPr>
          <p:cNvPr id="4" name="Date Placeholder 3"/>
          <p:cNvSpPr>
            <a:spLocks noGrp="1"/>
          </p:cNvSpPr>
          <p:nvPr>
            <p:ph type="dt" sz="half" idx="10"/>
          </p:nvPr>
        </p:nvSpPr>
        <p:spPr/>
        <p:txBody>
          <a:bodyPr/>
          <a:lstStyle/>
          <a:p>
            <a:fld id="{612234FF-A0AC-4E2E-AE7A-F6AE9BCEBA2D}"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5</a:t>
            </a:fld>
            <a:endParaRPr lang="en-US" dirty="0"/>
          </a:p>
        </p:txBody>
      </p:sp>
      <p:sp>
        <p:nvSpPr>
          <p:cNvPr id="9" name="Text Placeholder 5"/>
          <p:cNvSpPr>
            <a:spLocks noGrp="1"/>
          </p:cNvSpPr>
          <p:nvPr>
            <p:ph type="body" sz="quarter" idx="13"/>
          </p:nvPr>
        </p:nvSpPr>
        <p:spPr>
          <a:xfrm>
            <a:off x="341313" y="925438"/>
            <a:ext cx="8447087" cy="617579"/>
          </a:xfrm>
        </p:spPr>
        <p:txBody>
          <a:bodyPr/>
          <a:lstStyle/>
          <a:p>
            <a:r>
              <a:rPr lang="en-US" dirty="0" smtClean="0"/>
              <a:t>Continuously capture all signals</a:t>
            </a:r>
            <a:endParaRPr lang="en-US" dirty="0"/>
          </a:p>
        </p:txBody>
      </p:sp>
      <p:pic>
        <p:nvPicPr>
          <p:cNvPr id="7" name="Picture 6"/>
          <p:cNvPicPr>
            <a:picLocks noChangeAspect="1"/>
          </p:cNvPicPr>
          <p:nvPr/>
        </p:nvPicPr>
        <p:blipFill>
          <a:blip r:embed="rId2"/>
          <a:stretch>
            <a:fillRect/>
          </a:stretch>
        </p:blipFill>
        <p:spPr>
          <a:xfrm>
            <a:off x="3710947" y="4534916"/>
            <a:ext cx="5433053" cy="1309887"/>
          </a:xfrm>
          <a:prstGeom prst="rect">
            <a:avLst/>
          </a:prstGeom>
        </p:spPr>
      </p:pic>
      <p:pic>
        <p:nvPicPr>
          <p:cNvPr id="8" name="Picture 7"/>
          <p:cNvPicPr>
            <a:picLocks noChangeAspect="1"/>
          </p:cNvPicPr>
          <p:nvPr/>
        </p:nvPicPr>
        <p:blipFill rotWithShape="1">
          <a:blip r:embed="rId3"/>
          <a:srcRect l="628" t="7463" r="1793" b="984"/>
          <a:stretch/>
        </p:blipFill>
        <p:spPr>
          <a:xfrm>
            <a:off x="3831349" y="1422657"/>
            <a:ext cx="4967115" cy="2936070"/>
          </a:xfrm>
          <a:prstGeom prst="rect">
            <a:avLst/>
          </a:prstGeom>
        </p:spPr>
      </p:pic>
    </p:spTree>
    <p:extLst>
      <p:ext uri="{BB962C8B-B14F-4D97-AF65-F5344CB8AC3E}">
        <p14:creationId xmlns:p14="http://schemas.microsoft.com/office/powerpoint/2010/main" val="364619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RSA500 </a:t>
            </a:r>
            <a:r>
              <a:rPr lang="en-US" sz="3000" dirty="0"/>
              <a:t>Series Real Time Spectrum Analyzer </a:t>
            </a:r>
            <a:br>
              <a:rPr lang="en-US" sz="3000" dirty="0"/>
            </a:br>
            <a:endParaRPr lang="en-US" sz="3000" dirty="0"/>
          </a:p>
        </p:txBody>
      </p:sp>
      <p:sp>
        <p:nvSpPr>
          <p:cNvPr id="3" name="Content Placeholder 2"/>
          <p:cNvSpPr>
            <a:spLocks noGrp="1"/>
          </p:cNvSpPr>
          <p:nvPr>
            <p:ph sz="half" idx="1"/>
          </p:nvPr>
        </p:nvSpPr>
        <p:spPr>
          <a:xfrm>
            <a:off x="341313" y="1674671"/>
            <a:ext cx="4173537" cy="4351338"/>
          </a:xfrm>
        </p:spPr>
        <p:txBody>
          <a:bodyPr/>
          <a:lstStyle/>
          <a:p>
            <a:pPr>
              <a:lnSpc>
                <a:spcPct val="100000"/>
              </a:lnSpc>
            </a:pPr>
            <a:r>
              <a:rPr lang="en-US" sz="1800" dirty="0"/>
              <a:t>Spectrum Management, Regulatory  Monitoring</a:t>
            </a:r>
          </a:p>
          <a:p>
            <a:pPr lvl="1">
              <a:lnSpc>
                <a:spcPct val="100000"/>
              </a:lnSpc>
            </a:pPr>
            <a:r>
              <a:rPr lang="en-US" sz="1600" dirty="0"/>
              <a:t>See signal compliance at a glance using industry’s best open signal database </a:t>
            </a:r>
          </a:p>
          <a:p>
            <a:pPr>
              <a:lnSpc>
                <a:spcPct val="100000"/>
              </a:lnSpc>
            </a:pPr>
            <a:r>
              <a:rPr lang="en-US" sz="1800" dirty="0"/>
              <a:t>Interference Hunting</a:t>
            </a:r>
          </a:p>
          <a:p>
            <a:pPr lvl="1">
              <a:lnSpc>
                <a:spcPct val="100000"/>
              </a:lnSpc>
            </a:pPr>
            <a:r>
              <a:rPr lang="en-US" sz="1600" dirty="0"/>
              <a:t>Quickly discover co-channel interference and transients with DPX, direction finding, GPS mapping</a:t>
            </a:r>
          </a:p>
          <a:p>
            <a:pPr>
              <a:lnSpc>
                <a:spcPct val="100000"/>
              </a:lnSpc>
            </a:pPr>
            <a:r>
              <a:rPr lang="en-US" sz="1800" dirty="0"/>
              <a:t>Installation and Maintenance</a:t>
            </a:r>
          </a:p>
          <a:p>
            <a:pPr lvl="1">
              <a:lnSpc>
                <a:spcPct val="100000"/>
              </a:lnSpc>
            </a:pPr>
            <a:r>
              <a:rPr lang="en-US" sz="1600" dirty="0"/>
              <a:t>Complete cable &amp; antenna testing easily with DTF, VSWR</a:t>
            </a:r>
          </a:p>
          <a:p>
            <a:pPr>
              <a:lnSpc>
                <a:spcPct val="100000"/>
              </a:lnSpc>
            </a:pPr>
            <a:r>
              <a:rPr lang="en-US" sz="1800" dirty="0" smtClean="0"/>
              <a:t>Field Ready</a:t>
            </a:r>
            <a:endParaRPr lang="en-US" sz="1800" dirty="0"/>
          </a:p>
          <a:p>
            <a:pPr lvl="1">
              <a:lnSpc>
                <a:spcPct val="100000"/>
              </a:lnSpc>
            </a:pPr>
            <a:r>
              <a:rPr lang="en-US" sz="1600" dirty="0"/>
              <a:t>Take the weight out of your hands – carry a tablet, keep the instrument in your </a:t>
            </a:r>
            <a:r>
              <a:rPr lang="en-US" sz="1600" dirty="0" smtClean="0"/>
              <a:t>bag</a:t>
            </a:r>
            <a:endParaRPr lang="en-US" sz="1600" dirty="0"/>
          </a:p>
        </p:txBody>
      </p:sp>
      <p:sp>
        <p:nvSpPr>
          <p:cNvPr id="4" name="Date Placeholder 3"/>
          <p:cNvSpPr>
            <a:spLocks noGrp="1"/>
          </p:cNvSpPr>
          <p:nvPr>
            <p:ph type="dt" sz="half" idx="10"/>
          </p:nvPr>
        </p:nvSpPr>
        <p:spPr/>
        <p:txBody>
          <a:bodyPr/>
          <a:lstStyle/>
          <a:p>
            <a:fld id="{E40EDFB4-7ACC-4580-B6CF-45B5179D92D5}"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6</a:t>
            </a:fld>
            <a:endParaRPr lang="en-US" dirty="0"/>
          </a:p>
        </p:txBody>
      </p:sp>
      <p:sp>
        <p:nvSpPr>
          <p:cNvPr id="7" name="Text Placeholder 6"/>
          <p:cNvSpPr>
            <a:spLocks noGrp="1"/>
          </p:cNvSpPr>
          <p:nvPr>
            <p:ph type="body" sz="quarter" idx="13"/>
          </p:nvPr>
        </p:nvSpPr>
        <p:spPr/>
        <p:txBody>
          <a:bodyPr/>
          <a:lstStyle/>
          <a:p>
            <a:r>
              <a:rPr lang="en-US" dirty="0" smtClean="0"/>
              <a:t>All-in-one </a:t>
            </a:r>
            <a:r>
              <a:rPr lang="en-US" dirty="0"/>
              <a:t>field tool</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414245" y="4067730"/>
            <a:ext cx="3347729" cy="2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0856" y="1552455"/>
            <a:ext cx="3534508" cy="2332931"/>
          </a:xfrm>
          <a:prstGeom prst="rect">
            <a:avLst/>
          </a:prstGeom>
        </p:spPr>
      </p:pic>
    </p:spTree>
    <p:extLst>
      <p:ext uri="{BB962C8B-B14F-4D97-AF65-F5344CB8AC3E}">
        <p14:creationId xmlns:p14="http://schemas.microsoft.com/office/powerpoint/2010/main" val="30209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RSA600A Series Real Time Spectrum Analyzer </a:t>
            </a:r>
            <a:r>
              <a:rPr lang="en-US" sz="2800" dirty="0"/>
              <a:t/>
            </a:r>
            <a:br>
              <a:rPr lang="en-US" sz="2800" dirty="0"/>
            </a:br>
            <a:endParaRPr lang="en-US" sz="2800" dirty="0"/>
          </a:p>
        </p:txBody>
      </p:sp>
      <p:sp>
        <p:nvSpPr>
          <p:cNvPr id="3" name="Content Placeholder 2"/>
          <p:cNvSpPr>
            <a:spLocks noGrp="1"/>
          </p:cNvSpPr>
          <p:nvPr>
            <p:ph sz="half" idx="1"/>
          </p:nvPr>
        </p:nvSpPr>
        <p:spPr/>
        <p:txBody>
          <a:bodyPr/>
          <a:lstStyle/>
          <a:p>
            <a:r>
              <a:rPr lang="en-US" dirty="0"/>
              <a:t>R&amp;D </a:t>
            </a:r>
          </a:p>
          <a:p>
            <a:pPr lvl="1"/>
            <a:r>
              <a:rPr lang="en-US" dirty="0"/>
              <a:t>Powerful debug tools like DPX and Domain correlation </a:t>
            </a:r>
          </a:p>
          <a:p>
            <a:pPr lvl="1"/>
            <a:r>
              <a:rPr lang="en-US" dirty="0"/>
              <a:t>Address today &amp; tomorrow’s most popular wideband signals with 40 MHz bandwidth </a:t>
            </a:r>
          </a:p>
          <a:p>
            <a:r>
              <a:rPr lang="en-US" dirty="0"/>
              <a:t>Design Validation </a:t>
            </a:r>
          </a:p>
          <a:p>
            <a:pPr lvl="1"/>
            <a:r>
              <a:rPr lang="en-US" dirty="0"/>
              <a:t>Complete support for popular </a:t>
            </a:r>
            <a:r>
              <a:rPr lang="en-US" dirty="0" err="1"/>
              <a:t>IoT</a:t>
            </a:r>
            <a:r>
              <a:rPr lang="en-US" dirty="0"/>
              <a:t> wireless standards</a:t>
            </a:r>
          </a:p>
          <a:p>
            <a:r>
              <a:rPr lang="en-US" dirty="0"/>
              <a:t>Manufacturing Test</a:t>
            </a:r>
          </a:p>
          <a:p>
            <a:pPr lvl="1"/>
            <a:r>
              <a:rPr lang="en-US" dirty="0"/>
              <a:t>Measurement speed, performance in the lab and automated </a:t>
            </a:r>
            <a:r>
              <a:rPr lang="en-US" dirty="0" smtClean="0"/>
              <a:t>testing</a:t>
            </a:r>
            <a:endParaRPr lang="en-US" dirty="0"/>
          </a:p>
        </p:txBody>
      </p:sp>
      <p:sp>
        <p:nvSpPr>
          <p:cNvPr id="4" name="Date Placeholder 3"/>
          <p:cNvSpPr>
            <a:spLocks noGrp="1"/>
          </p:cNvSpPr>
          <p:nvPr>
            <p:ph type="dt" sz="half" idx="10"/>
          </p:nvPr>
        </p:nvSpPr>
        <p:spPr/>
        <p:txBody>
          <a:bodyPr/>
          <a:lstStyle/>
          <a:p>
            <a:fld id="{E40EDFB4-7ACC-4580-B6CF-45B5179D92D5}"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7</a:t>
            </a:fld>
            <a:endParaRPr lang="en-US" dirty="0"/>
          </a:p>
        </p:txBody>
      </p:sp>
      <p:sp>
        <p:nvSpPr>
          <p:cNvPr id="7" name="Text Placeholder 6"/>
          <p:cNvSpPr>
            <a:spLocks noGrp="1"/>
          </p:cNvSpPr>
          <p:nvPr>
            <p:ph type="body" sz="quarter" idx="13"/>
          </p:nvPr>
        </p:nvSpPr>
        <p:spPr/>
        <p:txBody>
          <a:bodyPr/>
          <a:lstStyle/>
          <a:p>
            <a:r>
              <a:rPr lang="en-US" dirty="0" smtClean="0"/>
              <a:t>Essential Lab Tool for wireless test</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320856" y="4067730"/>
            <a:ext cx="3534508" cy="2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20856" y="1543017"/>
            <a:ext cx="3534508" cy="2351807"/>
          </a:xfrm>
          <a:prstGeom prst="rect">
            <a:avLst/>
          </a:prstGeom>
        </p:spPr>
      </p:pic>
    </p:spTree>
    <p:extLst>
      <p:ext uri="{BB962C8B-B14F-4D97-AF65-F5344CB8AC3E}">
        <p14:creationId xmlns:p14="http://schemas.microsoft.com/office/powerpoint/2010/main" val="244108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altLang="en-US" dirty="0" smtClean="0"/>
              <a:t>One Software Package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48135" y="1867089"/>
            <a:ext cx="8455357" cy="3967045"/>
          </a:xfrm>
          <a:prstGeom prst="rect">
            <a:avLst/>
          </a:prstGeom>
        </p:spPr>
      </p:pic>
      <p:sp>
        <p:nvSpPr>
          <p:cNvPr id="8230" name="Footer Placeholder 2"/>
          <p:cNvSpPr>
            <a:spLocks noGrp="1"/>
          </p:cNvSpPr>
          <p:nvPr>
            <p:ph type="ftr" sz="quarter" idx="11"/>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r>
              <a:rPr lang="en-US" altLang="en-US" smtClean="0">
                <a:solidFill>
                  <a:schemeClr val="tx2"/>
                </a:solidFill>
              </a:rPr>
              <a:t>Company Confidential</a:t>
            </a:r>
          </a:p>
        </p:txBody>
      </p:sp>
      <p:sp>
        <p:nvSpPr>
          <p:cNvPr id="8196" name="Slide Number Placeholder 5"/>
          <p:cNvSpPr>
            <a:spLocks noGrp="1"/>
          </p:cNvSpPr>
          <p:nvPr>
            <p:ph type="sldNum" sz="quarter" idx="12"/>
          </p:nvPr>
        </p:nvSpPr>
        <p:spPr>
          <a:noFill/>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631F0A1-C7CC-4FD9-B14C-03016B1DEEFA}" type="slidenum">
              <a:rPr lang="en-US" altLang="en-US" b="0">
                <a:solidFill>
                  <a:schemeClr val="bg2"/>
                </a:solidFill>
              </a:rPr>
              <a:pPr/>
              <a:t>8</a:t>
            </a:fld>
            <a:endParaRPr lang="en-US" altLang="en-US" b="0">
              <a:solidFill>
                <a:schemeClr val="bg2"/>
              </a:solidFill>
            </a:endParaRPr>
          </a:p>
        </p:txBody>
      </p:sp>
      <p:sp>
        <p:nvSpPr>
          <p:cNvPr id="5" name="Text Placeholder 4"/>
          <p:cNvSpPr>
            <a:spLocks noGrp="1"/>
          </p:cNvSpPr>
          <p:nvPr>
            <p:ph type="body" sz="quarter" idx="13"/>
          </p:nvPr>
        </p:nvSpPr>
        <p:spPr/>
        <p:txBody>
          <a:bodyPr/>
          <a:lstStyle/>
          <a:p>
            <a:r>
              <a:rPr lang="en-US" dirty="0" smtClean="0"/>
              <a:t>RF Analysis for </a:t>
            </a:r>
            <a:r>
              <a:rPr lang="en-US" dirty="0"/>
              <a:t>all Tektronix </a:t>
            </a:r>
            <a:r>
              <a:rPr lang="en-US" dirty="0" smtClean="0"/>
              <a:t>instruments </a:t>
            </a:r>
            <a:endParaRPr lang="en-US" dirty="0"/>
          </a:p>
        </p:txBody>
      </p:sp>
    </p:spTree>
    <p:extLst>
      <p:ext uri="{BB962C8B-B14F-4D97-AF65-F5344CB8AC3E}">
        <p14:creationId xmlns:p14="http://schemas.microsoft.com/office/powerpoint/2010/main" val="28203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341313" y="1768393"/>
            <a:ext cx="6374797" cy="4351338"/>
          </a:xfrm>
        </p:spPr>
        <p:txBody>
          <a:bodyPr/>
          <a:lstStyle/>
          <a:p>
            <a:r>
              <a:rPr lang="en-US" sz="2400" dirty="0" smtClean="0"/>
              <a:t>Expanding USB Spectrum Analyzer offering</a:t>
            </a:r>
          </a:p>
          <a:p>
            <a:pPr lvl="1"/>
            <a:r>
              <a:rPr lang="en-US" dirty="0" smtClean="0"/>
              <a:t>RSA500A Series for Field RF</a:t>
            </a:r>
          </a:p>
          <a:p>
            <a:pPr lvl="1"/>
            <a:r>
              <a:rPr lang="en-US" dirty="0" smtClean="0"/>
              <a:t>RSA600A Series for Wireless Lab Applications</a:t>
            </a:r>
          </a:p>
          <a:p>
            <a:pPr lvl="1"/>
            <a:r>
              <a:rPr lang="en-US" dirty="0" smtClean="0"/>
              <a:t>RSA306B for </a:t>
            </a:r>
            <a:r>
              <a:rPr lang="en-US" dirty="0"/>
              <a:t>G</a:t>
            </a:r>
            <a:r>
              <a:rPr lang="en-US" dirty="0" smtClean="0"/>
              <a:t>eneral Purpose Applications</a:t>
            </a:r>
          </a:p>
          <a:p>
            <a:pPr>
              <a:lnSpc>
                <a:spcPct val="100000"/>
              </a:lnSpc>
              <a:buClr>
                <a:srgbClr val="3E434A"/>
              </a:buClr>
            </a:pPr>
            <a:r>
              <a:rPr lang="en-US" sz="2400" b="1" i="1" dirty="0" smtClean="0">
                <a:solidFill>
                  <a:srgbClr val="1AB5D7"/>
                </a:solidFill>
              </a:rPr>
              <a:t>Software  for spectrum management</a:t>
            </a:r>
          </a:p>
          <a:p>
            <a:pPr lvl="1">
              <a:lnSpc>
                <a:spcPct val="100000"/>
              </a:lnSpc>
              <a:buClr>
                <a:srgbClr val="3E434A"/>
              </a:buClr>
            </a:pPr>
            <a:r>
              <a:rPr lang="en-US" dirty="0"/>
              <a:t>Mapping</a:t>
            </a:r>
          </a:p>
          <a:p>
            <a:pPr lvl="1">
              <a:lnSpc>
                <a:spcPct val="100000"/>
              </a:lnSpc>
              <a:buClr>
                <a:srgbClr val="3E434A"/>
              </a:buClr>
            </a:pPr>
            <a:r>
              <a:rPr lang="en-US" dirty="0"/>
              <a:t>Recording</a:t>
            </a:r>
          </a:p>
          <a:p>
            <a:pPr lvl="1">
              <a:lnSpc>
                <a:spcPct val="100000"/>
              </a:lnSpc>
              <a:buClr>
                <a:srgbClr val="3E434A"/>
              </a:buClr>
            </a:pPr>
            <a:r>
              <a:rPr lang="en-US" dirty="0"/>
              <a:t>Classification</a:t>
            </a:r>
          </a:p>
          <a:p>
            <a:endParaRPr lang="en-US" dirty="0"/>
          </a:p>
        </p:txBody>
      </p:sp>
      <p:sp>
        <p:nvSpPr>
          <p:cNvPr id="4" name="Date Placeholder 3"/>
          <p:cNvSpPr>
            <a:spLocks noGrp="1"/>
          </p:cNvSpPr>
          <p:nvPr>
            <p:ph type="dt" sz="half" idx="10"/>
          </p:nvPr>
        </p:nvSpPr>
        <p:spPr/>
        <p:txBody>
          <a:bodyPr/>
          <a:lstStyle/>
          <a:p>
            <a:fld id="{612234FF-A0AC-4E2E-AE7A-F6AE9BCEBA2D}" type="datetime3">
              <a:rPr lang="en-US" smtClean="0"/>
              <a:t>6 April 2016</a:t>
            </a:fld>
            <a:endParaRPr lang="en-US" dirty="0"/>
          </a:p>
        </p:txBody>
      </p:sp>
      <p:sp>
        <p:nvSpPr>
          <p:cNvPr id="5" name="Slide Number Placeholder 4"/>
          <p:cNvSpPr>
            <a:spLocks noGrp="1"/>
          </p:cNvSpPr>
          <p:nvPr>
            <p:ph type="sldNum" sz="quarter" idx="12"/>
          </p:nvPr>
        </p:nvSpPr>
        <p:spPr/>
        <p:txBody>
          <a:bodyPr/>
          <a:lstStyle/>
          <a:p>
            <a:fld id="{D04C646A-21F2-4982-A82E-3CAE6AE06C52}" type="slidenum">
              <a:rPr lang="en-US" smtClean="0"/>
              <a:t>9</a:t>
            </a:fld>
            <a:endParaRPr lang="en-US" dirty="0"/>
          </a:p>
        </p:txBody>
      </p:sp>
      <p:sp>
        <p:nvSpPr>
          <p:cNvPr id="6" name="Text Placeholder 5"/>
          <p:cNvSpPr>
            <a:spLocks noGrp="1"/>
          </p:cNvSpPr>
          <p:nvPr>
            <p:ph type="body" sz="quarter" idx="13"/>
          </p:nvPr>
        </p:nvSpPr>
        <p:spPr/>
        <p:txBody>
          <a:bodyPr/>
          <a:lstStyle/>
          <a:p>
            <a:r>
              <a:rPr lang="en-US" dirty="0" smtClean="0">
                <a:solidFill>
                  <a:srgbClr val="1CB5D8"/>
                </a:solidFill>
              </a:rPr>
              <a:t>USB Spectrum analyzer family</a:t>
            </a:r>
            <a:endParaRPr lang="en-US" dirty="0">
              <a:solidFill>
                <a:srgbClr val="1CB5D8"/>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5654785" y="3944062"/>
            <a:ext cx="3323850" cy="2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70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xtronix_2015_4-3">
  <a:themeElements>
    <a:clrScheme name="Tektronix 2015 colors">
      <a:dk1>
        <a:sysClr val="windowText" lastClr="000000"/>
      </a:dk1>
      <a:lt1>
        <a:sysClr val="window" lastClr="FFFFFF"/>
      </a:lt1>
      <a:dk2>
        <a:srgbClr val="3E434A"/>
      </a:dk2>
      <a:lt2>
        <a:srgbClr val="D7D8D2"/>
      </a:lt2>
      <a:accent1>
        <a:srgbClr val="1AB5D7"/>
      </a:accent1>
      <a:accent2>
        <a:srgbClr val="192852"/>
      </a:accent2>
      <a:accent3>
        <a:srgbClr val="74C044"/>
      </a:accent3>
      <a:accent4>
        <a:srgbClr val="A4CE3A"/>
      </a:accent4>
      <a:accent5>
        <a:srgbClr val="F05B24"/>
      </a:accent5>
      <a:accent6>
        <a:srgbClr val="F5F5F5"/>
      </a:accent6>
      <a:hlink>
        <a:srgbClr val="1AB5D7"/>
      </a:hlink>
      <a:folHlink>
        <a:srgbClr val="3E434A"/>
      </a:folHlink>
    </a:clrScheme>
    <a:fontScheme name="Tektronix 2015 Calibri">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B5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2000" smtClean="0">
            <a:solidFill>
              <a:srgbClr val="3E434A"/>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extronix_2015_4-3" id="{63E5407A-480E-4C02-B126-618F75AC88FF}" vid="{E933A8F1-C2BC-4DBC-990F-032587F2EA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5725</TotalTime>
  <Words>1942</Words>
  <Application>Microsoft Office PowerPoint</Application>
  <PresentationFormat>On-screen Show (4:3)</PresentationFormat>
  <Paragraphs>180</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Textronix_2015_4-3</vt:lpstr>
      <vt:lpstr>Trends in spectrum management</vt:lpstr>
      <vt:lpstr>Scan</vt:lpstr>
      <vt:lpstr>Classify</vt:lpstr>
      <vt:lpstr>Locate</vt:lpstr>
      <vt:lpstr>Record and Playback </vt:lpstr>
      <vt:lpstr>RSA500 Series Real Time Spectrum Analyzer  </vt:lpstr>
      <vt:lpstr>RSA600A Series Real Time Spectrum Analyzer  </vt:lpstr>
      <vt:lpstr>One Software Package</vt:lpstr>
      <vt:lpstr>Summary </vt:lpstr>
      <vt:lpstr>SignalVu-PC Software</vt:lpstr>
      <vt:lpstr>From Basic RF to Advanced Analysis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Sharp</dc:creator>
  <cp:lastModifiedBy>Dennis Roberson</cp:lastModifiedBy>
  <cp:revision>219</cp:revision>
  <dcterms:created xsi:type="dcterms:W3CDTF">2015-08-31T16:23:54Z</dcterms:created>
  <dcterms:modified xsi:type="dcterms:W3CDTF">2016-04-06T20:20:37Z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934513</vt:lpwstr>
  </property>
  <property fmtid="{D5CDD505-2E9C-101B-9397-08002B2CF9AE}" pid="3" name="NXPowerLiteSettings">
    <vt:lpwstr>F7000400038000</vt:lpwstr>
  </property>
  <property fmtid="{D5CDD505-2E9C-101B-9397-08002B2CF9AE}" pid="4" name="NXPowerLiteVersion">
    <vt:lpwstr>D7.0.0</vt:lpwstr>
  </property>
</Properties>
</file>